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7" r:id="rId2"/>
    <p:sldId id="262" r:id="rId3"/>
    <p:sldId id="267" r:id="rId4"/>
    <p:sldId id="266" r:id="rId5"/>
    <p:sldId id="265" r:id="rId6"/>
    <p:sldId id="268" r:id="rId7"/>
    <p:sldId id="269" r:id="rId8"/>
    <p:sldId id="271" r:id="rId9"/>
    <p:sldId id="272" r:id="rId10"/>
    <p:sldId id="276" r:id="rId11"/>
    <p:sldId id="277" r:id="rId12"/>
    <p:sldId id="278" r:id="rId13"/>
    <p:sldId id="275" r:id="rId14"/>
    <p:sldId id="273" r:id="rId15"/>
    <p:sldId id="274" r:id="rId16"/>
    <p:sldId id="290" r:id="rId17"/>
    <p:sldId id="289" r:id="rId18"/>
    <p:sldId id="288" r:id="rId19"/>
    <p:sldId id="287" r:id="rId20"/>
    <p:sldId id="286" r:id="rId21"/>
    <p:sldId id="285" r:id="rId22"/>
    <p:sldId id="291" r:id="rId23"/>
    <p:sldId id="284" r:id="rId24"/>
    <p:sldId id="292" r:id="rId25"/>
    <p:sldId id="283" r:id="rId26"/>
    <p:sldId id="282" r:id="rId27"/>
    <p:sldId id="293" r:id="rId28"/>
    <p:sldId id="281" r:id="rId29"/>
    <p:sldId id="280" r:id="rId30"/>
    <p:sldId id="279" r:id="rId31"/>
    <p:sldId id="300" r:id="rId32"/>
    <p:sldId id="301" r:id="rId33"/>
    <p:sldId id="299" r:id="rId34"/>
    <p:sldId id="298" r:id="rId35"/>
    <p:sldId id="296" r:id="rId36"/>
    <p:sldId id="295" r:id="rId37"/>
    <p:sldId id="294" r:id="rId38"/>
    <p:sldId id="307" r:id="rId39"/>
    <p:sldId id="306" r:id="rId40"/>
    <p:sldId id="305" r:id="rId41"/>
    <p:sldId id="304" r:id="rId42"/>
    <p:sldId id="309" r:id="rId43"/>
    <p:sldId id="311" r:id="rId44"/>
    <p:sldId id="312" r:id="rId45"/>
    <p:sldId id="308" r:id="rId46"/>
    <p:sldId id="313" r:id="rId47"/>
    <p:sldId id="320" r:id="rId48"/>
    <p:sldId id="270" r:id="rId49"/>
    <p:sldId id="303" r:id="rId50"/>
    <p:sldId id="302" r:id="rId51"/>
    <p:sldId id="321" r:id="rId52"/>
    <p:sldId id="315" r:id="rId53"/>
    <p:sldId id="316" r:id="rId54"/>
    <p:sldId id="318" r:id="rId55"/>
    <p:sldId id="319" r:id="rId56"/>
    <p:sldId id="317" r:id="rId57"/>
    <p:sldId id="314" r:id="rId58"/>
    <p:sldId id="310" r:id="rId59"/>
    <p:sldId id="264" r:id="rId60"/>
  </p:sldIdLst>
  <p:sldSz cx="13679488" cy="79200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47"/>
    <a:srgbClr val="00245E"/>
    <a:srgbClr val="122244"/>
    <a:srgbClr val="000000"/>
    <a:srgbClr val="272E3A"/>
    <a:srgbClr val="8A2639"/>
    <a:srgbClr val="B41E29"/>
    <a:srgbClr val="253F49"/>
    <a:srgbClr val="8BC145"/>
    <a:srgbClr val="00B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8" autoAdjust="0"/>
    <p:restoredTop sz="96418"/>
  </p:normalViewPr>
  <p:slideViewPr>
    <p:cSldViewPr snapToGrid="0">
      <p:cViewPr varScale="1">
        <p:scale>
          <a:sx n="59" d="100"/>
          <a:sy n="59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E22FE4-B56E-4977-B9A1-9A4DA91F042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7B687A9A-8431-409E-B05A-AB7F584AAB89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dirty="0"/>
            <a:t>Gestión en seguridad y salud en el trabajo OHSAS 18001:2007</a:t>
          </a:r>
        </a:p>
        <a:p>
          <a:r>
            <a:rPr lang="es-ES" dirty="0"/>
            <a:t>Decreto 1072 de 2015</a:t>
          </a:r>
          <a:endParaRPr lang="es-CO" dirty="0"/>
        </a:p>
      </dgm:t>
    </dgm:pt>
    <dgm:pt modelId="{CAA67A38-D453-4032-A9FB-48CF206EA9AE}" type="parTrans" cxnId="{C3FD200D-B0E9-4E7E-AA9E-4A23191652F7}">
      <dgm:prSet/>
      <dgm:spPr/>
      <dgm:t>
        <a:bodyPr/>
        <a:lstStyle/>
        <a:p>
          <a:endParaRPr lang="es-CO"/>
        </a:p>
      </dgm:t>
    </dgm:pt>
    <dgm:pt modelId="{FA7A6246-7B51-48C4-B197-16CFBDCCAE8B}" type="sibTrans" cxnId="{C3FD200D-B0E9-4E7E-AA9E-4A23191652F7}">
      <dgm:prSet/>
      <dgm:spPr/>
      <dgm:t>
        <a:bodyPr/>
        <a:lstStyle/>
        <a:p>
          <a:endParaRPr lang="es-CO"/>
        </a:p>
      </dgm:t>
    </dgm:pt>
    <dgm:pt modelId="{BFB97843-B08D-4084-B95E-D255E6FCA86F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Gestión de la calidad</a:t>
          </a:r>
        </a:p>
        <a:p>
          <a:r>
            <a:rPr lang="es-ES" dirty="0"/>
            <a:t>NTC ISO 9001:2015</a:t>
          </a:r>
          <a:endParaRPr lang="es-CO" dirty="0"/>
        </a:p>
      </dgm:t>
    </dgm:pt>
    <dgm:pt modelId="{1150B296-B421-4A67-BBB1-6B023CAA537A}" type="parTrans" cxnId="{78A49C48-FAF5-45F7-B483-F36AF2C6403B}">
      <dgm:prSet/>
      <dgm:spPr/>
      <dgm:t>
        <a:bodyPr/>
        <a:lstStyle/>
        <a:p>
          <a:endParaRPr lang="es-CO"/>
        </a:p>
      </dgm:t>
    </dgm:pt>
    <dgm:pt modelId="{0AAECFE3-438D-4FDE-A221-39DA29E314DB}" type="sibTrans" cxnId="{78A49C48-FAF5-45F7-B483-F36AF2C6403B}">
      <dgm:prSet/>
      <dgm:spPr/>
      <dgm:t>
        <a:bodyPr/>
        <a:lstStyle/>
        <a:p>
          <a:endParaRPr lang="es-CO"/>
        </a:p>
      </dgm:t>
    </dgm:pt>
    <dgm:pt modelId="{DCAF162F-AFA0-4F3A-9CD0-90E83A620C65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dirty="0"/>
            <a:t>Gestión ambiental</a:t>
          </a:r>
        </a:p>
        <a:p>
          <a:r>
            <a:rPr lang="es-ES" dirty="0"/>
            <a:t>NTC ISO 14001:2015</a:t>
          </a:r>
          <a:endParaRPr lang="es-CO" dirty="0"/>
        </a:p>
      </dgm:t>
    </dgm:pt>
    <dgm:pt modelId="{5CF101DB-10EC-44B0-93BB-A36D55295690}" type="parTrans" cxnId="{7127DCDE-535B-45D8-A228-0FAF60529188}">
      <dgm:prSet/>
      <dgm:spPr/>
      <dgm:t>
        <a:bodyPr/>
        <a:lstStyle/>
        <a:p>
          <a:endParaRPr lang="es-CO"/>
        </a:p>
      </dgm:t>
    </dgm:pt>
    <dgm:pt modelId="{554DE6BE-EB53-474B-926A-C47C85398E8E}" type="sibTrans" cxnId="{7127DCDE-535B-45D8-A228-0FAF60529188}">
      <dgm:prSet/>
      <dgm:spPr/>
      <dgm:t>
        <a:bodyPr/>
        <a:lstStyle/>
        <a:p>
          <a:endParaRPr lang="es-CO"/>
        </a:p>
      </dgm:t>
    </dgm:pt>
    <dgm:pt modelId="{77B0FF0A-814C-4336-842F-9CCD4214F783}" type="pres">
      <dgm:prSet presAssocID="{B9E22FE4-B56E-4977-B9A1-9A4DA91F0422}" presName="CompostProcess" presStyleCnt="0">
        <dgm:presLayoutVars>
          <dgm:dir/>
          <dgm:resizeHandles val="exact"/>
        </dgm:presLayoutVars>
      </dgm:prSet>
      <dgm:spPr/>
    </dgm:pt>
    <dgm:pt modelId="{AAB9207F-574C-4694-98B7-962BED39F3D2}" type="pres">
      <dgm:prSet presAssocID="{B9E22FE4-B56E-4977-B9A1-9A4DA91F0422}" presName="arrow" presStyleLbl="bgShp" presStyleIdx="0" presStyleCnt="1"/>
      <dgm:spPr/>
    </dgm:pt>
    <dgm:pt modelId="{B50FDDD2-9F1B-4E47-AF5F-04CDCA0AA5E2}" type="pres">
      <dgm:prSet presAssocID="{B9E22FE4-B56E-4977-B9A1-9A4DA91F0422}" presName="linearProcess" presStyleCnt="0"/>
      <dgm:spPr/>
    </dgm:pt>
    <dgm:pt modelId="{AA29D397-1A84-4B15-98F5-EFB5CA3743FD}" type="pres">
      <dgm:prSet presAssocID="{7B687A9A-8431-409E-B05A-AB7F584AAB89}" presName="textNode" presStyleLbl="node1" presStyleIdx="0" presStyleCnt="3">
        <dgm:presLayoutVars>
          <dgm:bulletEnabled val="1"/>
        </dgm:presLayoutVars>
      </dgm:prSet>
      <dgm:spPr/>
    </dgm:pt>
    <dgm:pt modelId="{77566AFD-91EC-4784-BF10-27B9D06ABE15}" type="pres">
      <dgm:prSet presAssocID="{FA7A6246-7B51-48C4-B197-16CFBDCCAE8B}" presName="sibTrans" presStyleCnt="0"/>
      <dgm:spPr/>
    </dgm:pt>
    <dgm:pt modelId="{D9CBE3DB-BFE0-47F4-94AE-B8DF31F33AFD}" type="pres">
      <dgm:prSet presAssocID="{BFB97843-B08D-4084-B95E-D255E6FCA86F}" presName="textNode" presStyleLbl="node1" presStyleIdx="1" presStyleCnt="3">
        <dgm:presLayoutVars>
          <dgm:bulletEnabled val="1"/>
        </dgm:presLayoutVars>
      </dgm:prSet>
      <dgm:spPr/>
    </dgm:pt>
    <dgm:pt modelId="{FF0CDAF0-7E7A-42DF-AE7B-86CAEFA2641B}" type="pres">
      <dgm:prSet presAssocID="{0AAECFE3-438D-4FDE-A221-39DA29E314DB}" presName="sibTrans" presStyleCnt="0"/>
      <dgm:spPr/>
    </dgm:pt>
    <dgm:pt modelId="{2B91D152-0DC9-41CA-BCC1-068BD8B52C72}" type="pres">
      <dgm:prSet presAssocID="{DCAF162F-AFA0-4F3A-9CD0-90E83A620C65}" presName="textNode" presStyleLbl="node1" presStyleIdx="2" presStyleCnt="3" custScaleX="92465">
        <dgm:presLayoutVars>
          <dgm:bulletEnabled val="1"/>
        </dgm:presLayoutVars>
      </dgm:prSet>
      <dgm:spPr/>
    </dgm:pt>
  </dgm:ptLst>
  <dgm:cxnLst>
    <dgm:cxn modelId="{C3FD200D-B0E9-4E7E-AA9E-4A23191652F7}" srcId="{B9E22FE4-B56E-4977-B9A1-9A4DA91F0422}" destId="{7B687A9A-8431-409E-B05A-AB7F584AAB89}" srcOrd="0" destOrd="0" parTransId="{CAA67A38-D453-4032-A9FB-48CF206EA9AE}" sibTransId="{FA7A6246-7B51-48C4-B197-16CFBDCCAE8B}"/>
    <dgm:cxn modelId="{9FF9CF2A-86A5-45E9-A6FF-AE71B78BAA25}" type="presOf" srcId="{B9E22FE4-B56E-4977-B9A1-9A4DA91F0422}" destId="{77B0FF0A-814C-4336-842F-9CCD4214F783}" srcOrd="0" destOrd="0" presId="urn:microsoft.com/office/officeart/2005/8/layout/hProcess9"/>
    <dgm:cxn modelId="{EED9A32B-69C0-4DA7-BFCC-3C4A94D45EA2}" type="presOf" srcId="{DCAF162F-AFA0-4F3A-9CD0-90E83A620C65}" destId="{2B91D152-0DC9-41CA-BCC1-068BD8B52C72}" srcOrd="0" destOrd="0" presId="urn:microsoft.com/office/officeart/2005/8/layout/hProcess9"/>
    <dgm:cxn modelId="{098B993E-A7B1-4FC7-9638-031EC2575A2F}" type="presOf" srcId="{7B687A9A-8431-409E-B05A-AB7F584AAB89}" destId="{AA29D397-1A84-4B15-98F5-EFB5CA3743FD}" srcOrd="0" destOrd="0" presId="urn:microsoft.com/office/officeart/2005/8/layout/hProcess9"/>
    <dgm:cxn modelId="{78A49C48-FAF5-45F7-B483-F36AF2C6403B}" srcId="{B9E22FE4-B56E-4977-B9A1-9A4DA91F0422}" destId="{BFB97843-B08D-4084-B95E-D255E6FCA86F}" srcOrd="1" destOrd="0" parTransId="{1150B296-B421-4A67-BBB1-6B023CAA537A}" sibTransId="{0AAECFE3-438D-4FDE-A221-39DA29E314DB}"/>
    <dgm:cxn modelId="{CD534FAA-311D-4EE9-AAC5-93FCCCAB0D5F}" type="presOf" srcId="{BFB97843-B08D-4084-B95E-D255E6FCA86F}" destId="{D9CBE3DB-BFE0-47F4-94AE-B8DF31F33AFD}" srcOrd="0" destOrd="0" presId="urn:microsoft.com/office/officeart/2005/8/layout/hProcess9"/>
    <dgm:cxn modelId="{7127DCDE-535B-45D8-A228-0FAF60529188}" srcId="{B9E22FE4-B56E-4977-B9A1-9A4DA91F0422}" destId="{DCAF162F-AFA0-4F3A-9CD0-90E83A620C65}" srcOrd="2" destOrd="0" parTransId="{5CF101DB-10EC-44B0-93BB-A36D55295690}" sibTransId="{554DE6BE-EB53-474B-926A-C47C85398E8E}"/>
    <dgm:cxn modelId="{2177896D-EB82-41CE-9614-B9AD56F25C10}" type="presParOf" srcId="{77B0FF0A-814C-4336-842F-9CCD4214F783}" destId="{AAB9207F-574C-4694-98B7-962BED39F3D2}" srcOrd="0" destOrd="0" presId="urn:microsoft.com/office/officeart/2005/8/layout/hProcess9"/>
    <dgm:cxn modelId="{F7C399B7-B823-44AD-8D1C-49E6DAE17493}" type="presParOf" srcId="{77B0FF0A-814C-4336-842F-9CCD4214F783}" destId="{B50FDDD2-9F1B-4E47-AF5F-04CDCA0AA5E2}" srcOrd="1" destOrd="0" presId="urn:microsoft.com/office/officeart/2005/8/layout/hProcess9"/>
    <dgm:cxn modelId="{FAC30361-8E2F-4F7F-BC96-3909D252F22D}" type="presParOf" srcId="{B50FDDD2-9F1B-4E47-AF5F-04CDCA0AA5E2}" destId="{AA29D397-1A84-4B15-98F5-EFB5CA3743FD}" srcOrd="0" destOrd="0" presId="urn:microsoft.com/office/officeart/2005/8/layout/hProcess9"/>
    <dgm:cxn modelId="{523A8BBB-278C-4118-A144-B0C095202363}" type="presParOf" srcId="{B50FDDD2-9F1B-4E47-AF5F-04CDCA0AA5E2}" destId="{77566AFD-91EC-4784-BF10-27B9D06ABE15}" srcOrd="1" destOrd="0" presId="urn:microsoft.com/office/officeart/2005/8/layout/hProcess9"/>
    <dgm:cxn modelId="{8CB01560-963E-4F91-BEDA-396672551922}" type="presParOf" srcId="{B50FDDD2-9F1B-4E47-AF5F-04CDCA0AA5E2}" destId="{D9CBE3DB-BFE0-47F4-94AE-B8DF31F33AFD}" srcOrd="2" destOrd="0" presId="urn:microsoft.com/office/officeart/2005/8/layout/hProcess9"/>
    <dgm:cxn modelId="{3C5BCCB7-9040-484E-8720-5279FF54AB6D}" type="presParOf" srcId="{B50FDDD2-9F1B-4E47-AF5F-04CDCA0AA5E2}" destId="{FF0CDAF0-7E7A-42DF-AE7B-86CAEFA2641B}" srcOrd="3" destOrd="0" presId="urn:microsoft.com/office/officeart/2005/8/layout/hProcess9"/>
    <dgm:cxn modelId="{D1EB9DF9-B516-492E-A929-B7AB16B9F497}" type="presParOf" srcId="{B50FDDD2-9F1B-4E47-AF5F-04CDCA0AA5E2}" destId="{2B91D152-0DC9-41CA-BCC1-068BD8B52C7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0AFF87-D4C4-4592-9971-034E699F10B2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92CF59A-90B5-4C8C-9A0E-CF0786D64152}">
      <dgm:prSet phldrT="[Texto]"/>
      <dgm:spPr>
        <a:solidFill>
          <a:srgbClr val="CCCCFF"/>
        </a:solidFill>
      </dgm:spPr>
      <dgm:t>
        <a:bodyPr/>
        <a:lstStyle/>
        <a:p>
          <a:r>
            <a:rPr lang="es-ES" b="1" u="sng" dirty="0">
              <a:solidFill>
                <a:srgbClr val="002060"/>
              </a:solidFill>
            </a:rPr>
            <a:t>QUEJA</a:t>
          </a:r>
        </a:p>
        <a:p>
          <a:r>
            <a:rPr lang="es-ES" b="0" u="none" dirty="0">
              <a:solidFill>
                <a:srgbClr val="002060"/>
              </a:solidFill>
            </a:rPr>
            <a:t>Es la  </a:t>
          </a:r>
          <a:r>
            <a:rPr lang="es-ES" b="1" u="sng" dirty="0">
              <a:solidFill>
                <a:srgbClr val="002060"/>
              </a:solidFill>
            </a:rPr>
            <a:t>manifestación de descontento e inconformidad </a:t>
          </a:r>
          <a:r>
            <a:rPr lang="es-ES" b="0" u="none" dirty="0">
              <a:solidFill>
                <a:srgbClr val="002060"/>
              </a:solidFill>
            </a:rPr>
            <a:t>que formula una persona en la relación con </a:t>
          </a:r>
          <a:r>
            <a:rPr lang="es-ES" b="1" u="sng" dirty="0">
              <a:solidFill>
                <a:srgbClr val="002060"/>
              </a:solidFill>
            </a:rPr>
            <a:t>la conducta </a:t>
          </a:r>
          <a:r>
            <a:rPr lang="es-ES" b="0" u="none" dirty="0">
              <a:solidFill>
                <a:srgbClr val="002060"/>
              </a:solidFill>
            </a:rPr>
            <a:t>que considera irregular de uno o varios servidores públicos en desarrollo de sus funciones</a:t>
          </a:r>
          <a:endParaRPr lang="es-ES" dirty="0">
            <a:solidFill>
              <a:srgbClr val="002060"/>
            </a:solidFill>
          </a:endParaRPr>
        </a:p>
      </dgm:t>
    </dgm:pt>
    <dgm:pt modelId="{59D5B544-32C9-4665-947F-FAD670BC9DF0}" type="parTrans" cxnId="{C34EEB59-3A52-489F-8068-FF61C3079965}">
      <dgm:prSet/>
      <dgm:spPr/>
      <dgm:t>
        <a:bodyPr/>
        <a:lstStyle/>
        <a:p>
          <a:endParaRPr lang="es-ES"/>
        </a:p>
      </dgm:t>
    </dgm:pt>
    <dgm:pt modelId="{15F5A48A-8BD2-4FFF-AE82-117908A9C8C8}" type="sibTrans" cxnId="{C34EEB59-3A52-489F-8068-FF61C3079965}">
      <dgm:prSet/>
      <dgm:spPr/>
      <dgm:t>
        <a:bodyPr/>
        <a:lstStyle/>
        <a:p>
          <a:endParaRPr lang="es-ES"/>
        </a:p>
      </dgm:t>
    </dgm:pt>
    <dgm:pt modelId="{ED3A2032-C4DD-4B59-8EC1-B819F38A8BBA}">
      <dgm:prSet phldrT="[Texto]"/>
      <dgm:spPr>
        <a:solidFill>
          <a:srgbClr val="FFCC99"/>
        </a:solidFill>
      </dgm:spPr>
      <dgm:t>
        <a:bodyPr/>
        <a:lstStyle/>
        <a:p>
          <a:r>
            <a:rPr lang="es-ES" b="1" u="sng" dirty="0">
              <a:solidFill>
                <a:srgbClr val="A50021"/>
              </a:solidFill>
            </a:rPr>
            <a:t>RECLAMO</a:t>
          </a:r>
        </a:p>
        <a:p>
          <a:r>
            <a:rPr lang="es-ES" dirty="0">
              <a:solidFill>
                <a:srgbClr val="A50021"/>
              </a:solidFill>
            </a:rPr>
            <a:t>Es el </a:t>
          </a:r>
          <a:r>
            <a:rPr lang="es-ES" b="1" u="sng" dirty="0">
              <a:solidFill>
                <a:srgbClr val="A50021"/>
              </a:solidFill>
            </a:rPr>
            <a:t>derecho</a:t>
          </a:r>
          <a:r>
            <a:rPr lang="es-ES" dirty="0">
              <a:solidFill>
                <a:srgbClr val="A50021"/>
              </a:solidFill>
            </a:rPr>
            <a:t> que tiene toda persona de exigir, </a:t>
          </a:r>
          <a:r>
            <a:rPr lang="es-ES" b="1" u="sng" dirty="0">
              <a:solidFill>
                <a:srgbClr val="A50021"/>
              </a:solidFill>
            </a:rPr>
            <a:t>reivindicar o demandar una solución</a:t>
          </a:r>
          <a:r>
            <a:rPr lang="es-ES" dirty="0">
              <a:solidFill>
                <a:srgbClr val="A50021"/>
              </a:solidFill>
            </a:rPr>
            <a:t>, por motivo general o particular, </a:t>
          </a:r>
          <a:r>
            <a:rPr lang="es-ES" b="1" u="sng" dirty="0">
              <a:solidFill>
                <a:srgbClr val="A50021"/>
              </a:solidFill>
            </a:rPr>
            <a:t>referente a la prestación indebida</a:t>
          </a:r>
          <a:r>
            <a:rPr lang="es-ES" dirty="0">
              <a:solidFill>
                <a:srgbClr val="A50021"/>
              </a:solidFill>
            </a:rPr>
            <a:t> de un servicio o la falta de atención de una solicitud.</a:t>
          </a:r>
        </a:p>
      </dgm:t>
    </dgm:pt>
    <dgm:pt modelId="{285F43DF-6CCC-4805-8076-8834C8BC0BBC}" type="parTrans" cxnId="{BB68C9DA-6F6E-490F-AA27-05BFB28E4E30}">
      <dgm:prSet/>
      <dgm:spPr/>
      <dgm:t>
        <a:bodyPr/>
        <a:lstStyle/>
        <a:p>
          <a:endParaRPr lang="es-ES"/>
        </a:p>
      </dgm:t>
    </dgm:pt>
    <dgm:pt modelId="{CBB88B03-10D1-4029-B654-E4DC01820F0C}" type="sibTrans" cxnId="{BB68C9DA-6F6E-490F-AA27-05BFB28E4E30}">
      <dgm:prSet/>
      <dgm:spPr/>
      <dgm:t>
        <a:bodyPr/>
        <a:lstStyle/>
        <a:p>
          <a:endParaRPr lang="es-ES"/>
        </a:p>
      </dgm:t>
    </dgm:pt>
    <dgm:pt modelId="{D293B41A-E093-4E52-8188-A12D5DAFE240}" type="pres">
      <dgm:prSet presAssocID="{F80AFF87-D4C4-4592-9971-034E699F10B2}" presName="diagram" presStyleCnt="0">
        <dgm:presLayoutVars>
          <dgm:dir/>
          <dgm:resizeHandles val="exact"/>
        </dgm:presLayoutVars>
      </dgm:prSet>
      <dgm:spPr/>
    </dgm:pt>
    <dgm:pt modelId="{40B2695D-C0EB-4DE7-88A6-E9299B0FC1D2}" type="pres">
      <dgm:prSet presAssocID="{C92CF59A-90B5-4C8C-9A0E-CF0786D64152}" presName="node" presStyleLbl="node1" presStyleIdx="0" presStyleCnt="2" custScaleY="87797" custLinFactNeighborX="-3777" custLinFactNeighborY="-1304">
        <dgm:presLayoutVars>
          <dgm:bulletEnabled val="1"/>
        </dgm:presLayoutVars>
      </dgm:prSet>
      <dgm:spPr/>
    </dgm:pt>
    <dgm:pt modelId="{C7804F84-891E-46EF-9281-804C4CE7EEAC}" type="pres">
      <dgm:prSet presAssocID="{15F5A48A-8BD2-4FFF-AE82-117908A9C8C8}" presName="sibTrans" presStyleCnt="0"/>
      <dgm:spPr/>
    </dgm:pt>
    <dgm:pt modelId="{787938FA-119D-4462-ACFE-E1352E88310D}" type="pres">
      <dgm:prSet presAssocID="{ED3A2032-C4DD-4B59-8EC1-B819F38A8BBA}" presName="node" presStyleLbl="node1" presStyleIdx="1" presStyleCnt="2" custScaleY="92179" custLinFactNeighborX="-4368" custLinFactNeighborY="-5705">
        <dgm:presLayoutVars>
          <dgm:bulletEnabled val="1"/>
        </dgm:presLayoutVars>
      </dgm:prSet>
      <dgm:spPr/>
    </dgm:pt>
  </dgm:ptLst>
  <dgm:cxnLst>
    <dgm:cxn modelId="{FDE75176-33CF-4016-82E7-D1AE0B4AB01B}" type="presOf" srcId="{F80AFF87-D4C4-4592-9971-034E699F10B2}" destId="{D293B41A-E093-4E52-8188-A12D5DAFE240}" srcOrd="0" destOrd="0" presId="urn:microsoft.com/office/officeart/2005/8/layout/default"/>
    <dgm:cxn modelId="{C34EEB59-3A52-489F-8068-FF61C3079965}" srcId="{F80AFF87-D4C4-4592-9971-034E699F10B2}" destId="{C92CF59A-90B5-4C8C-9A0E-CF0786D64152}" srcOrd="0" destOrd="0" parTransId="{59D5B544-32C9-4665-947F-FAD670BC9DF0}" sibTransId="{15F5A48A-8BD2-4FFF-AE82-117908A9C8C8}"/>
    <dgm:cxn modelId="{47F63E82-E248-4654-9E91-6868747FD3F8}" type="presOf" srcId="{C92CF59A-90B5-4C8C-9A0E-CF0786D64152}" destId="{40B2695D-C0EB-4DE7-88A6-E9299B0FC1D2}" srcOrd="0" destOrd="0" presId="urn:microsoft.com/office/officeart/2005/8/layout/default"/>
    <dgm:cxn modelId="{F0FE67BD-6BA7-436D-8233-9E979CF66225}" type="presOf" srcId="{ED3A2032-C4DD-4B59-8EC1-B819F38A8BBA}" destId="{787938FA-119D-4462-ACFE-E1352E88310D}" srcOrd="0" destOrd="0" presId="urn:microsoft.com/office/officeart/2005/8/layout/default"/>
    <dgm:cxn modelId="{BB68C9DA-6F6E-490F-AA27-05BFB28E4E30}" srcId="{F80AFF87-D4C4-4592-9971-034E699F10B2}" destId="{ED3A2032-C4DD-4B59-8EC1-B819F38A8BBA}" srcOrd="1" destOrd="0" parTransId="{285F43DF-6CCC-4805-8076-8834C8BC0BBC}" sibTransId="{CBB88B03-10D1-4029-B654-E4DC01820F0C}"/>
    <dgm:cxn modelId="{71633E19-4158-4ED5-AB95-D61D1021CD25}" type="presParOf" srcId="{D293B41A-E093-4E52-8188-A12D5DAFE240}" destId="{40B2695D-C0EB-4DE7-88A6-E9299B0FC1D2}" srcOrd="0" destOrd="0" presId="urn:microsoft.com/office/officeart/2005/8/layout/default"/>
    <dgm:cxn modelId="{645B42DE-7EE7-48C9-912C-679A8978F6FE}" type="presParOf" srcId="{D293B41A-E093-4E52-8188-A12D5DAFE240}" destId="{C7804F84-891E-46EF-9281-804C4CE7EEAC}" srcOrd="1" destOrd="0" presId="urn:microsoft.com/office/officeart/2005/8/layout/default"/>
    <dgm:cxn modelId="{CD6AD4D6-A688-49BB-A1F4-578E8A8DD42C}" type="presParOf" srcId="{D293B41A-E093-4E52-8188-A12D5DAFE240}" destId="{787938FA-119D-4462-ACFE-E1352E88310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33CD81-A683-462D-A053-5B3F8D881229}" type="doc">
      <dgm:prSet loTypeId="urn:microsoft.com/office/officeart/2008/layout/AlternatingPictureBlocks" loCatId="list" qsTypeId="urn:microsoft.com/office/officeart/2005/8/quickstyle/3d1" qsCatId="3D" csTypeId="urn:microsoft.com/office/officeart/2005/8/colors/accent1_4" csCatId="accent1" phldr="1"/>
      <dgm:spPr/>
    </dgm:pt>
    <dgm:pt modelId="{0F14878A-5155-4EA6-A4BD-C23EC38927D7}">
      <dgm:prSet phldrT="[Texto]" custT="1"/>
      <dgm:spPr/>
      <dgm:t>
        <a:bodyPr/>
        <a:lstStyle/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Línea de Atención: (57+1) 650 0000 </a:t>
          </a:r>
        </a:p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Ext. 1690 – 1017 - 1690</a:t>
          </a:r>
        </a:p>
      </dgm:t>
    </dgm:pt>
    <dgm:pt modelId="{5FAC03BD-66D7-4E52-91DC-FEDDD973A304}" type="parTrans" cxnId="{B6E754B5-9277-4A41-97E8-8DEE5ED78CE8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CCB21C-B8C4-4DD4-A63F-9E359723FFEA}" type="sibTrans" cxnId="{B6E754B5-9277-4A41-97E8-8DEE5ED78CE8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4DBE7AE-796D-4F64-8925-767A39B4865C}">
      <dgm:prSet phldrT="[Texto]" custT="1"/>
      <dgm:spPr/>
      <dgm:t>
        <a:bodyPr/>
        <a:lstStyle/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E-mail:</a:t>
          </a:r>
        </a:p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pqr@unimilitar.edu.co	</a:t>
          </a:r>
        </a:p>
        <a:p>
          <a:r>
            <a:rPr lang="es-CO" sz="1900" b="1" i="0" dirty="0">
              <a:latin typeface="Segoe UI" panose="020B0502040204020203" pitchFamily="34" charset="0"/>
              <a:cs typeface="Segoe UI" panose="020B0502040204020203" pitchFamily="34" charset="0"/>
            </a:rPr>
            <a:t>atencionalciudadano@unimilitar.edu.co</a:t>
          </a:r>
          <a:endParaRPr lang="es-ES" sz="1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881A5E-6230-44A8-B578-BE2744429264}" type="parTrans" cxnId="{041B5279-5DCC-44E8-B77D-28D861D7DBB2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F1CC62E-771A-47E7-A8E8-13F6C0613062}" type="sibTrans" cxnId="{041B5279-5DCC-44E8-B77D-28D861D7DBB2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5B2E6C-F800-4CB3-A5E9-4D139423C5A3}">
      <dgm:prSet phldrT="[Texto]" custT="1"/>
      <dgm:spPr/>
      <dgm:t>
        <a:bodyPr/>
        <a:lstStyle/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Personal: Sección de Atención al Ciudadano – Bloque A, tercer piso</a:t>
          </a:r>
        </a:p>
      </dgm:t>
    </dgm:pt>
    <dgm:pt modelId="{C15D1289-5D50-4881-BCE5-6C81FF2E69A5}" type="parTrans" cxnId="{C913FD10-5F69-438E-8915-B28959107CC1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B12065A-B663-46ED-BA86-A80D0CE22116}" type="sibTrans" cxnId="{C913FD10-5F69-438E-8915-B28959107CC1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8715839-9795-4C32-8B3B-8C71077FCEDD}">
      <dgm:prSet custT="1"/>
      <dgm:spPr/>
      <dgm:t>
        <a:bodyPr/>
        <a:lstStyle/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Correspondencia: </a:t>
          </a:r>
        </a:p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- Bogotá, Colombia: Carrera 11 No. 101 – 80 Bloque A - Sótano</a:t>
          </a:r>
        </a:p>
        <a:p>
          <a:r>
            <a:rPr lang="es-ES" sz="1900" b="1" dirty="0"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s-CO" sz="1900" b="1" i="0" dirty="0">
              <a:latin typeface="Segoe UI" panose="020B0502040204020203" pitchFamily="34" charset="0"/>
              <a:cs typeface="Segoe UI" panose="020B0502040204020203" pitchFamily="34" charset="0"/>
            </a:rPr>
            <a:t>Sede Campus Nueva Granada, kilómetro 2 vía Cajicá - Zipaquirá</a:t>
          </a:r>
          <a:endParaRPr lang="es-ES" sz="1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C22F0E-1124-4099-8AC0-E54CBDD16187}" type="parTrans" cxnId="{8661B234-D2A1-4944-94CE-DE58A21F80D3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6F3AF0-9228-453F-8D20-1278A79833F1}" type="sibTrans" cxnId="{8661B234-D2A1-4944-94CE-DE58A21F80D3}">
      <dgm:prSet/>
      <dgm:spPr/>
      <dgm:t>
        <a:bodyPr/>
        <a:lstStyle/>
        <a:p>
          <a:endParaRPr lang="es-ES" sz="19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37D7133-13AB-48E9-8F8E-205D39094BD9}" type="pres">
      <dgm:prSet presAssocID="{BC33CD81-A683-462D-A053-5B3F8D881229}" presName="linearFlow" presStyleCnt="0">
        <dgm:presLayoutVars>
          <dgm:dir/>
          <dgm:resizeHandles val="exact"/>
        </dgm:presLayoutVars>
      </dgm:prSet>
      <dgm:spPr/>
    </dgm:pt>
    <dgm:pt modelId="{FB5FC0E0-1FB8-4A04-BB2C-935EE7DFB169}" type="pres">
      <dgm:prSet presAssocID="{0F14878A-5155-4EA6-A4BD-C23EC38927D7}" presName="comp" presStyleCnt="0"/>
      <dgm:spPr/>
    </dgm:pt>
    <dgm:pt modelId="{B5FB5B98-0DA2-4E36-8DF0-813FF91976EE}" type="pres">
      <dgm:prSet presAssocID="{0F14878A-5155-4EA6-A4BD-C23EC38927D7}" presName="rect2" presStyleLbl="node1" presStyleIdx="0" presStyleCnt="4" custScaleX="181324" custLinFactNeighborX="17900" custLinFactNeighborY="3277">
        <dgm:presLayoutVars>
          <dgm:bulletEnabled val="1"/>
        </dgm:presLayoutVars>
      </dgm:prSet>
      <dgm:spPr/>
    </dgm:pt>
    <dgm:pt modelId="{9F381D51-89AD-4EC8-84A3-33A30F10F22A}" type="pres">
      <dgm:prSet presAssocID="{0F14878A-5155-4EA6-A4BD-C23EC38927D7}" presName="rect1" presStyleLbl="lnNode1" presStyleIdx="0" presStyleCnt="4" custLinFactNeighborX="-64765" custLinFactNeighborY="-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9BB3613-8682-4E2B-BD87-540C246354E1}" type="pres">
      <dgm:prSet presAssocID="{01CCB21C-B8C4-4DD4-A63F-9E359723FFEA}" presName="sibTrans" presStyleCnt="0"/>
      <dgm:spPr/>
    </dgm:pt>
    <dgm:pt modelId="{2DA82DE8-ED47-454C-A6CF-A7DA67726E4D}" type="pres">
      <dgm:prSet presAssocID="{E4DBE7AE-796D-4F64-8925-767A39B4865C}" presName="comp" presStyleCnt="0"/>
      <dgm:spPr/>
    </dgm:pt>
    <dgm:pt modelId="{2EEC1B22-B303-484D-ADEA-1725D5E19196}" type="pres">
      <dgm:prSet presAssocID="{E4DBE7AE-796D-4F64-8925-767A39B4865C}" presName="rect2" presStyleLbl="node1" presStyleIdx="1" presStyleCnt="4" custScaleX="159350" custScaleY="100462" custLinFactNeighborX="-69736" custLinFactNeighborY="-6017">
        <dgm:presLayoutVars>
          <dgm:bulletEnabled val="1"/>
        </dgm:presLayoutVars>
      </dgm:prSet>
      <dgm:spPr/>
    </dgm:pt>
    <dgm:pt modelId="{237052F2-9339-49F8-9E2D-702B6316F79E}" type="pres">
      <dgm:prSet presAssocID="{E4DBE7AE-796D-4F64-8925-767A39B4865C}" presName="rect1" presStyleLbl="lnNode1" presStyleIdx="1" presStyleCnt="4" custLinFactNeighborX="-57273" custLinFactNeighborY="-60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89A9AF-602C-48B4-9B95-0B22276CD50D}" type="pres">
      <dgm:prSet presAssocID="{DF1CC62E-771A-47E7-A8E8-13F6C0613062}" presName="sibTrans" presStyleCnt="0"/>
      <dgm:spPr/>
    </dgm:pt>
    <dgm:pt modelId="{1FF9C372-4E33-4850-B382-3A80FEB0FC47}" type="pres">
      <dgm:prSet presAssocID="{BC5B2E6C-F800-4CB3-A5E9-4D139423C5A3}" presName="comp" presStyleCnt="0"/>
      <dgm:spPr/>
    </dgm:pt>
    <dgm:pt modelId="{04FBDCF4-0A85-41F1-AED0-22897B68C978}" type="pres">
      <dgm:prSet presAssocID="{BC5B2E6C-F800-4CB3-A5E9-4D139423C5A3}" presName="rect2" presStyleLbl="node1" presStyleIdx="2" presStyleCnt="4" custScaleX="145973" custScaleY="102488" custLinFactNeighborX="-15143" custLinFactNeighborY="3854">
        <dgm:presLayoutVars>
          <dgm:bulletEnabled val="1"/>
        </dgm:presLayoutVars>
      </dgm:prSet>
      <dgm:spPr/>
    </dgm:pt>
    <dgm:pt modelId="{2C18EFD0-70CB-4AB2-B34E-9B5F094FBA8D}" type="pres">
      <dgm:prSet presAssocID="{BC5B2E6C-F800-4CB3-A5E9-4D139423C5A3}" presName="rect1" presStyleLbl="lnNode1" presStyleIdx="2" presStyleCnt="4" custLinFactX="-31487" custLinFactNeighborX="-100000" custLinFactNeighborY="-151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1721D35-A484-423B-B5DE-02EEAA91B11A}" type="pres">
      <dgm:prSet presAssocID="{7B12065A-B663-46ED-BA86-A80D0CE22116}" presName="sibTrans" presStyleCnt="0"/>
      <dgm:spPr/>
    </dgm:pt>
    <dgm:pt modelId="{7EC0EB0C-2774-4D0A-834F-9A34E7806619}" type="pres">
      <dgm:prSet presAssocID="{28715839-9795-4C32-8B3B-8C71077FCEDD}" presName="comp" presStyleCnt="0"/>
      <dgm:spPr/>
    </dgm:pt>
    <dgm:pt modelId="{FB0C18C5-F385-45E7-A17C-A8F7340547DA}" type="pres">
      <dgm:prSet presAssocID="{28715839-9795-4C32-8B3B-8C71077FCEDD}" presName="rect2" presStyleLbl="node1" presStyleIdx="3" presStyleCnt="4" custScaleX="235807" custScaleY="97772" custLinFactNeighborX="-13692" custLinFactNeighborY="-1022">
        <dgm:presLayoutVars>
          <dgm:bulletEnabled val="1"/>
        </dgm:presLayoutVars>
      </dgm:prSet>
      <dgm:spPr/>
    </dgm:pt>
    <dgm:pt modelId="{1959F556-E690-4131-B0D5-0EFD4A9D390C}" type="pres">
      <dgm:prSet presAssocID="{28715839-9795-4C32-8B3B-8C71077FCEDD}" presName="rect1" presStyleLbl="lnNode1" presStyleIdx="3" presStyleCnt="4" custLinFactX="-254477" custLinFactNeighborX="-300000" custLinFactNeighborY="9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A193908-CB07-41C1-997A-770A167D6358}" type="presOf" srcId="{28715839-9795-4C32-8B3B-8C71077FCEDD}" destId="{FB0C18C5-F385-45E7-A17C-A8F7340547DA}" srcOrd="0" destOrd="0" presId="urn:microsoft.com/office/officeart/2008/layout/AlternatingPictureBlocks"/>
    <dgm:cxn modelId="{C913FD10-5F69-438E-8915-B28959107CC1}" srcId="{BC33CD81-A683-462D-A053-5B3F8D881229}" destId="{BC5B2E6C-F800-4CB3-A5E9-4D139423C5A3}" srcOrd="2" destOrd="0" parTransId="{C15D1289-5D50-4881-BCE5-6C81FF2E69A5}" sibTransId="{7B12065A-B663-46ED-BA86-A80D0CE22116}"/>
    <dgm:cxn modelId="{8661B234-D2A1-4944-94CE-DE58A21F80D3}" srcId="{BC33CD81-A683-462D-A053-5B3F8D881229}" destId="{28715839-9795-4C32-8B3B-8C71077FCEDD}" srcOrd="3" destOrd="0" parTransId="{E3C22F0E-1124-4099-8AC0-E54CBDD16187}" sibTransId="{E96F3AF0-9228-453F-8D20-1278A79833F1}"/>
    <dgm:cxn modelId="{0C162036-C06B-4632-84C1-2472E8A20781}" type="presOf" srcId="{BC5B2E6C-F800-4CB3-A5E9-4D139423C5A3}" destId="{04FBDCF4-0A85-41F1-AED0-22897B68C978}" srcOrd="0" destOrd="0" presId="urn:microsoft.com/office/officeart/2008/layout/AlternatingPictureBlocks"/>
    <dgm:cxn modelId="{93D3E34E-AB2B-4EA6-B8D6-A10ED17A5876}" type="presOf" srcId="{E4DBE7AE-796D-4F64-8925-767A39B4865C}" destId="{2EEC1B22-B303-484D-ADEA-1725D5E19196}" srcOrd="0" destOrd="0" presId="urn:microsoft.com/office/officeart/2008/layout/AlternatingPictureBlocks"/>
    <dgm:cxn modelId="{041B5279-5DCC-44E8-B77D-28D861D7DBB2}" srcId="{BC33CD81-A683-462D-A053-5B3F8D881229}" destId="{E4DBE7AE-796D-4F64-8925-767A39B4865C}" srcOrd="1" destOrd="0" parTransId="{AB881A5E-6230-44A8-B578-BE2744429264}" sibTransId="{DF1CC62E-771A-47E7-A8E8-13F6C0613062}"/>
    <dgm:cxn modelId="{B6E754B5-9277-4A41-97E8-8DEE5ED78CE8}" srcId="{BC33CD81-A683-462D-A053-5B3F8D881229}" destId="{0F14878A-5155-4EA6-A4BD-C23EC38927D7}" srcOrd="0" destOrd="0" parTransId="{5FAC03BD-66D7-4E52-91DC-FEDDD973A304}" sibTransId="{01CCB21C-B8C4-4DD4-A63F-9E359723FFEA}"/>
    <dgm:cxn modelId="{AF17D9DC-E9B9-4B63-AA2C-B7F5646E3075}" type="presOf" srcId="{0F14878A-5155-4EA6-A4BD-C23EC38927D7}" destId="{B5FB5B98-0DA2-4E36-8DF0-813FF91976EE}" srcOrd="0" destOrd="0" presId="urn:microsoft.com/office/officeart/2008/layout/AlternatingPictureBlocks"/>
    <dgm:cxn modelId="{E3E160F2-BC46-48EE-A66B-E6E9A7FCDD73}" type="presOf" srcId="{BC33CD81-A683-462D-A053-5B3F8D881229}" destId="{C37D7133-13AB-48E9-8F8E-205D39094BD9}" srcOrd="0" destOrd="0" presId="urn:microsoft.com/office/officeart/2008/layout/AlternatingPictureBlocks"/>
    <dgm:cxn modelId="{21EEF077-6B0D-4B6F-85B0-462F8FB0B9F0}" type="presParOf" srcId="{C37D7133-13AB-48E9-8F8E-205D39094BD9}" destId="{FB5FC0E0-1FB8-4A04-BB2C-935EE7DFB169}" srcOrd="0" destOrd="0" presId="urn:microsoft.com/office/officeart/2008/layout/AlternatingPictureBlocks"/>
    <dgm:cxn modelId="{A1FE7E5A-C7A4-4CCE-B74E-0FCC03336ACE}" type="presParOf" srcId="{FB5FC0E0-1FB8-4A04-BB2C-935EE7DFB169}" destId="{B5FB5B98-0DA2-4E36-8DF0-813FF91976EE}" srcOrd="0" destOrd="0" presId="urn:microsoft.com/office/officeart/2008/layout/AlternatingPictureBlocks"/>
    <dgm:cxn modelId="{C0361B5C-F25C-484B-858D-05706E7A7F82}" type="presParOf" srcId="{FB5FC0E0-1FB8-4A04-BB2C-935EE7DFB169}" destId="{9F381D51-89AD-4EC8-84A3-33A30F10F22A}" srcOrd="1" destOrd="0" presId="urn:microsoft.com/office/officeart/2008/layout/AlternatingPictureBlocks"/>
    <dgm:cxn modelId="{E1E714CD-7D6D-4702-8983-7FB1CEA2735A}" type="presParOf" srcId="{C37D7133-13AB-48E9-8F8E-205D39094BD9}" destId="{29BB3613-8682-4E2B-BD87-540C246354E1}" srcOrd="1" destOrd="0" presId="urn:microsoft.com/office/officeart/2008/layout/AlternatingPictureBlocks"/>
    <dgm:cxn modelId="{FC0039F3-72A2-438E-AB2E-E3FEBCF72590}" type="presParOf" srcId="{C37D7133-13AB-48E9-8F8E-205D39094BD9}" destId="{2DA82DE8-ED47-454C-A6CF-A7DA67726E4D}" srcOrd="2" destOrd="0" presId="urn:microsoft.com/office/officeart/2008/layout/AlternatingPictureBlocks"/>
    <dgm:cxn modelId="{366C3412-35F0-4008-BB8D-49E1B3EF7297}" type="presParOf" srcId="{2DA82DE8-ED47-454C-A6CF-A7DA67726E4D}" destId="{2EEC1B22-B303-484D-ADEA-1725D5E19196}" srcOrd="0" destOrd="0" presId="urn:microsoft.com/office/officeart/2008/layout/AlternatingPictureBlocks"/>
    <dgm:cxn modelId="{85B549E9-FCAE-406E-809C-DC441704CCFA}" type="presParOf" srcId="{2DA82DE8-ED47-454C-A6CF-A7DA67726E4D}" destId="{237052F2-9339-49F8-9E2D-702B6316F79E}" srcOrd="1" destOrd="0" presId="urn:microsoft.com/office/officeart/2008/layout/AlternatingPictureBlocks"/>
    <dgm:cxn modelId="{18872D50-9C56-4150-839E-07DCFF1440E1}" type="presParOf" srcId="{C37D7133-13AB-48E9-8F8E-205D39094BD9}" destId="{0289A9AF-602C-48B4-9B95-0B22276CD50D}" srcOrd="3" destOrd="0" presId="urn:microsoft.com/office/officeart/2008/layout/AlternatingPictureBlocks"/>
    <dgm:cxn modelId="{5E87F2FF-D2A3-4A9C-849E-897161BDAC5A}" type="presParOf" srcId="{C37D7133-13AB-48E9-8F8E-205D39094BD9}" destId="{1FF9C372-4E33-4850-B382-3A80FEB0FC47}" srcOrd="4" destOrd="0" presId="urn:microsoft.com/office/officeart/2008/layout/AlternatingPictureBlocks"/>
    <dgm:cxn modelId="{A04995C8-FEED-4B93-852A-134D1062FA19}" type="presParOf" srcId="{1FF9C372-4E33-4850-B382-3A80FEB0FC47}" destId="{04FBDCF4-0A85-41F1-AED0-22897B68C978}" srcOrd="0" destOrd="0" presId="urn:microsoft.com/office/officeart/2008/layout/AlternatingPictureBlocks"/>
    <dgm:cxn modelId="{1B5EE4E7-D8C7-47DE-9E28-D6D29B28CC4D}" type="presParOf" srcId="{1FF9C372-4E33-4850-B382-3A80FEB0FC47}" destId="{2C18EFD0-70CB-4AB2-B34E-9B5F094FBA8D}" srcOrd="1" destOrd="0" presId="urn:microsoft.com/office/officeart/2008/layout/AlternatingPictureBlocks"/>
    <dgm:cxn modelId="{BA3610E0-8B1F-4D1C-8AB6-F82DBE53856C}" type="presParOf" srcId="{C37D7133-13AB-48E9-8F8E-205D39094BD9}" destId="{A1721D35-A484-423B-B5DE-02EEAA91B11A}" srcOrd="5" destOrd="0" presId="urn:microsoft.com/office/officeart/2008/layout/AlternatingPictureBlocks"/>
    <dgm:cxn modelId="{81DE97A4-E644-4509-BF73-2A8B1D03F2E1}" type="presParOf" srcId="{C37D7133-13AB-48E9-8F8E-205D39094BD9}" destId="{7EC0EB0C-2774-4D0A-834F-9A34E7806619}" srcOrd="6" destOrd="0" presId="urn:microsoft.com/office/officeart/2008/layout/AlternatingPictureBlocks"/>
    <dgm:cxn modelId="{53556DAC-810B-476C-A54F-8D5287D9CE25}" type="presParOf" srcId="{7EC0EB0C-2774-4D0A-834F-9A34E7806619}" destId="{FB0C18C5-F385-45E7-A17C-A8F7340547DA}" srcOrd="0" destOrd="0" presId="urn:microsoft.com/office/officeart/2008/layout/AlternatingPictureBlocks"/>
    <dgm:cxn modelId="{44AC9A77-921C-4997-9FA5-738C3B54F524}" type="presParOf" srcId="{7EC0EB0C-2774-4D0A-834F-9A34E7806619}" destId="{1959F556-E690-4131-B0D5-0EFD4A9D390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0F7D93-BE00-4978-B2E0-DF5B93DDD6E5}" type="doc">
      <dgm:prSet loTypeId="urn:microsoft.com/office/officeart/2005/8/layout/StepDown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1E2B52B-52EE-4CC5-94A2-9387F8FBE60B}">
      <dgm:prSet phldrT="[Texto]" custT="1"/>
      <dgm:spPr>
        <a:solidFill>
          <a:srgbClr val="A50021"/>
        </a:solidFill>
      </dgm:spPr>
      <dgm:t>
        <a:bodyPr/>
        <a:lstStyle/>
        <a:p>
          <a:r>
            <a:rPr lang="es-ES" sz="5400" dirty="0">
              <a:latin typeface="Segoe UI" panose="020B0502040204020203" pitchFamily="34" charset="0"/>
              <a:cs typeface="Segoe UI" panose="020B0502040204020203" pitchFamily="34" charset="0"/>
            </a:rPr>
            <a:t>1</a:t>
          </a:r>
        </a:p>
      </dgm:t>
    </dgm:pt>
    <dgm:pt modelId="{6742E2AB-ACA0-4B15-BF97-A65097304E1C}" type="parTrans" cxnId="{99837D24-9C8B-4383-BEC7-3A8B49B86644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B2D919-ABFF-4D7E-BAC0-260390E6449F}" type="sibTrans" cxnId="{99837D24-9C8B-4383-BEC7-3A8B49B86644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DCF44D-1350-4640-94D8-BAC3FF4F1335}">
      <dgm:prSet phldrT="[Texto]" custT="1"/>
      <dgm:spPr/>
      <dgm:t>
        <a:bodyPr/>
        <a:lstStyle/>
        <a:p>
          <a:r>
            <a:rPr lang="es-ES" sz="1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IDENTIFIQUE</a:t>
          </a:r>
          <a:r>
            <a:rPr lang="es-ES" sz="1800" dirty="0">
              <a:latin typeface="Segoe UI" panose="020B0502040204020203" pitchFamily="34" charset="0"/>
              <a:cs typeface="Segoe UI" panose="020B0502040204020203" pitchFamily="34" charset="0"/>
            </a:rPr>
            <a:t> si existen </a:t>
          </a:r>
          <a:r>
            <a:rPr lang="es-ES" sz="1800" b="1" dirty="0">
              <a:latin typeface="Segoe UI" panose="020B0502040204020203" pitchFamily="34" charset="0"/>
              <a:cs typeface="Segoe UI" panose="020B0502040204020203" pitchFamily="34" charset="0"/>
            </a:rPr>
            <a:t>FACTORES</a:t>
          </a:r>
          <a:r>
            <a:rPr lang="es-ES" sz="1800" dirty="0">
              <a:latin typeface="Segoe UI" panose="020B0502040204020203" pitchFamily="34" charset="0"/>
              <a:cs typeface="Segoe UI" panose="020B0502040204020203" pitchFamily="34" charset="0"/>
            </a:rPr>
            <a:t> que </a:t>
          </a:r>
          <a:r>
            <a:rPr lang="es-ES" sz="1800" b="1" dirty="0">
              <a:latin typeface="Segoe UI" panose="020B0502040204020203" pitchFamily="34" charset="0"/>
              <a:cs typeface="Segoe UI" panose="020B0502040204020203" pitchFamily="34" charset="0"/>
            </a:rPr>
            <a:t>PUEDAN AFECTAR</a:t>
          </a:r>
          <a:r>
            <a:rPr lang="es-ES" sz="1800" dirty="0">
              <a:latin typeface="Segoe UI" panose="020B0502040204020203" pitchFamily="34" charset="0"/>
              <a:cs typeface="Segoe UI" panose="020B0502040204020203" pitchFamily="34" charset="0"/>
            </a:rPr>
            <a:t> sus </a:t>
          </a:r>
          <a:r>
            <a:rPr lang="es-ES" sz="1800" b="1" dirty="0">
              <a:latin typeface="Segoe UI" panose="020B0502040204020203" pitchFamily="34" charset="0"/>
              <a:cs typeface="Segoe UI" panose="020B0502040204020203" pitchFamily="34" charset="0"/>
            </a:rPr>
            <a:t>CONDICIONES DE TRABAJO </a:t>
          </a:r>
          <a:r>
            <a:rPr lang="es-ES" sz="1800" dirty="0">
              <a:latin typeface="Segoe UI" panose="020B0502040204020203" pitchFamily="34" charset="0"/>
              <a:cs typeface="Segoe UI" panose="020B0502040204020203" pitchFamily="34" charset="0"/>
            </a:rPr>
            <a:t>y pueden desencadenar accidentes de trabajo o enfermedades laborales.</a:t>
          </a:r>
        </a:p>
      </dgm:t>
    </dgm:pt>
    <dgm:pt modelId="{4FF32D1B-5611-484B-ADA6-5B3BB76C0D3B}" type="parTrans" cxnId="{7776072C-454C-4366-A261-7CD36E8BC741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8198E62-3891-40DD-B70F-935D8203EE07}" type="sibTrans" cxnId="{7776072C-454C-4366-A261-7CD36E8BC741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F95BB8-3B9D-4BE2-82E8-8726E0942FEA}">
      <dgm:prSet phldrT="[Texto]" custT="1"/>
      <dgm:spPr>
        <a:solidFill>
          <a:srgbClr val="FF9933"/>
        </a:solidFill>
      </dgm:spPr>
      <dgm:t>
        <a:bodyPr/>
        <a:lstStyle/>
        <a:p>
          <a:r>
            <a:rPr lang="es-ES" sz="5400" dirty="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</a:p>
      </dgm:t>
    </dgm:pt>
    <dgm:pt modelId="{4375F32B-AC9C-4A0C-9FD4-DCA51A09307E}" type="parTrans" cxnId="{ACCAD338-2EDD-4AEA-855D-89EAAA620C98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4100F9F-D8B5-4CEF-890B-3C10BB93BFA2}" type="sibTrans" cxnId="{ACCAD338-2EDD-4AEA-855D-89EAAA620C98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F5808A7-70BF-413A-AA6A-5CDE27780A26}">
      <dgm:prSet phldrT="[Texto]" custT="1"/>
      <dgm:spPr/>
      <dgm:t>
        <a:bodyPr/>
        <a:lstStyle/>
        <a:p>
          <a:r>
            <a:rPr lang="es-ES" sz="1800" dirty="0">
              <a:latin typeface="Segoe UI" panose="020B0502040204020203" pitchFamily="34" charset="0"/>
              <a:cs typeface="Segoe UI" panose="020B0502040204020203" pitchFamily="34" charset="0"/>
            </a:rPr>
            <a:t>Ingrese al Software Kawak en el </a:t>
          </a:r>
          <a:r>
            <a:rPr lang="es-ES" sz="1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MÓDULO DE SEGURIDAD Y SALUD</a:t>
          </a:r>
          <a:r>
            <a:rPr lang="es-ES" sz="1800" dirty="0">
              <a:latin typeface="Segoe UI" panose="020B0502040204020203" pitchFamily="34" charset="0"/>
              <a:cs typeface="Segoe UI" panose="020B0502040204020203" pitchFamily="34" charset="0"/>
            </a:rPr>
            <a:t>, seleccione el ítem </a:t>
          </a:r>
          <a:r>
            <a:rPr lang="es-ES" sz="1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ACTOS Y CONDICIONES INSEGUROS.</a:t>
          </a:r>
        </a:p>
      </dgm:t>
    </dgm:pt>
    <dgm:pt modelId="{0D8DD616-0BCD-46F2-80C3-F48F7569A807}" type="parTrans" cxnId="{C4905349-444B-4BAB-8F1B-C33688CA0B90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8701901-AC9C-41B7-82CC-3295817FF107}" type="sibTrans" cxnId="{C4905349-444B-4BAB-8F1B-C33688CA0B90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F7B37C-941B-4898-910B-26C3A7BE77BA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5400" dirty="0">
              <a:latin typeface="Segoe UI" panose="020B0502040204020203" pitchFamily="34" charset="0"/>
              <a:cs typeface="Segoe UI" panose="020B0502040204020203" pitchFamily="34" charset="0"/>
            </a:rPr>
            <a:t>3</a:t>
          </a:r>
        </a:p>
      </dgm:t>
    </dgm:pt>
    <dgm:pt modelId="{E8EDC03A-B95F-43B6-9F69-D382D3A41E61}" type="parTrans" cxnId="{114D360B-1AF5-4239-BE57-DBB1291B3B3D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6962D25-3501-4967-B8B6-28AC76A165DD}" type="sibTrans" cxnId="{114D360B-1AF5-4239-BE57-DBB1291B3B3D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4DFA6A1-318D-4355-B679-20DA042FF12C}">
      <dgm:prSet phldrT="[Texto]" custT="1"/>
      <dgm:spPr/>
      <dgm:t>
        <a:bodyPr/>
        <a:lstStyle/>
        <a:p>
          <a:r>
            <a:rPr lang="es-ES" sz="2000" dirty="0">
              <a:latin typeface="Segoe UI" panose="020B0502040204020203" pitchFamily="34" charset="0"/>
              <a:cs typeface="Segoe UI" panose="020B0502040204020203" pitchFamily="34" charset="0"/>
            </a:rPr>
            <a:t>Haga clic en </a:t>
          </a:r>
          <a:r>
            <a:rPr lang="es-ES" sz="20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INSERTAR</a:t>
          </a:r>
          <a:r>
            <a:rPr lang="es-ES" sz="2000" dirty="0">
              <a:latin typeface="Segoe UI" panose="020B0502040204020203" pitchFamily="34" charset="0"/>
              <a:cs typeface="Segoe UI" panose="020B0502040204020203" pitchFamily="34" charset="0"/>
            </a:rPr>
            <a:t> e incluya los datos solicitados, realizando una descripción detallada de la situación.</a:t>
          </a:r>
        </a:p>
      </dgm:t>
    </dgm:pt>
    <dgm:pt modelId="{0D53505B-56B6-4254-9EFB-6DCE219AF9C9}" type="parTrans" cxnId="{FF66A1B7-DD89-4F75-8447-FBA4E3B8BB7F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2DEC011-1B6A-4D1C-AB77-EE6CC2BABB00}" type="sibTrans" cxnId="{FF66A1B7-DD89-4F75-8447-FBA4E3B8BB7F}">
      <dgm:prSet/>
      <dgm:spPr/>
      <dgm:t>
        <a:bodyPr/>
        <a:lstStyle/>
        <a:p>
          <a:endParaRPr lang="es-E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7C62717-7969-4D0F-9F9D-F31B30D49089}" type="pres">
      <dgm:prSet presAssocID="{0D0F7D93-BE00-4978-B2E0-DF5B93DDD6E5}" presName="rootnode" presStyleCnt="0">
        <dgm:presLayoutVars>
          <dgm:chMax/>
          <dgm:chPref/>
          <dgm:dir/>
          <dgm:animLvl val="lvl"/>
        </dgm:presLayoutVars>
      </dgm:prSet>
      <dgm:spPr/>
    </dgm:pt>
    <dgm:pt modelId="{8CBD69E0-E8A6-4CEC-A884-DD14A73E87AF}" type="pres">
      <dgm:prSet presAssocID="{C1E2B52B-52EE-4CC5-94A2-9387F8FBE60B}" presName="composite" presStyleCnt="0"/>
      <dgm:spPr/>
    </dgm:pt>
    <dgm:pt modelId="{9A0A1C4C-796A-495B-B479-18136B52E317}" type="pres">
      <dgm:prSet presAssocID="{C1E2B52B-52EE-4CC5-94A2-9387F8FBE60B}" presName="bentUpArrow1" presStyleLbl="alignImgPlace1" presStyleIdx="0" presStyleCnt="2" custLinFactNeighborY="0"/>
      <dgm:spPr/>
    </dgm:pt>
    <dgm:pt modelId="{454C8F31-3883-42A7-8DB4-24A3E498F5D5}" type="pres">
      <dgm:prSet presAssocID="{C1E2B52B-52EE-4CC5-94A2-9387F8FBE60B}" presName="ParentText" presStyleLbl="node1" presStyleIdx="0" presStyleCnt="3" custLinFactNeighborY="0">
        <dgm:presLayoutVars>
          <dgm:chMax val="1"/>
          <dgm:chPref val="1"/>
          <dgm:bulletEnabled val="1"/>
        </dgm:presLayoutVars>
      </dgm:prSet>
      <dgm:spPr/>
    </dgm:pt>
    <dgm:pt modelId="{0647B8A3-1009-4583-8328-7B37E394CD28}" type="pres">
      <dgm:prSet presAssocID="{C1E2B52B-52EE-4CC5-94A2-9387F8FBE60B}" presName="ChildText" presStyleLbl="revTx" presStyleIdx="0" presStyleCnt="3" custScaleX="390662" custLinFactX="54295" custLinFactNeighborX="100000" custLinFactNeighborY="-3806">
        <dgm:presLayoutVars>
          <dgm:chMax val="0"/>
          <dgm:chPref val="0"/>
          <dgm:bulletEnabled val="1"/>
        </dgm:presLayoutVars>
      </dgm:prSet>
      <dgm:spPr/>
    </dgm:pt>
    <dgm:pt modelId="{683287F7-AEF9-4A70-92BE-4EEDED28C117}" type="pres">
      <dgm:prSet presAssocID="{26B2D919-ABFF-4D7E-BAC0-260390E6449F}" presName="sibTrans" presStyleCnt="0"/>
      <dgm:spPr/>
    </dgm:pt>
    <dgm:pt modelId="{368499D0-36D7-489A-B5BE-96C8EFF91F96}" type="pres">
      <dgm:prSet presAssocID="{39F95BB8-3B9D-4BE2-82E8-8726E0942FEA}" presName="composite" presStyleCnt="0"/>
      <dgm:spPr/>
    </dgm:pt>
    <dgm:pt modelId="{CAEE4760-083D-4BB0-B258-873013A5BD1C}" type="pres">
      <dgm:prSet presAssocID="{39F95BB8-3B9D-4BE2-82E8-8726E0942FEA}" presName="bentUpArrow1" presStyleLbl="alignImgPlace1" presStyleIdx="1" presStyleCnt="2" custLinFactNeighborY="0"/>
      <dgm:spPr/>
    </dgm:pt>
    <dgm:pt modelId="{FBE0A1F1-F1A5-461C-A4F7-63E09D4DBFE5}" type="pres">
      <dgm:prSet presAssocID="{39F95BB8-3B9D-4BE2-82E8-8726E0942FEA}" presName="ParentText" presStyleLbl="node1" presStyleIdx="1" presStyleCnt="3" custLinFactNeighborY="0">
        <dgm:presLayoutVars>
          <dgm:chMax val="1"/>
          <dgm:chPref val="1"/>
          <dgm:bulletEnabled val="1"/>
        </dgm:presLayoutVars>
      </dgm:prSet>
      <dgm:spPr/>
    </dgm:pt>
    <dgm:pt modelId="{FC819767-7C7C-4389-B1D6-0533069C9A32}" type="pres">
      <dgm:prSet presAssocID="{39F95BB8-3B9D-4BE2-82E8-8726E0942FEA}" presName="ChildText" presStyleLbl="revTx" presStyleIdx="1" presStyleCnt="3" custScaleX="282477" custLinFactX="1982" custLinFactNeighborX="100000" custLinFactNeighborY="-4112">
        <dgm:presLayoutVars>
          <dgm:chMax val="0"/>
          <dgm:chPref val="0"/>
          <dgm:bulletEnabled val="1"/>
        </dgm:presLayoutVars>
      </dgm:prSet>
      <dgm:spPr/>
    </dgm:pt>
    <dgm:pt modelId="{9D442350-7E5C-40E6-9B58-A563557C6452}" type="pres">
      <dgm:prSet presAssocID="{74100F9F-D8B5-4CEF-890B-3C10BB93BFA2}" presName="sibTrans" presStyleCnt="0"/>
      <dgm:spPr/>
    </dgm:pt>
    <dgm:pt modelId="{8B34D806-90D4-47D0-8C2B-B17B5D3F5EF5}" type="pres">
      <dgm:prSet presAssocID="{63F7B37C-941B-4898-910B-26C3A7BE77BA}" presName="composite" presStyleCnt="0"/>
      <dgm:spPr/>
    </dgm:pt>
    <dgm:pt modelId="{864AA716-3A2F-4349-A4DB-703986937857}" type="pres">
      <dgm:prSet presAssocID="{63F7B37C-941B-4898-910B-26C3A7BE77B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9BCBB86D-DB05-44DB-84E7-3DC3AECF62F9}" type="pres">
      <dgm:prSet presAssocID="{63F7B37C-941B-4898-910B-26C3A7BE77BA}" presName="FinalChildText" presStyleLbl="revTx" presStyleIdx="2" presStyleCnt="3" custScaleX="263327" custLinFactX="1134" custLinFactNeighborX="100000" custLinFactNeighborY="-496">
        <dgm:presLayoutVars>
          <dgm:chMax val="0"/>
          <dgm:chPref val="0"/>
          <dgm:bulletEnabled val="1"/>
        </dgm:presLayoutVars>
      </dgm:prSet>
      <dgm:spPr/>
    </dgm:pt>
  </dgm:ptLst>
  <dgm:cxnLst>
    <dgm:cxn modelId="{91C3C80A-FCD8-4117-8313-9DF37E625B95}" type="presOf" srcId="{C1E2B52B-52EE-4CC5-94A2-9387F8FBE60B}" destId="{454C8F31-3883-42A7-8DB4-24A3E498F5D5}" srcOrd="0" destOrd="0" presId="urn:microsoft.com/office/officeart/2005/8/layout/StepDownProcess"/>
    <dgm:cxn modelId="{114D360B-1AF5-4239-BE57-DBB1291B3B3D}" srcId="{0D0F7D93-BE00-4978-B2E0-DF5B93DDD6E5}" destId="{63F7B37C-941B-4898-910B-26C3A7BE77BA}" srcOrd="2" destOrd="0" parTransId="{E8EDC03A-B95F-43B6-9F69-D382D3A41E61}" sibTransId="{76962D25-3501-4967-B8B6-28AC76A165DD}"/>
    <dgm:cxn modelId="{99837D24-9C8B-4383-BEC7-3A8B49B86644}" srcId="{0D0F7D93-BE00-4978-B2E0-DF5B93DDD6E5}" destId="{C1E2B52B-52EE-4CC5-94A2-9387F8FBE60B}" srcOrd="0" destOrd="0" parTransId="{6742E2AB-ACA0-4B15-BF97-A65097304E1C}" sibTransId="{26B2D919-ABFF-4D7E-BAC0-260390E6449F}"/>
    <dgm:cxn modelId="{7776072C-454C-4366-A261-7CD36E8BC741}" srcId="{C1E2B52B-52EE-4CC5-94A2-9387F8FBE60B}" destId="{3BDCF44D-1350-4640-94D8-BAC3FF4F1335}" srcOrd="0" destOrd="0" parTransId="{4FF32D1B-5611-484B-ADA6-5B3BB76C0D3B}" sibTransId="{18198E62-3891-40DD-B70F-935D8203EE07}"/>
    <dgm:cxn modelId="{ACCAD338-2EDD-4AEA-855D-89EAAA620C98}" srcId="{0D0F7D93-BE00-4978-B2E0-DF5B93DDD6E5}" destId="{39F95BB8-3B9D-4BE2-82E8-8726E0942FEA}" srcOrd="1" destOrd="0" parTransId="{4375F32B-AC9C-4A0C-9FD4-DCA51A09307E}" sibTransId="{74100F9F-D8B5-4CEF-890B-3C10BB93BFA2}"/>
    <dgm:cxn modelId="{00074167-21D4-4DAD-B247-FAD96E8942EE}" type="presOf" srcId="{0D0F7D93-BE00-4978-B2E0-DF5B93DDD6E5}" destId="{77C62717-7969-4D0F-9F9D-F31B30D49089}" srcOrd="0" destOrd="0" presId="urn:microsoft.com/office/officeart/2005/8/layout/StepDownProcess"/>
    <dgm:cxn modelId="{C4905349-444B-4BAB-8F1B-C33688CA0B90}" srcId="{39F95BB8-3B9D-4BE2-82E8-8726E0942FEA}" destId="{BF5808A7-70BF-413A-AA6A-5CDE27780A26}" srcOrd="0" destOrd="0" parTransId="{0D8DD616-0BCD-46F2-80C3-F48F7569A807}" sibTransId="{88701901-AC9C-41B7-82CC-3295817FF107}"/>
    <dgm:cxn modelId="{CCCFB7A8-A94E-4D99-BF02-49BF96F15C1F}" type="presOf" srcId="{3BDCF44D-1350-4640-94D8-BAC3FF4F1335}" destId="{0647B8A3-1009-4583-8328-7B37E394CD28}" srcOrd="0" destOrd="0" presId="urn:microsoft.com/office/officeart/2005/8/layout/StepDownProcess"/>
    <dgm:cxn modelId="{08D0FCB5-7FCE-4CF2-858D-569420B73110}" type="presOf" srcId="{74DFA6A1-318D-4355-B679-20DA042FF12C}" destId="{9BCBB86D-DB05-44DB-84E7-3DC3AECF62F9}" srcOrd="0" destOrd="0" presId="urn:microsoft.com/office/officeart/2005/8/layout/StepDownProcess"/>
    <dgm:cxn modelId="{FF66A1B7-DD89-4F75-8447-FBA4E3B8BB7F}" srcId="{63F7B37C-941B-4898-910B-26C3A7BE77BA}" destId="{74DFA6A1-318D-4355-B679-20DA042FF12C}" srcOrd="0" destOrd="0" parTransId="{0D53505B-56B6-4254-9EFB-6DCE219AF9C9}" sibTransId="{D2DEC011-1B6A-4D1C-AB77-EE6CC2BABB00}"/>
    <dgm:cxn modelId="{E15277BF-9A5A-4F59-9122-E3A96F1240AA}" type="presOf" srcId="{BF5808A7-70BF-413A-AA6A-5CDE27780A26}" destId="{FC819767-7C7C-4389-B1D6-0533069C9A32}" srcOrd="0" destOrd="0" presId="urn:microsoft.com/office/officeart/2005/8/layout/StepDownProcess"/>
    <dgm:cxn modelId="{E79955D9-5098-48DD-939F-AD9837540956}" type="presOf" srcId="{63F7B37C-941B-4898-910B-26C3A7BE77BA}" destId="{864AA716-3A2F-4349-A4DB-703986937857}" srcOrd="0" destOrd="0" presId="urn:microsoft.com/office/officeart/2005/8/layout/StepDownProcess"/>
    <dgm:cxn modelId="{8D8A87DB-6118-4787-9DA9-793BCA11CB1D}" type="presOf" srcId="{39F95BB8-3B9D-4BE2-82E8-8726E0942FEA}" destId="{FBE0A1F1-F1A5-461C-A4F7-63E09D4DBFE5}" srcOrd="0" destOrd="0" presId="urn:microsoft.com/office/officeart/2005/8/layout/StepDownProcess"/>
    <dgm:cxn modelId="{112604F5-E1EB-4C03-8965-48EAECC3A093}" type="presParOf" srcId="{77C62717-7969-4D0F-9F9D-F31B30D49089}" destId="{8CBD69E0-E8A6-4CEC-A884-DD14A73E87AF}" srcOrd="0" destOrd="0" presId="urn:microsoft.com/office/officeart/2005/8/layout/StepDownProcess"/>
    <dgm:cxn modelId="{7DB4F347-3DD4-4235-A4E0-FDDB2CB77E23}" type="presParOf" srcId="{8CBD69E0-E8A6-4CEC-A884-DD14A73E87AF}" destId="{9A0A1C4C-796A-495B-B479-18136B52E317}" srcOrd="0" destOrd="0" presId="urn:microsoft.com/office/officeart/2005/8/layout/StepDownProcess"/>
    <dgm:cxn modelId="{AF47410E-B8F1-4934-8373-C8FA5E8194CC}" type="presParOf" srcId="{8CBD69E0-E8A6-4CEC-A884-DD14A73E87AF}" destId="{454C8F31-3883-42A7-8DB4-24A3E498F5D5}" srcOrd="1" destOrd="0" presId="urn:microsoft.com/office/officeart/2005/8/layout/StepDownProcess"/>
    <dgm:cxn modelId="{CCB768D2-28BC-4980-96AA-0E9FE07825D2}" type="presParOf" srcId="{8CBD69E0-E8A6-4CEC-A884-DD14A73E87AF}" destId="{0647B8A3-1009-4583-8328-7B37E394CD28}" srcOrd="2" destOrd="0" presId="urn:microsoft.com/office/officeart/2005/8/layout/StepDownProcess"/>
    <dgm:cxn modelId="{9A1AE886-38DC-466C-8A96-506FA5299D6B}" type="presParOf" srcId="{77C62717-7969-4D0F-9F9D-F31B30D49089}" destId="{683287F7-AEF9-4A70-92BE-4EEDED28C117}" srcOrd="1" destOrd="0" presId="urn:microsoft.com/office/officeart/2005/8/layout/StepDownProcess"/>
    <dgm:cxn modelId="{7AC9E40E-B003-4CCF-BDA6-737548A5D093}" type="presParOf" srcId="{77C62717-7969-4D0F-9F9D-F31B30D49089}" destId="{368499D0-36D7-489A-B5BE-96C8EFF91F96}" srcOrd="2" destOrd="0" presId="urn:microsoft.com/office/officeart/2005/8/layout/StepDownProcess"/>
    <dgm:cxn modelId="{22683835-192C-49B7-95B5-81A48AEA558F}" type="presParOf" srcId="{368499D0-36D7-489A-B5BE-96C8EFF91F96}" destId="{CAEE4760-083D-4BB0-B258-873013A5BD1C}" srcOrd="0" destOrd="0" presId="urn:microsoft.com/office/officeart/2005/8/layout/StepDownProcess"/>
    <dgm:cxn modelId="{A6142D54-6754-48F8-AD7C-A5E502338F06}" type="presParOf" srcId="{368499D0-36D7-489A-B5BE-96C8EFF91F96}" destId="{FBE0A1F1-F1A5-461C-A4F7-63E09D4DBFE5}" srcOrd="1" destOrd="0" presId="urn:microsoft.com/office/officeart/2005/8/layout/StepDownProcess"/>
    <dgm:cxn modelId="{370CEC96-0D9E-4D1E-9A24-95210E28969E}" type="presParOf" srcId="{368499D0-36D7-489A-B5BE-96C8EFF91F96}" destId="{FC819767-7C7C-4389-B1D6-0533069C9A32}" srcOrd="2" destOrd="0" presId="urn:microsoft.com/office/officeart/2005/8/layout/StepDownProcess"/>
    <dgm:cxn modelId="{B6089A9E-5073-4ABD-8637-610E11C7E2D1}" type="presParOf" srcId="{77C62717-7969-4D0F-9F9D-F31B30D49089}" destId="{9D442350-7E5C-40E6-9B58-A563557C6452}" srcOrd="3" destOrd="0" presId="urn:microsoft.com/office/officeart/2005/8/layout/StepDownProcess"/>
    <dgm:cxn modelId="{052E9AE0-15DA-49AE-BA12-FAAF9AC8F183}" type="presParOf" srcId="{77C62717-7969-4D0F-9F9D-F31B30D49089}" destId="{8B34D806-90D4-47D0-8C2B-B17B5D3F5EF5}" srcOrd="4" destOrd="0" presId="urn:microsoft.com/office/officeart/2005/8/layout/StepDownProcess"/>
    <dgm:cxn modelId="{C78087A2-3F0A-466E-9F8B-E1F9F1132C57}" type="presParOf" srcId="{8B34D806-90D4-47D0-8C2B-B17B5D3F5EF5}" destId="{864AA716-3A2F-4349-A4DB-703986937857}" srcOrd="0" destOrd="0" presId="urn:microsoft.com/office/officeart/2005/8/layout/StepDownProcess"/>
    <dgm:cxn modelId="{BBD84147-D2A3-4AD8-8367-0F4A6DAB28F9}" type="presParOf" srcId="{8B34D806-90D4-47D0-8C2B-B17B5D3F5EF5}" destId="{9BCBB86D-DB05-44DB-84E7-3DC3AECF62F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F4CCE-FF3C-4304-B69C-4B2B3997ECD9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84098410-4F96-4A04-B82F-5C7BB0052DA4}">
      <dgm:prSet phldrT="[Texto]" custT="1"/>
      <dgm:spPr/>
      <dgm:t>
        <a:bodyPr/>
        <a:lstStyle/>
        <a:p>
          <a:pPr algn="ctr"/>
          <a:r>
            <a:rPr lang="es-ES" sz="2000">
              <a:latin typeface="Arial" panose="020B0604020202020204" pitchFamily="34" charset="0"/>
              <a:cs typeface="Arial" panose="020B0604020202020204" pitchFamily="34" charset="0"/>
            </a:rPr>
            <a:t>Sistema de Gestión de Calidad </a:t>
          </a:r>
        </a:p>
        <a:p>
          <a:pPr algn="ctr"/>
          <a:r>
            <a:rPr lang="es-ES" sz="2000" b="1">
              <a:latin typeface="Arial" panose="020B0604020202020204" pitchFamily="34" charset="0"/>
              <a:cs typeface="Arial" panose="020B0604020202020204" pitchFamily="34" charset="0"/>
            </a:rPr>
            <a:t>NTC ISO</a:t>
          </a:r>
        </a:p>
        <a:p>
          <a:pPr algn="ctr"/>
          <a:r>
            <a:rPr lang="es-CO" sz="2000" b="1" spc="300" baseline="0" noProof="0">
              <a:effectLst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9001:2000</a:t>
          </a:r>
          <a:endParaRPr lang="es-ES" sz="20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43C4C-CE74-4FA1-ADD4-D884560A03A1}" type="parTrans" cxnId="{D3DFFF55-F369-4380-B794-636800CE8B5B}">
      <dgm:prSet/>
      <dgm:spPr/>
      <dgm:t>
        <a:bodyPr/>
        <a:lstStyle/>
        <a:p>
          <a:endParaRPr lang="es-ES"/>
        </a:p>
      </dgm:t>
    </dgm:pt>
    <dgm:pt modelId="{8E694231-4026-4650-BCAD-48B6718B3845}" type="sibTrans" cxnId="{D3DFFF55-F369-4380-B794-636800CE8B5B}">
      <dgm:prSet/>
      <dgm:spPr/>
      <dgm:t>
        <a:bodyPr/>
        <a:lstStyle/>
        <a:p>
          <a:endParaRPr lang="es-ES"/>
        </a:p>
      </dgm:t>
    </dgm:pt>
    <dgm:pt modelId="{B48850DD-6A4B-4086-B329-2C8A8DEC35F9}">
      <dgm:prSet phldrT="[Texto]" custT="1"/>
      <dgm:spPr/>
      <dgm:t>
        <a:bodyPr spcFirstLastPara="0" vert="horz" wrap="square" lIns="204318" tIns="0" rIns="0" bIns="0" numCol="1" spcCol="1270" anchor="t" anchorCtr="0"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Sistema Integrado de Gestión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NTC ISO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9001:2008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NTC ISO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14001:2004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OHSAS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18001:2007</a:t>
          </a:r>
          <a:endParaRPr lang="es-ES" sz="20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8C0AC1E-F324-49E9-A7A3-77CF21859A74}" type="parTrans" cxnId="{9D4E01AA-3967-4830-95AD-19F71F2A7BBF}">
      <dgm:prSet/>
      <dgm:spPr/>
      <dgm:t>
        <a:bodyPr/>
        <a:lstStyle/>
        <a:p>
          <a:endParaRPr lang="es-ES"/>
        </a:p>
      </dgm:t>
    </dgm:pt>
    <dgm:pt modelId="{FF02C3B7-8019-46AF-AD0A-3A5AC6EC18ED}" type="sibTrans" cxnId="{9D4E01AA-3967-4830-95AD-19F71F2A7BBF}">
      <dgm:prSet/>
      <dgm:spPr/>
      <dgm:t>
        <a:bodyPr/>
        <a:lstStyle/>
        <a:p>
          <a:endParaRPr lang="es-ES"/>
        </a:p>
      </dgm:t>
    </dgm:pt>
    <dgm:pt modelId="{0C807D64-4182-40AE-A424-7C64B164FBA3}">
      <dgm:prSet phldrT="[Texto]" custT="1"/>
      <dgm:spPr/>
      <dgm:t>
        <a:bodyPr/>
        <a:lstStyle/>
        <a:p>
          <a:pPr algn="ctr"/>
          <a:r>
            <a:rPr lang="es-ES" sz="2000">
              <a:latin typeface="Arial" panose="020B0604020202020204" pitchFamily="34" charset="0"/>
              <a:cs typeface="Arial" panose="020B0604020202020204" pitchFamily="34" charset="0"/>
            </a:rPr>
            <a:t>Sistema Integrado de Gestión</a:t>
          </a:r>
        </a:p>
        <a:p>
          <a:pPr algn="ctr"/>
          <a:r>
            <a:rPr lang="es-CO" sz="2000" b="1" noProof="0">
              <a:latin typeface="Arial" panose="020B0604020202020204" pitchFamily="34" charset="0"/>
              <a:cs typeface="Arial" panose="020B0604020202020204" pitchFamily="34" charset="0"/>
            </a:rPr>
            <a:t>NTC ISO 9001:2015</a:t>
          </a:r>
        </a:p>
        <a:p>
          <a:pPr algn="ctr"/>
          <a:r>
            <a:rPr lang="es-CO" sz="2000" b="1" noProof="0">
              <a:latin typeface="Arial" panose="020B0604020202020204" pitchFamily="34" charset="0"/>
              <a:cs typeface="Arial" panose="020B0604020202020204" pitchFamily="34" charset="0"/>
            </a:rPr>
            <a:t>NTC ISO 14001:2015 </a:t>
          </a:r>
        </a:p>
        <a:p>
          <a:pPr algn="ctr"/>
          <a:r>
            <a:rPr lang="es-CO" sz="2000" b="1" noProof="0">
              <a:latin typeface="Arial" panose="020B0604020202020204" pitchFamily="34" charset="0"/>
              <a:cs typeface="Arial" panose="020B0604020202020204" pitchFamily="34" charset="0"/>
            </a:rPr>
            <a:t>ISO 45001:2018</a:t>
          </a:r>
          <a:endParaRPr lang="es-E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26CDC-121B-429C-8885-B5DECA9DC4D9}" type="parTrans" cxnId="{86D1F84B-DF90-4DEE-B0F9-925283F3B229}">
      <dgm:prSet/>
      <dgm:spPr/>
      <dgm:t>
        <a:bodyPr/>
        <a:lstStyle/>
        <a:p>
          <a:endParaRPr lang="es-ES"/>
        </a:p>
      </dgm:t>
    </dgm:pt>
    <dgm:pt modelId="{C561C266-DFB8-456D-832C-7D95B3971E99}" type="sibTrans" cxnId="{86D1F84B-DF90-4DEE-B0F9-925283F3B229}">
      <dgm:prSet/>
      <dgm:spPr/>
      <dgm:t>
        <a:bodyPr/>
        <a:lstStyle/>
        <a:p>
          <a:endParaRPr lang="es-ES"/>
        </a:p>
      </dgm:t>
    </dgm:pt>
    <dgm:pt modelId="{3E236F3B-AE42-41A6-B9AF-8B8F2327C461}">
      <dgm:prSet phldrT="[Texto]" custT="1"/>
      <dgm:spPr/>
      <dgm:t>
        <a:bodyPr/>
        <a:lstStyle/>
        <a:p>
          <a:pPr algn="ctr"/>
          <a:r>
            <a:rPr lang="es-ES" sz="2000" b="0">
              <a:latin typeface="Arial" panose="020B0604020202020204" pitchFamily="34" charset="0"/>
              <a:cs typeface="Arial" panose="020B0604020202020204" pitchFamily="34" charset="0"/>
            </a:rPr>
            <a:t>Sistema Integrado de Gestión</a:t>
          </a:r>
        </a:p>
        <a:p>
          <a:pPr algn="ctr"/>
          <a:r>
            <a:rPr lang="es-CO" sz="2000" b="1" noProof="0">
              <a:latin typeface="Arial" panose="020B0604020202020204" pitchFamily="34" charset="0"/>
              <a:cs typeface="Arial" panose="020B0604020202020204" pitchFamily="34" charset="0"/>
            </a:rPr>
            <a:t>NTC ISO 9001:2015  NTC ISO 14001:2015  OHSAS 18001:2007</a:t>
          </a:r>
          <a:endParaRPr lang="es-E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DF245-FDA0-41E1-A2E0-6B62EEA17FBF}" type="sibTrans" cxnId="{093B64B9-8807-4764-B2BD-920C804FA1B0}">
      <dgm:prSet/>
      <dgm:spPr/>
      <dgm:t>
        <a:bodyPr/>
        <a:lstStyle/>
        <a:p>
          <a:endParaRPr lang="es-ES"/>
        </a:p>
      </dgm:t>
    </dgm:pt>
    <dgm:pt modelId="{23219C05-2097-4FAD-BADA-81496F775D85}" type="parTrans" cxnId="{093B64B9-8807-4764-B2BD-920C804FA1B0}">
      <dgm:prSet/>
      <dgm:spPr/>
      <dgm:t>
        <a:bodyPr/>
        <a:lstStyle/>
        <a:p>
          <a:endParaRPr lang="es-ES"/>
        </a:p>
      </dgm:t>
    </dgm:pt>
    <dgm:pt modelId="{FE06B29C-30E0-41C6-86A2-958BF43596FC}">
      <dgm:prSet phldrT="[Texto]" custT="1"/>
      <dgm:spPr/>
      <dgm:t>
        <a:bodyPr/>
        <a:lstStyle/>
        <a:p>
          <a:pPr algn="ctr"/>
          <a:r>
            <a:rPr lang="es-ES" sz="2000">
              <a:latin typeface="Arial" panose="020B0604020202020204" pitchFamily="34" charset="0"/>
              <a:cs typeface="Arial" panose="020B0604020202020204" pitchFamily="34" charset="0"/>
            </a:rPr>
            <a:t>Sistema de Gestión de Calidad </a:t>
          </a:r>
        </a:p>
        <a:p>
          <a:pPr algn="ctr"/>
          <a:r>
            <a:rPr lang="es-CO" sz="2000" b="1" noProof="0">
              <a:latin typeface="Arial" panose="020B0604020202020204" pitchFamily="34" charset="0"/>
              <a:cs typeface="Arial" panose="020B0604020202020204" pitchFamily="34" charset="0"/>
            </a:rPr>
            <a:t>NTC ISO 9001:2008</a:t>
          </a:r>
          <a:endParaRPr lang="es-E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AE7F7-C7BE-4725-A536-7058B49C0D22}" type="parTrans" cxnId="{9359E012-4284-4335-B7A6-76F4A04BA106}">
      <dgm:prSet/>
      <dgm:spPr/>
      <dgm:t>
        <a:bodyPr/>
        <a:lstStyle/>
        <a:p>
          <a:endParaRPr lang="es-ES"/>
        </a:p>
      </dgm:t>
    </dgm:pt>
    <dgm:pt modelId="{F0B128B3-4B12-4F21-A69B-67EB2874621A}" type="sibTrans" cxnId="{9359E012-4284-4335-B7A6-76F4A04BA106}">
      <dgm:prSet/>
      <dgm:spPr/>
      <dgm:t>
        <a:bodyPr/>
        <a:lstStyle/>
        <a:p>
          <a:endParaRPr lang="es-ES"/>
        </a:p>
      </dgm:t>
    </dgm:pt>
    <dgm:pt modelId="{D522EAE2-7A83-4C8B-8462-14C83117C791}" type="pres">
      <dgm:prSet presAssocID="{B3EF4CCE-FF3C-4304-B69C-4B2B3997ECD9}" presName="arrowDiagram" presStyleCnt="0">
        <dgm:presLayoutVars>
          <dgm:chMax val="5"/>
          <dgm:dir/>
          <dgm:resizeHandles val="exact"/>
        </dgm:presLayoutVars>
      </dgm:prSet>
      <dgm:spPr/>
    </dgm:pt>
    <dgm:pt modelId="{99241F38-9207-40C4-9229-80D15E5A4026}" type="pres">
      <dgm:prSet presAssocID="{B3EF4CCE-FF3C-4304-B69C-4B2B3997ECD9}" presName="arrow" presStyleLbl="bgShp" presStyleIdx="0" presStyleCnt="1" custScaleX="118768" custLinFactNeighborX="323" custLinFactNeighborY="863"/>
      <dgm:spPr/>
    </dgm:pt>
    <dgm:pt modelId="{4957752D-5853-42E7-B85E-3B97B481FEC3}" type="pres">
      <dgm:prSet presAssocID="{B3EF4CCE-FF3C-4304-B69C-4B2B3997ECD9}" presName="arrowDiagram5" presStyleCnt="0"/>
      <dgm:spPr/>
    </dgm:pt>
    <dgm:pt modelId="{490875D8-ADB7-4F68-B3BD-F3FD47F52383}" type="pres">
      <dgm:prSet presAssocID="{84098410-4F96-4A04-B82F-5C7BB0052DA4}" presName="bullet5a" presStyleLbl="node1" presStyleIdx="0" presStyleCnt="5" custLinFactX="-35699" custLinFactY="-51968" custLinFactNeighborX="-100000" custLinFactNeighborY="-100000"/>
      <dgm:spPr/>
    </dgm:pt>
    <dgm:pt modelId="{54759481-3F71-4D76-A9D3-99AC7C9E02A4}" type="pres">
      <dgm:prSet presAssocID="{84098410-4F96-4A04-B82F-5C7BB0052DA4}" presName="textBox5a" presStyleLbl="revTx" presStyleIdx="0" presStyleCnt="5" custScaleX="161449" custScaleY="119617" custLinFactNeighborX="-69209" custLinFactNeighborY="5949">
        <dgm:presLayoutVars>
          <dgm:bulletEnabled val="1"/>
        </dgm:presLayoutVars>
      </dgm:prSet>
      <dgm:spPr/>
    </dgm:pt>
    <dgm:pt modelId="{DA32121D-14E0-48B9-828E-6820A73D434A}" type="pres">
      <dgm:prSet presAssocID="{3E236F3B-AE42-41A6-B9AF-8B8F2327C461}" presName="bullet5b" presStyleLbl="node1" presStyleIdx="1" presStyleCnt="5" custLinFactNeighborX="-6852" custLinFactNeighborY="-45667"/>
      <dgm:spPr/>
    </dgm:pt>
    <dgm:pt modelId="{E57BA06D-39B5-431D-B653-0D6D9201F2EA}" type="pres">
      <dgm:prSet presAssocID="{3E236F3B-AE42-41A6-B9AF-8B8F2327C461}" presName="textBox5b" presStyleLbl="revTx" presStyleIdx="1" presStyleCnt="5" custScaleX="111085" custLinFactX="85602" custLinFactNeighborX="100000" custLinFactNeighborY="-46727">
        <dgm:presLayoutVars>
          <dgm:bulletEnabled val="1"/>
        </dgm:presLayoutVars>
      </dgm:prSet>
      <dgm:spPr/>
    </dgm:pt>
    <dgm:pt modelId="{00FC126D-B7F5-4A29-BE76-30CDDD86B503}" type="pres">
      <dgm:prSet presAssocID="{B48850DD-6A4B-4086-B329-2C8A8DEC35F9}" presName="bullet5c" presStyleLbl="node1" presStyleIdx="2" presStyleCnt="5"/>
      <dgm:spPr/>
    </dgm:pt>
    <dgm:pt modelId="{C4030AF3-F627-46CE-B3B8-6E00037932DC}" type="pres">
      <dgm:prSet presAssocID="{B48850DD-6A4B-4086-B329-2C8A8DEC35F9}" presName="textBox5c" presStyleLbl="revTx" presStyleIdx="2" presStyleCnt="5" custScaleX="139292" custScaleY="74223" custLinFactNeighborX="-34245" custLinFactNeighborY="-1861">
        <dgm:presLayoutVars>
          <dgm:bulletEnabled val="1"/>
        </dgm:presLayoutVars>
      </dgm:prSet>
      <dgm:spPr>
        <a:xfrm>
          <a:off x="4498463" y="3346992"/>
          <a:ext cx="2879455" cy="2792426"/>
        </a:xfrm>
        <a:prstGeom prst="rect">
          <a:avLst/>
        </a:prstGeom>
      </dgm:spPr>
    </dgm:pt>
    <dgm:pt modelId="{39BFDEC3-8C29-404C-8386-44A66FD66E3A}" type="pres">
      <dgm:prSet presAssocID="{FE06B29C-30E0-41C6-86A2-958BF43596FC}" presName="bullet5d" presStyleLbl="node1" presStyleIdx="3" presStyleCnt="5"/>
      <dgm:spPr/>
    </dgm:pt>
    <dgm:pt modelId="{2747A047-4883-41A2-A11B-A8AC456F05E9}" type="pres">
      <dgm:prSet presAssocID="{FE06B29C-30E0-41C6-86A2-958BF43596FC}" presName="textBox5d" presStyleLbl="revTx" presStyleIdx="3" presStyleCnt="5" custScaleX="112807" custScaleY="42259" custLinFactX="-100000" custLinFactNeighborX="-123852" custLinFactNeighborY="11846">
        <dgm:presLayoutVars>
          <dgm:bulletEnabled val="1"/>
        </dgm:presLayoutVars>
      </dgm:prSet>
      <dgm:spPr/>
    </dgm:pt>
    <dgm:pt modelId="{1F5C17A0-D3BE-4AFC-B3B7-77C1BAC73C5B}" type="pres">
      <dgm:prSet presAssocID="{0C807D64-4182-40AE-A424-7C64B164FBA3}" presName="bullet5e" presStyleLbl="node1" presStyleIdx="4" presStyleCnt="5"/>
      <dgm:spPr/>
    </dgm:pt>
    <dgm:pt modelId="{CFA93D14-5868-4A92-96F4-31C34E755A23}" type="pres">
      <dgm:prSet presAssocID="{0C807D64-4182-40AE-A424-7C64B164FBA3}" presName="textBox5e" presStyleLbl="revTx" presStyleIdx="4" presStyleCnt="5" custScaleX="123604" custScaleY="52946" custLinFactNeighborX="-18520" custLinFactNeighborY="-12023">
        <dgm:presLayoutVars>
          <dgm:bulletEnabled val="1"/>
        </dgm:presLayoutVars>
      </dgm:prSet>
      <dgm:spPr/>
    </dgm:pt>
  </dgm:ptLst>
  <dgm:cxnLst>
    <dgm:cxn modelId="{0B82E902-A69F-450B-BD36-7665BB026DD1}" type="presOf" srcId="{B48850DD-6A4B-4086-B329-2C8A8DEC35F9}" destId="{C4030AF3-F627-46CE-B3B8-6E00037932DC}" srcOrd="0" destOrd="0" presId="urn:microsoft.com/office/officeart/2005/8/layout/arrow2"/>
    <dgm:cxn modelId="{9359E012-4284-4335-B7A6-76F4A04BA106}" srcId="{B3EF4CCE-FF3C-4304-B69C-4B2B3997ECD9}" destId="{FE06B29C-30E0-41C6-86A2-958BF43596FC}" srcOrd="3" destOrd="0" parTransId="{473AE7F7-C7BE-4725-A536-7058B49C0D22}" sibTransId="{F0B128B3-4B12-4F21-A69B-67EB2874621A}"/>
    <dgm:cxn modelId="{C299CD33-C402-45EE-93F6-F376B54A2CF7}" type="presOf" srcId="{B3EF4CCE-FF3C-4304-B69C-4B2B3997ECD9}" destId="{D522EAE2-7A83-4C8B-8462-14C83117C791}" srcOrd="0" destOrd="0" presId="urn:microsoft.com/office/officeart/2005/8/layout/arrow2"/>
    <dgm:cxn modelId="{D18C575D-9DF9-40C1-9E26-812AAA4B742A}" type="presOf" srcId="{84098410-4F96-4A04-B82F-5C7BB0052DA4}" destId="{54759481-3F71-4D76-A9D3-99AC7C9E02A4}" srcOrd="0" destOrd="0" presId="urn:microsoft.com/office/officeart/2005/8/layout/arrow2"/>
    <dgm:cxn modelId="{B877FA60-1C91-4FBE-B150-4CA93B00C4CD}" type="presOf" srcId="{FE06B29C-30E0-41C6-86A2-958BF43596FC}" destId="{2747A047-4883-41A2-A11B-A8AC456F05E9}" srcOrd="0" destOrd="0" presId="urn:microsoft.com/office/officeart/2005/8/layout/arrow2"/>
    <dgm:cxn modelId="{86D1F84B-DF90-4DEE-B0F9-925283F3B229}" srcId="{B3EF4CCE-FF3C-4304-B69C-4B2B3997ECD9}" destId="{0C807D64-4182-40AE-A424-7C64B164FBA3}" srcOrd="4" destOrd="0" parTransId="{33226CDC-121B-429C-8885-B5DECA9DC4D9}" sibTransId="{C561C266-DFB8-456D-832C-7D95B3971E99}"/>
    <dgm:cxn modelId="{D3DFFF55-F369-4380-B794-636800CE8B5B}" srcId="{B3EF4CCE-FF3C-4304-B69C-4B2B3997ECD9}" destId="{84098410-4F96-4A04-B82F-5C7BB0052DA4}" srcOrd="0" destOrd="0" parTransId="{73843C4C-CE74-4FA1-ADD4-D884560A03A1}" sibTransId="{8E694231-4026-4650-BCAD-48B6718B3845}"/>
    <dgm:cxn modelId="{9D4E01AA-3967-4830-95AD-19F71F2A7BBF}" srcId="{B3EF4CCE-FF3C-4304-B69C-4B2B3997ECD9}" destId="{B48850DD-6A4B-4086-B329-2C8A8DEC35F9}" srcOrd="2" destOrd="0" parTransId="{F8C0AC1E-F324-49E9-A7A3-77CF21859A74}" sibTransId="{FF02C3B7-8019-46AF-AD0A-3A5AC6EC18ED}"/>
    <dgm:cxn modelId="{093B64B9-8807-4764-B2BD-920C804FA1B0}" srcId="{B3EF4CCE-FF3C-4304-B69C-4B2B3997ECD9}" destId="{3E236F3B-AE42-41A6-B9AF-8B8F2327C461}" srcOrd="1" destOrd="0" parTransId="{23219C05-2097-4FAD-BADA-81496F775D85}" sibTransId="{61BDF245-FDA0-41E1-A2E0-6B62EEA17FBF}"/>
    <dgm:cxn modelId="{DCEA6BBE-784F-48EE-9565-DAC5F79FCA87}" type="presOf" srcId="{3E236F3B-AE42-41A6-B9AF-8B8F2327C461}" destId="{E57BA06D-39B5-431D-B653-0D6D9201F2EA}" srcOrd="0" destOrd="0" presId="urn:microsoft.com/office/officeart/2005/8/layout/arrow2"/>
    <dgm:cxn modelId="{BECF40C4-1FDC-40CD-8211-EA8F14772227}" type="presOf" srcId="{0C807D64-4182-40AE-A424-7C64B164FBA3}" destId="{CFA93D14-5868-4A92-96F4-31C34E755A23}" srcOrd="0" destOrd="0" presId="urn:microsoft.com/office/officeart/2005/8/layout/arrow2"/>
    <dgm:cxn modelId="{5BEA401E-C92D-4D63-BA0D-0387F2D3D526}" type="presParOf" srcId="{D522EAE2-7A83-4C8B-8462-14C83117C791}" destId="{99241F38-9207-40C4-9229-80D15E5A4026}" srcOrd="0" destOrd="0" presId="urn:microsoft.com/office/officeart/2005/8/layout/arrow2"/>
    <dgm:cxn modelId="{B8C42DC8-B4D1-49D9-9AD8-0951871FEFC8}" type="presParOf" srcId="{D522EAE2-7A83-4C8B-8462-14C83117C791}" destId="{4957752D-5853-42E7-B85E-3B97B481FEC3}" srcOrd="1" destOrd="0" presId="urn:microsoft.com/office/officeart/2005/8/layout/arrow2"/>
    <dgm:cxn modelId="{9C20A75E-5DAD-49E6-A016-80DC8D0DE836}" type="presParOf" srcId="{4957752D-5853-42E7-B85E-3B97B481FEC3}" destId="{490875D8-ADB7-4F68-B3BD-F3FD47F52383}" srcOrd="0" destOrd="0" presId="urn:microsoft.com/office/officeart/2005/8/layout/arrow2"/>
    <dgm:cxn modelId="{663BBA4B-23AF-4571-B5A5-3A029D2D30EA}" type="presParOf" srcId="{4957752D-5853-42E7-B85E-3B97B481FEC3}" destId="{54759481-3F71-4D76-A9D3-99AC7C9E02A4}" srcOrd="1" destOrd="0" presId="urn:microsoft.com/office/officeart/2005/8/layout/arrow2"/>
    <dgm:cxn modelId="{3A5C53AB-5992-4079-AD7F-448757C848A6}" type="presParOf" srcId="{4957752D-5853-42E7-B85E-3B97B481FEC3}" destId="{DA32121D-14E0-48B9-828E-6820A73D434A}" srcOrd="2" destOrd="0" presId="urn:microsoft.com/office/officeart/2005/8/layout/arrow2"/>
    <dgm:cxn modelId="{78601F1B-36B3-444A-9485-992883268C46}" type="presParOf" srcId="{4957752D-5853-42E7-B85E-3B97B481FEC3}" destId="{E57BA06D-39B5-431D-B653-0D6D9201F2EA}" srcOrd="3" destOrd="0" presId="urn:microsoft.com/office/officeart/2005/8/layout/arrow2"/>
    <dgm:cxn modelId="{F8A9F5D9-A152-491C-A536-544026DA1328}" type="presParOf" srcId="{4957752D-5853-42E7-B85E-3B97B481FEC3}" destId="{00FC126D-B7F5-4A29-BE76-30CDDD86B503}" srcOrd="4" destOrd="0" presId="urn:microsoft.com/office/officeart/2005/8/layout/arrow2"/>
    <dgm:cxn modelId="{03F57C02-0543-40D1-8EA1-7E34B37048E8}" type="presParOf" srcId="{4957752D-5853-42E7-B85E-3B97B481FEC3}" destId="{C4030AF3-F627-46CE-B3B8-6E00037932DC}" srcOrd="5" destOrd="0" presId="urn:microsoft.com/office/officeart/2005/8/layout/arrow2"/>
    <dgm:cxn modelId="{2BDCD31D-97F8-4E73-8555-05B70A16C914}" type="presParOf" srcId="{4957752D-5853-42E7-B85E-3B97B481FEC3}" destId="{39BFDEC3-8C29-404C-8386-44A66FD66E3A}" srcOrd="6" destOrd="0" presId="urn:microsoft.com/office/officeart/2005/8/layout/arrow2"/>
    <dgm:cxn modelId="{DF0880D7-9D2F-472B-9F8C-A3E42130A26D}" type="presParOf" srcId="{4957752D-5853-42E7-B85E-3B97B481FEC3}" destId="{2747A047-4883-41A2-A11B-A8AC456F05E9}" srcOrd="7" destOrd="0" presId="urn:microsoft.com/office/officeart/2005/8/layout/arrow2"/>
    <dgm:cxn modelId="{A04C4062-554F-4AD8-BB82-301E2E589A36}" type="presParOf" srcId="{4957752D-5853-42E7-B85E-3B97B481FEC3}" destId="{1F5C17A0-D3BE-4AFC-B3B7-77C1BAC73C5B}" srcOrd="8" destOrd="0" presId="urn:microsoft.com/office/officeart/2005/8/layout/arrow2"/>
    <dgm:cxn modelId="{064D373A-A59C-4D88-8BEE-55398B335FFF}" type="presParOf" srcId="{4957752D-5853-42E7-B85E-3B97B481FEC3}" destId="{CFA93D14-5868-4A92-96F4-31C34E755A2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6EA68B-05F4-455E-9973-FE9D27668D73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B4485DB-2ECC-40E2-9E6F-FE6649BACDD4}">
      <dgm:prSet/>
      <dgm:spPr/>
      <dgm:t>
        <a:bodyPr/>
        <a:lstStyle/>
        <a:p>
          <a:pPr rtl="0"/>
          <a:r>
            <a:rPr lang="es-CO" b="1"/>
            <a:t>Facilita la administración de los procesos orientados a los objetivos.</a:t>
          </a:r>
          <a:endParaRPr lang="es-CO" b="1" dirty="0"/>
        </a:p>
      </dgm:t>
    </dgm:pt>
    <dgm:pt modelId="{10378739-2A29-488F-8332-7038645F413F}" type="parTrans" cxnId="{67E44501-F05D-4CAA-A259-9785CEDB1FC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DB7A19B-B705-43FB-8F57-8D9084A1C574}" type="sibTrans" cxnId="{67E44501-F05D-4CAA-A259-9785CEDB1FC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3804E0E-031D-4D6A-8652-15FC15F78F7F}">
      <dgm:prSet/>
      <dgm:spPr/>
      <dgm:t>
        <a:bodyPr/>
        <a:lstStyle/>
        <a:p>
          <a:pPr rtl="0"/>
          <a:r>
            <a:rPr lang="es-CO" b="1" dirty="0"/>
            <a:t>Reduce costos por documentación o actividades repetidas</a:t>
          </a:r>
          <a:r>
            <a:rPr lang="es-CO" dirty="0"/>
            <a:t>.</a:t>
          </a:r>
        </a:p>
      </dgm:t>
    </dgm:pt>
    <dgm:pt modelId="{38C7C800-0DB0-4279-AF3F-BA9D63AAB4B2}" type="parTrans" cxnId="{869FE355-E07D-4D82-9D06-923E149ED46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E24BF2C-4691-4EF4-9EEA-D975DA029940}" type="sibTrans" cxnId="{869FE355-E07D-4D82-9D06-923E149ED46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6EE8EAD-552D-424E-9E3E-9DF3E233EEA7}">
      <dgm:prSet/>
      <dgm:spPr/>
      <dgm:t>
        <a:bodyPr/>
        <a:lstStyle/>
        <a:p>
          <a:pPr rtl="0"/>
          <a:r>
            <a:rPr lang="es-CO" b="1" dirty="0"/>
            <a:t>Optimiza el tiempo de los proceso.</a:t>
          </a:r>
        </a:p>
        <a:p>
          <a:pPr rtl="0"/>
          <a:r>
            <a:rPr lang="es-CO" b="1" dirty="0"/>
            <a:t>Enfoque basado en proceso</a:t>
          </a:r>
        </a:p>
      </dgm:t>
    </dgm:pt>
    <dgm:pt modelId="{8F6D9C5C-79B4-4728-BD2B-AE83D9220DDD}" type="parTrans" cxnId="{097E80F5-3D13-4AD1-9BCF-520836860B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B82061E-F273-4BB5-B893-9A4E72B52804}" type="sibTrans" cxnId="{097E80F5-3D13-4AD1-9BCF-520836860B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20BD64A-A82F-419F-AFA6-E3C368C1EB69}">
      <dgm:prSet/>
      <dgm:spPr/>
      <dgm:t>
        <a:bodyPr/>
        <a:lstStyle/>
        <a:p>
          <a:pPr rtl="0"/>
          <a:r>
            <a:rPr lang="es-CO" b="1"/>
            <a:t>Optimiza las actividades de planeación, auditoria y revisión del sistema de gestión</a:t>
          </a:r>
          <a:r>
            <a:rPr lang="es-CO"/>
            <a:t>.</a:t>
          </a:r>
          <a:endParaRPr lang="es-CO" dirty="0"/>
        </a:p>
      </dgm:t>
    </dgm:pt>
    <dgm:pt modelId="{29531214-4FD5-4581-BE23-86D655590E60}" type="parTrans" cxnId="{D94D94BB-E42C-43F9-9E11-E9D6A02A72A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04B7DA4-13DE-42CB-982F-3D1EA1CB36E5}" type="sibTrans" cxnId="{D94D94BB-E42C-43F9-9E11-E9D6A02A72A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112E76A-4E20-4985-95C9-052130B51C88}">
      <dgm:prSet/>
      <dgm:spPr/>
      <dgm:t>
        <a:bodyPr/>
        <a:lstStyle/>
        <a:p>
          <a:pPr rtl="0"/>
          <a:r>
            <a:rPr lang="es-CO" b="1" dirty="0"/>
            <a:t>Mejora la comunicación interna e </a:t>
          </a:r>
          <a:r>
            <a:rPr lang="es-ES" b="1" dirty="0"/>
            <a:t>Incrementa la confianza y participación</a:t>
          </a:r>
          <a:r>
            <a:rPr lang="es-CO" b="1" dirty="0"/>
            <a:t>, al involucrar a los grupos de interés de los procesos en diferentes perspectivas de la gestión</a:t>
          </a:r>
          <a:r>
            <a:rPr lang="es-CO" dirty="0"/>
            <a:t>.</a:t>
          </a:r>
        </a:p>
      </dgm:t>
    </dgm:pt>
    <dgm:pt modelId="{5373879D-79E2-4194-AA56-C5E5BF877481}" type="parTrans" cxnId="{05214225-FC90-4933-9B60-153FA46B773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9E8E27-4C63-4FFA-8CD7-831B9FC1E0EA}" type="sibTrans" cxnId="{05214225-FC90-4933-9B60-153FA46B773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44185A8-392D-46DB-8AC1-C411975C51AC}">
      <dgm:prSet/>
      <dgm:spPr/>
      <dgm:t>
        <a:bodyPr/>
        <a:lstStyle/>
        <a:p>
          <a:pPr rtl="0"/>
          <a:r>
            <a:rPr lang="es-ES" b="1" dirty="0"/>
            <a:t>Asegura a todos los grupos de interés, que la  UMNG desarrolla su actividad cumpliendo la legislación y según la metodología de mejora continua</a:t>
          </a:r>
          <a:r>
            <a:rPr lang="es-ES" dirty="0"/>
            <a:t>.</a:t>
          </a:r>
          <a:endParaRPr lang="es-CO" dirty="0"/>
        </a:p>
      </dgm:t>
    </dgm:pt>
    <dgm:pt modelId="{4F7FBE31-8600-4B58-8BBD-E8C873810C4C}" type="parTrans" cxnId="{3324583A-8A44-4DBF-BCDB-A8876104C3C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818716E-FE16-4D9D-B1B7-D439B0E477DC}" type="sibTrans" cxnId="{3324583A-8A44-4DBF-BCDB-A8876104C3C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415635B-8F62-4929-A189-B3195378EC54}">
      <dgm:prSet/>
      <dgm:spPr/>
      <dgm:t>
        <a:bodyPr/>
        <a:lstStyle/>
        <a:p>
          <a:pPr rtl="0"/>
          <a:r>
            <a:rPr lang="es-CO" b="1"/>
            <a:t>Establecer  política, objetivos, programas, control y revisión únicos</a:t>
          </a:r>
          <a:r>
            <a:rPr lang="es-CO"/>
            <a:t>.</a:t>
          </a:r>
          <a:endParaRPr lang="es-CO" dirty="0"/>
        </a:p>
      </dgm:t>
    </dgm:pt>
    <dgm:pt modelId="{DD58D8DB-FC75-4B51-ACF0-A603EBD0E21B}" type="parTrans" cxnId="{4BD1708B-A1F9-47B9-81F2-83743B99F64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818C4E9-042C-47F5-876E-1074A2A54B23}" type="sibTrans" cxnId="{4BD1708B-A1F9-47B9-81F2-83743B99F64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EAE6276-6C4F-430D-B76B-354DBD4C8543}">
      <dgm:prSet/>
      <dgm:spPr/>
      <dgm:t>
        <a:bodyPr/>
        <a:lstStyle/>
        <a:p>
          <a:pPr rtl="0"/>
          <a:r>
            <a:rPr lang="es-ES" b="1" dirty="0"/>
            <a:t>Las auditorias se podrán realizar de un modo simultáneo por un equipo de auditores multifuncionales</a:t>
          </a:r>
          <a:r>
            <a:rPr lang="es-ES" dirty="0"/>
            <a:t>.</a:t>
          </a:r>
          <a:endParaRPr lang="es-CO" dirty="0"/>
        </a:p>
      </dgm:t>
    </dgm:pt>
    <dgm:pt modelId="{2662C7D5-549F-4906-968E-2E9EEC2412CC}" type="parTrans" cxnId="{3876CE5D-B074-467C-9C1F-6BE43E80C01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A7EC89F-8C11-4B9F-B734-034DD13C925F}" type="sibTrans" cxnId="{3876CE5D-B074-467C-9C1F-6BE43E80C01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8AD3B7D-DDE3-4100-A5EC-5F69C0D6931E}">
      <dgm:prSet/>
      <dgm:spPr/>
      <dgm:t>
        <a:bodyPr/>
        <a:lstStyle/>
        <a:p>
          <a:pPr rtl="0"/>
          <a:r>
            <a:rPr lang="es-CO" b="1"/>
            <a:t>Enfoque basado en riesgos</a:t>
          </a:r>
          <a:endParaRPr lang="es-CO" dirty="0"/>
        </a:p>
      </dgm:t>
    </dgm:pt>
    <dgm:pt modelId="{9364581C-7E2F-4B71-8101-F90D98796A34}" type="parTrans" cxnId="{3DF17D00-DBE5-4850-813B-F382E5193821}">
      <dgm:prSet/>
      <dgm:spPr/>
      <dgm:t>
        <a:bodyPr/>
        <a:lstStyle/>
        <a:p>
          <a:endParaRPr lang="es-CO"/>
        </a:p>
      </dgm:t>
    </dgm:pt>
    <dgm:pt modelId="{A5E05A2A-8A90-4B83-B4D9-9F0637B4FD13}" type="sibTrans" cxnId="{3DF17D00-DBE5-4850-813B-F382E5193821}">
      <dgm:prSet/>
      <dgm:spPr/>
      <dgm:t>
        <a:bodyPr/>
        <a:lstStyle/>
        <a:p>
          <a:endParaRPr lang="es-CO"/>
        </a:p>
      </dgm:t>
    </dgm:pt>
    <dgm:pt modelId="{02DF7A38-B26F-4623-8FE0-08AD2A2A9FB9}" type="pres">
      <dgm:prSet presAssocID="{4D6EA68B-05F4-455E-9973-FE9D27668D73}" presName="diagram" presStyleCnt="0">
        <dgm:presLayoutVars>
          <dgm:dir/>
          <dgm:resizeHandles val="exact"/>
        </dgm:presLayoutVars>
      </dgm:prSet>
      <dgm:spPr/>
    </dgm:pt>
    <dgm:pt modelId="{823966E6-3456-496F-93C4-C08144346BDC}" type="pres">
      <dgm:prSet presAssocID="{BB4485DB-2ECC-40E2-9E6F-FE6649BACDD4}" presName="node" presStyleLbl="node1" presStyleIdx="0" presStyleCnt="9" custLinFactNeighborY="-1019">
        <dgm:presLayoutVars>
          <dgm:bulletEnabled val="1"/>
        </dgm:presLayoutVars>
      </dgm:prSet>
      <dgm:spPr/>
    </dgm:pt>
    <dgm:pt modelId="{F29B0F77-B308-4E70-A10F-EE8A83E9564E}" type="pres">
      <dgm:prSet presAssocID="{1DB7A19B-B705-43FB-8F57-8D9084A1C574}" presName="sibTrans" presStyleCnt="0"/>
      <dgm:spPr/>
    </dgm:pt>
    <dgm:pt modelId="{DE7D429A-3FA7-43B5-A91E-38A7A6273FA0}" type="pres">
      <dgm:prSet presAssocID="{F8AD3B7D-DDE3-4100-A5EC-5F69C0D6931E}" presName="node" presStyleLbl="node1" presStyleIdx="1" presStyleCnt="9">
        <dgm:presLayoutVars>
          <dgm:bulletEnabled val="1"/>
        </dgm:presLayoutVars>
      </dgm:prSet>
      <dgm:spPr/>
    </dgm:pt>
    <dgm:pt modelId="{477B8BBF-9113-4D85-A2E7-56AA87C475C6}" type="pres">
      <dgm:prSet presAssocID="{A5E05A2A-8A90-4B83-B4D9-9F0637B4FD13}" presName="sibTrans" presStyleCnt="0"/>
      <dgm:spPr/>
    </dgm:pt>
    <dgm:pt modelId="{E90ACBBF-0BAC-4103-A582-CAE34CC4CBD5}" type="pres">
      <dgm:prSet presAssocID="{5415635B-8F62-4929-A189-B3195378EC54}" presName="node" presStyleLbl="node1" presStyleIdx="2" presStyleCnt="9">
        <dgm:presLayoutVars>
          <dgm:bulletEnabled val="1"/>
        </dgm:presLayoutVars>
      </dgm:prSet>
      <dgm:spPr/>
    </dgm:pt>
    <dgm:pt modelId="{281E3DF0-C3B4-4034-A2AC-F3D560937726}" type="pres">
      <dgm:prSet presAssocID="{A818C4E9-042C-47F5-876E-1074A2A54B23}" presName="sibTrans" presStyleCnt="0"/>
      <dgm:spPr/>
    </dgm:pt>
    <dgm:pt modelId="{24C70239-F0E9-4887-B560-C847B06746E7}" type="pres">
      <dgm:prSet presAssocID="{83804E0E-031D-4D6A-8652-15FC15F78F7F}" presName="node" presStyleLbl="node1" presStyleIdx="3" presStyleCnt="9">
        <dgm:presLayoutVars>
          <dgm:bulletEnabled val="1"/>
        </dgm:presLayoutVars>
      </dgm:prSet>
      <dgm:spPr/>
    </dgm:pt>
    <dgm:pt modelId="{4DDA0B61-0861-44A2-AA87-6B6250DF9770}" type="pres">
      <dgm:prSet presAssocID="{5E24BF2C-4691-4EF4-9EEA-D975DA029940}" presName="sibTrans" presStyleCnt="0"/>
      <dgm:spPr/>
    </dgm:pt>
    <dgm:pt modelId="{D56AA567-1AFA-442B-957E-9E94F6E87A1C}" type="pres">
      <dgm:prSet presAssocID="{B6EE8EAD-552D-424E-9E3E-9DF3E233EEA7}" presName="node" presStyleLbl="node1" presStyleIdx="4" presStyleCnt="9">
        <dgm:presLayoutVars>
          <dgm:bulletEnabled val="1"/>
        </dgm:presLayoutVars>
      </dgm:prSet>
      <dgm:spPr/>
    </dgm:pt>
    <dgm:pt modelId="{030011BA-A1B0-45C6-8A1B-D7664AE9006E}" type="pres">
      <dgm:prSet presAssocID="{4B82061E-F273-4BB5-B893-9A4E72B52804}" presName="sibTrans" presStyleCnt="0"/>
      <dgm:spPr/>
    </dgm:pt>
    <dgm:pt modelId="{AFBEA755-1B8F-47B4-A61C-C36E003C8B29}" type="pres">
      <dgm:prSet presAssocID="{820BD64A-A82F-419F-AFA6-E3C368C1EB69}" presName="node" presStyleLbl="node1" presStyleIdx="5" presStyleCnt="9">
        <dgm:presLayoutVars>
          <dgm:bulletEnabled val="1"/>
        </dgm:presLayoutVars>
      </dgm:prSet>
      <dgm:spPr/>
    </dgm:pt>
    <dgm:pt modelId="{7D48FC56-A8E2-4C65-8068-B4BE9C8AE312}" type="pres">
      <dgm:prSet presAssocID="{004B7DA4-13DE-42CB-982F-3D1EA1CB36E5}" presName="sibTrans" presStyleCnt="0"/>
      <dgm:spPr/>
    </dgm:pt>
    <dgm:pt modelId="{1B8D2E31-A722-43E5-805B-BCEF296F307D}" type="pres">
      <dgm:prSet presAssocID="{7112E76A-4E20-4985-95C9-052130B51C88}" presName="node" presStyleLbl="node1" presStyleIdx="6" presStyleCnt="9">
        <dgm:presLayoutVars>
          <dgm:bulletEnabled val="1"/>
        </dgm:presLayoutVars>
      </dgm:prSet>
      <dgm:spPr/>
    </dgm:pt>
    <dgm:pt modelId="{80656ADF-FD14-4F33-8151-638797920460}" type="pres">
      <dgm:prSet presAssocID="{9E9E8E27-4C63-4FFA-8CD7-831B9FC1E0EA}" presName="sibTrans" presStyleCnt="0"/>
      <dgm:spPr/>
    </dgm:pt>
    <dgm:pt modelId="{8CE49384-F66E-4496-8753-3EDBF553B566}" type="pres">
      <dgm:prSet presAssocID="{7EAE6276-6C4F-430D-B76B-354DBD4C8543}" presName="node" presStyleLbl="node1" presStyleIdx="7" presStyleCnt="9">
        <dgm:presLayoutVars>
          <dgm:bulletEnabled val="1"/>
        </dgm:presLayoutVars>
      </dgm:prSet>
      <dgm:spPr/>
    </dgm:pt>
    <dgm:pt modelId="{F0919869-2C40-4BEF-A6CA-69E480E77B67}" type="pres">
      <dgm:prSet presAssocID="{7A7EC89F-8C11-4B9F-B734-034DD13C925F}" presName="sibTrans" presStyleCnt="0"/>
      <dgm:spPr/>
    </dgm:pt>
    <dgm:pt modelId="{30862D36-B667-4291-99A1-BD01B3BAE246}" type="pres">
      <dgm:prSet presAssocID="{144185A8-392D-46DB-8AC1-C411975C51AC}" presName="node" presStyleLbl="node1" presStyleIdx="8" presStyleCnt="9" custLinFactNeighborX="-1568" custLinFactNeighborY="-1214">
        <dgm:presLayoutVars>
          <dgm:bulletEnabled val="1"/>
        </dgm:presLayoutVars>
      </dgm:prSet>
      <dgm:spPr/>
    </dgm:pt>
  </dgm:ptLst>
  <dgm:cxnLst>
    <dgm:cxn modelId="{3DF17D00-DBE5-4850-813B-F382E5193821}" srcId="{4D6EA68B-05F4-455E-9973-FE9D27668D73}" destId="{F8AD3B7D-DDE3-4100-A5EC-5F69C0D6931E}" srcOrd="1" destOrd="0" parTransId="{9364581C-7E2F-4B71-8101-F90D98796A34}" sibTransId="{A5E05A2A-8A90-4B83-B4D9-9F0637B4FD13}"/>
    <dgm:cxn modelId="{67E44501-F05D-4CAA-A259-9785CEDB1FC8}" srcId="{4D6EA68B-05F4-455E-9973-FE9D27668D73}" destId="{BB4485DB-2ECC-40E2-9E6F-FE6649BACDD4}" srcOrd="0" destOrd="0" parTransId="{10378739-2A29-488F-8332-7038645F413F}" sibTransId="{1DB7A19B-B705-43FB-8F57-8D9084A1C574}"/>
    <dgm:cxn modelId="{2D2A8D18-49A8-44DA-A6DE-F4F62CF24559}" type="presOf" srcId="{820BD64A-A82F-419F-AFA6-E3C368C1EB69}" destId="{AFBEA755-1B8F-47B4-A61C-C36E003C8B29}" srcOrd="0" destOrd="0" presId="urn:microsoft.com/office/officeart/2005/8/layout/default"/>
    <dgm:cxn modelId="{A48A6924-FEE0-4549-8BD8-10A1B64A4ED4}" type="presOf" srcId="{83804E0E-031D-4D6A-8652-15FC15F78F7F}" destId="{24C70239-F0E9-4887-B560-C847B06746E7}" srcOrd="0" destOrd="0" presId="urn:microsoft.com/office/officeart/2005/8/layout/default"/>
    <dgm:cxn modelId="{05214225-FC90-4933-9B60-153FA46B773A}" srcId="{4D6EA68B-05F4-455E-9973-FE9D27668D73}" destId="{7112E76A-4E20-4985-95C9-052130B51C88}" srcOrd="6" destOrd="0" parTransId="{5373879D-79E2-4194-AA56-C5E5BF877481}" sibTransId="{9E9E8E27-4C63-4FFA-8CD7-831B9FC1E0EA}"/>
    <dgm:cxn modelId="{3324583A-8A44-4DBF-BCDB-A8876104C3CA}" srcId="{4D6EA68B-05F4-455E-9973-FE9D27668D73}" destId="{144185A8-392D-46DB-8AC1-C411975C51AC}" srcOrd="8" destOrd="0" parTransId="{4F7FBE31-8600-4B58-8BBD-E8C873810C4C}" sibTransId="{5818716E-FE16-4D9D-B1B7-D439B0E477DC}"/>
    <dgm:cxn modelId="{3876CE5D-B074-467C-9C1F-6BE43E80C01B}" srcId="{4D6EA68B-05F4-455E-9973-FE9D27668D73}" destId="{7EAE6276-6C4F-430D-B76B-354DBD4C8543}" srcOrd="7" destOrd="0" parTransId="{2662C7D5-549F-4906-968E-2E9EEC2412CC}" sibTransId="{7A7EC89F-8C11-4B9F-B734-034DD13C925F}"/>
    <dgm:cxn modelId="{BE949344-A827-408F-9837-74A043C6E406}" type="presOf" srcId="{7112E76A-4E20-4985-95C9-052130B51C88}" destId="{1B8D2E31-A722-43E5-805B-BCEF296F307D}" srcOrd="0" destOrd="0" presId="urn:microsoft.com/office/officeart/2005/8/layout/default"/>
    <dgm:cxn modelId="{869FE355-E07D-4D82-9D06-923E149ED465}" srcId="{4D6EA68B-05F4-455E-9973-FE9D27668D73}" destId="{83804E0E-031D-4D6A-8652-15FC15F78F7F}" srcOrd="3" destOrd="0" parTransId="{38C7C800-0DB0-4279-AF3F-BA9D63AAB4B2}" sibTransId="{5E24BF2C-4691-4EF4-9EEA-D975DA029940}"/>
    <dgm:cxn modelId="{A8F37E7F-31C7-42C3-B9CA-D01465906809}" type="presOf" srcId="{4D6EA68B-05F4-455E-9973-FE9D27668D73}" destId="{02DF7A38-B26F-4623-8FE0-08AD2A2A9FB9}" srcOrd="0" destOrd="0" presId="urn:microsoft.com/office/officeart/2005/8/layout/default"/>
    <dgm:cxn modelId="{4BD1708B-A1F9-47B9-81F2-83743B99F648}" srcId="{4D6EA68B-05F4-455E-9973-FE9D27668D73}" destId="{5415635B-8F62-4929-A189-B3195378EC54}" srcOrd="2" destOrd="0" parTransId="{DD58D8DB-FC75-4B51-ACF0-A603EBD0E21B}" sibTransId="{A818C4E9-042C-47F5-876E-1074A2A54B23}"/>
    <dgm:cxn modelId="{340CF093-30C7-4EEF-8A17-7B4A068568FE}" type="presOf" srcId="{5415635B-8F62-4929-A189-B3195378EC54}" destId="{E90ACBBF-0BAC-4103-A582-CAE34CC4CBD5}" srcOrd="0" destOrd="0" presId="urn:microsoft.com/office/officeart/2005/8/layout/default"/>
    <dgm:cxn modelId="{7A206DB0-EF2C-4D45-8FD9-924C6B4CF1ED}" type="presOf" srcId="{144185A8-392D-46DB-8AC1-C411975C51AC}" destId="{30862D36-B667-4291-99A1-BD01B3BAE246}" srcOrd="0" destOrd="0" presId="urn:microsoft.com/office/officeart/2005/8/layout/default"/>
    <dgm:cxn modelId="{0698FFBA-4838-4328-9554-4D44FCDB3B5D}" type="presOf" srcId="{B6EE8EAD-552D-424E-9E3E-9DF3E233EEA7}" destId="{D56AA567-1AFA-442B-957E-9E94F6E87A1C}" srcOrd="0" destOrd="0" presId="urn:microsoft.com/office/officeart/2005/8/layout/default"/>
    <dgm:cxn modelId="{D94D94BB-E42C-43F9-9E11-E9D6A02A72A1}" srcId="{4D6EA68B-05F4-455E-9973-FE9D27668D73}" destId="{820BD64A-A82F-419F-AFA6-E3C368C1EB69}" srcOrd="5" destOrd="0" parTransId="{29531214-4FD5-4581-BE23-86D655590E60}" sibTransId="{004B7DA4-13DE-42CB-982F-3D1EA1CB36E5}"/>
    <dgm:cxn modelId="{20C9E4C3-7B09-44EA-8EFB-4E42D859A258}" type="presOf" srcId="{F8AD3B7D-DDE3-4100-A5EC-5F69C0D6931E}" destId="{DE7D429A-3FA7-43B5-A91E-38A7A6273FA0}" srcOrd="0" destOrd="0" presId="urn:microsoft.com/office/officeart/2005/8/layout/default"/>
    <dgm:cxn modelId="{CA060CD4-805A-422D-AE8B-6B93E6B790C2}" type="presOf" srcId="{7EAE6276-6C4F-430D-B76B-354DBD4C8543}" destId="{8CE49384-F66E-4496-8753-3EDBF553B566}" srcOrd="0" destOrd="0" presId="urn:microsoft.com/office/officeart/2005/8/layout/default"/>
    <dgm:cxn modelId="{4F7663E6-9214-441F-854D-04F6709B7BDA}" type="presOf" srcId="{BB4485DB-2ECC-40E2-9E6F-FE6649BACDD4}" destId="{823966E6-3456-496F-93C4-C08144346BDC}" srcOrd="0" destOrd="0" presId="urn:microsoft.com/office/officeart/2005/8/layout/default"/>
    <dgm:cxn modelId="{097E80F5-3D13-4AD1-9BCF-520836860BFB}" srcId="{4D6EA68B-05F4-455E-9973-FE9D27668D73}" destId="{B6EE8EAD-552D-424E-9E3E-9DF3E233EEA7}" srcOrd="4" destOrd="0" parTransId="{8F6D9C5C-79B4-4728-BD2B-AE83D9220DDD}" sibTransId="{4B82061E-F273-4BB5-B893-9A4E72B52804}"/>
    <dgm:cxn modelId="{E9E96BF3-8560-42C8-97FA-1F4D215D82E9}" type="presParOf" srcId="{02DF7A38-B26F-4623-8FE0-08AD2A2A9FB9}" destId="{823966E6-3456-496F-93C4-C08144346BDC}" srcOrd="0" destOrd="0" presId="urn:microsoft.com/office/officeart/2005/8/layout/default"/>
    <dgm:cxn modelId="{381E0C37-2F90-4B1B-87B0-242D56E68F7E}" type="presParOf" srcId="{02DF7A38-B26F-4623-8FE0-08AD2A2A9FB9}" destId="{F29B0F77-B308-4E70-A10F-EE8A83E9564E}" srcOrd="1" destOrd="0" presId="urn:microsoft.com/office/officeart/2005/8/layout/default"/>
    <dgm:cxn modelId="{82EF0881-89DF-473B-9A69-18F1FDBA3A4A}" type="presParOf" srcId="{02DF7A38-B26F-4623-8FE0-08AD2A2A9FB9}" destId="{DE7D429A-3FA7-43B5-A91E-38A7A6273FA0}" srcOrd="2" destOrd="0" presId="urn:microsoft.com/office/officeart/2005/8/layout/default"/>
    <dgm:cxn modelId="{F9C4797C-23AB-4900-8F7D-B8CF83322710}" type="presParOf" srcId="{02DF7A38-B26F-4623-8FE0-08AD2A2A9FB9}" destId="{477B8BBF-9113-4D85-A2E7-56AA87C475C6}" srcOrd="3" destOrd="0" presId="urn:microsoft.com/office/officeart/2005/8/layout/default"/>
    <dgm:cxn modelId="{2B89EB0F-685F-41E9-884D-5706825291D5}" type="presParOf" srcId="{02DF7A38-B26F-4623-8FE0-08AD2A2A9FB9}" destId="{E90ACBBF-0BAC-4103-A582-CAE34CC4CBD5}" srcOrd="4" destOrd="0" presId="urn:microsoft.com/office/officeart/2005/8/layout/default"/>
    <dgm:cxn modelId="{093D5E09-0A33-42B9-A035-A2B8466ABBCF}" type="presParOf" srcId="{02DF7A38-B26F-4623-8FE0-08AD2A2A9FB9}" destId="{281E3DF0-C3B4-4034-A2AC-F3D560937726}" srcOrd="5" destOrd="0" presId="urn:microsoft.com/office/officeart/2005/8/layout/default"/>
    <dgm:cxn modelId="{01A86D1A-1E9A-4EF5-BD73-4921D2ACF5E3}" type="presParOf" srcId="{02DF7A38-B26F-4623-8FE0-08AD2A2A9FB9}" destId="{24C70239-F0E9-4887-B560-C847B06746E7}" srcOrd="6" destOrd="0" presId="urn:microsoft.com/office/officeart/2005/8/layout/default"/>
    <dgm:cxn modelId="{87F5565A-7025-4F1F-9CD2-DBAAE769FECC}" type="presParOf" srcId="{02DF7A38-B26F-4623-8FE0-08AD2A2A9FB9}" destId="{4DDA0B61-0861-44A2-AA87-6B6250DF9770}" srcOrd="7" destOrd="0" presId="urn:microsoft.com/office/officeart/2005/8/layout/default"/>
    <dgm:cxn modelId="{BF5C5073-A769-4856-AF5B-998E7AC1D3B7}" type="presParOf" srcId="{02DF7A38-B26F-4623-8FE0-08AD2A2A9FB9}" destId="{D56AA567-1AFA-442B-957E-9E94F6E87A1C}" srcOrd="8" destOrd="0" presId="urn:microsoft.com/office/officeart/2005/8/layout/default"/>
    <dgm:cxn modelId="{6A469F18-99E6-4585-80AF-9FFFE970EB66}" type="presParOf" srcId="{02DF7A38-B26F-4623-8FE0-08AD2A2A9FB9}" destId="{030011BA-A1B0-45C6-8A1B-D7664AE9006E}" srcOrd="9" destOrd="0" presId="urn:microsoft.com/office/officeart/2005/8/layout/default"/>
    <dgm:cxn modelId="{67A004A9-A60C-43C4-A042-0FBC18E1DA9D}" type="presParOf" srcId="{02DF7A38-B26F-4623-8FE0-08AD2A2A9FB9}" destId="{AFBEA755-1B8F-47B4-A61C-C36E003C8B29}" srcOrd="10" destOrd="0" presId="urn:microsoft.com/office/officeart/2005/8/layout/default"/>
    <dgm:cxn modelId="{6445EB6A-B256-4B60-B088-DBBB0799BA70}" type="presParOf" srcId="{02DF7A38-B26F-4623-8FE0-08AD2A2A9FB9}" destId="{7D48FC56-A8E2-4C65-8068-B4BE9C8AE312}" srcOrd="11" destOrd="0" presId="urn:microsoft.com/office/officeart/2005/8/layout/default"/>
    <dgm:cxn modelId="{FE30AAC0-B55E-47E5-B302-E31F1054EFAF}" type="presParOf" srcId="{02DF7A38-B26F-4623-8FE0-08AD2A2A9FB9}" destId="{1B8D2E31-A722-43E5-805B-BCEF296F307D}" srcOrd="12" destOrd="0" presId="urn:microsoft.com/office/officeart/2005/8/layout/default"/>
    <dgm:cxn modelId="{9499E7DB-429D-4DDB-845B-40C4631AC6C1}" type="presParOf" srcId="{02DF7A38-B26F-4623-8FE0-08AD2A2A9FB9}" destId="{80656ADF-FD14-4F33-8151-638797920460}" srcOrd="13" destOrd="0" presId="urn:microsoft.com/office/officeart/2005/8/layout/default"/>
    <dgm:cxn modelId="{CE116E53-6B04-4FA2-A8D7-F51CB31600DB}" type="presParOf" srcId="{02DF7A38-B26F-4623-8FE0-08AD2A2A9FB9}" destId="{8CE49384-F66E-4496-8753-3EDBF553B566}" srcOrd="14" destOrd="0" presId="urn:microsoft.com/office/officeart/2005/8/layout/default"/>
    <dgm:cxn modelId="{5B788CC9-F0D6-4C3B-BD53-BC95919ED35C}" type="presParOf" srcId="{02DF7A38-B26F-4623-8FE0-08AD2A2A9FB9}" destId="{F0919869-2C40-4BEF-A6CA-69E480E77B67}" srcOrd="15" destOrd="0" presId="urn:microsoft.com/office/officeart/2005/8/layout/default"/>
    <dgm:cxn modelId="{2FE77A3C-249B-46D8-B747-613B21C5E419}" type="presParOf" srcId="{02DF7A38-B26F-4623-8FE0-08AD2A2A9FB9}" destId="{30862D36-B667-4291-99A1-BD01B3BAE24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AB57BA-1173-401E-938A-8CFF432D7633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D509FA-B90D-4209-A880-8CBEA5B1B24B}">
      <dgm:prSet phldrT="[Texto]" custT="1"/>
      <dgm:spPr/>
      <dgm:t>
        <a:bodyPr/>
        <a:lstStyle/>
        <a:p>
          <a:r>
            <a:rPr lang="es-ES" sz="1900" b="1" i="1" dirty="0"/>
            <a:t>Estandarización de criterios y actividades</a:t>
          </a:r>
        </a:p>
      </dgm:t>
    </dgm:pt>
    <dgm:pt modelId="{91FED595-1C22-4A85-819E-45A80685B131}" type="parTrans" cxnId="{82BCA96E-D746-4422-B95B-9CFD89845CE9}">
      <dgm:prSet/>
      <dgm:spPr/>
      <dgm:t>
        <a:bodyPr/>
        <a:lstStyle/>
        <a:p>
          <a:endParaRPr lang="es-ES" sz="1700" i="1"/>
        </a:p>
      </dgm:t>
    </dgm:pt>
    <dgm:pt modelId="{F59D5F3F-2F8A-47A6-836A-1253198BD434}" type="sibTrans" cxnId="{82BCA96E-D746-4422-B95B-9CFD89845CE9}">
      <dgm:prSet custT="1"/>
      <dgm:spPr/>
      <dgm:t>
        <a:bodyPr/>
        <a:lstStyle/>
        <a:p>
          <a:endParaRPr lang="es-ES" sz="1700" i="1"/>
        </a:p>
      </dgm:t>
    </dgm:pt>
    <dgm:pt modelId="{471B15FA-3776-4AC4-B30D-B489CEF3561C}">
      <dgm:prSet phldrT="[Texto]" custT="1"/>
      <dgm:spPr/>
      <dgm:t>
        <a:bodyPr/>
        <a:lstStyle/>
        <a:p>
          <a:r>
            <a:rPr lang="es-ES" sz="1600" b="1" i="1" dirty="0"/>
            <a:t>Planear: Definir objetivos,  estrategias y actividades al interior de los procesos para satisfacer requisitos, preservar el ambiente y la seguridad y salud en el trabajo.</a:t>
          </a:r>
        </a:p>
      </dgm:t>
    </dgm:pt>
    <dgm:pt modelId="{7B859D99-F9C8-44D5-A654-A15BC5CAAF61}" type="parTrans" cxnId="{6A497811-ED86-4DC9-8615-50F7C4822F22}">
      <dgm:prSet/>
      <dgm:spPr/>
      <dgm:t>
        <a:bodyPr/>
        <a:lstStyle/>
        <a:p>
          <a:endParaRPr lang="es-ES" sz="1700" i="1"/>
        </a:p>
      </dgm:t>
    </dgm:pt>
    <dgm:pt modelId="{B61F9612-9CE6-489D-A81C-9B6F1C753F05}" type="sibTrans" cxnId="{6A497811-ED86-4DC9-8615-50F7C4822F22}">
      <dgm:prSet custT="1"/>
      <dgm:spPr/>
      <dgm:t>
        <a:bodyPr/>
        <a:lstStyle/>
        <a:p>
          <a:endParaRPr lang="es-ES" sz="1700" i="1"/>
        </a:p>
      </dgm:t>
    </dgm:pt>
    <dgm:pt modelId="{D7507929-656B-41D9-90DE-4CEA3283B394}">
      <dgm:prSet phldrT="[Texto]" custT="1"/>
      <dgm:spPr/>
      <dgm:t>
        <a:bodyPr/>
        <a:lstStyle/>
        <a:p>
          <a:r>
            <a:rPr lang="es-ES" sz="1900" b="1" i="1" dirty="0"/>
            <a:t>Herramientas de medición, seguimiento y evaluación</a:t>
          </a:r>
        </a:p>
      </dgm:t>
    </dgm:pt>
    <dgm:pt modelId="{6F598CE7-2181-499B-9F98-2C0FEFC1B889}" type="parTrans" cxnId="{5EB37E58-9D76-4CCD-BC86-DADF22B67090}">
      <dgm:prSet/>
      <dgm:spPr/>
      <dgm:t>
        <a:bodyPr/>
        <a:lstStyle/>
        <a:p>
          <a:endParaRPr lang="es-ES" sz="1700" i="1"/>
        </a:p>
      </dgm:t>
    </dgm:pt>
    <dgm:pt modelId="{CA11A40A-9C7A-4B61-92B5-8C5CBF01FCDF}" type="sibTrans" cxnId="{5EB37E58-9D76-4CCD-BC86-DADF22B67090}">
      <dgm:prSet custT="1"/>
      <dgm:spPr/>
      <dgm:t>
        <a:bodyPr/>
        <a:lstStyle/>
        <a:p>
          <a:endParaRPr lang="es-ES" sz="1700" i="1"/>
        </a:p>
      </dgm:t>
    </dgm:pt>
    <dgm:pt modelId="{7B2FBFA6-3328-40D7-AC95-40D7244F8E7C}">
      <dgm:prSet phldrT="[Texto]" custT="1"/>
      <dgm:spPr/>
      <dgm:t>
        <a:bodyPr/>
        <a:lstStyle/>
        <a:p>
          <a:r>
            <a:rPr lang="es-ES" sz="1900" b="1" i="1" dirty="0"/>
            <a:t>Apoyo el desarrollo de una cultura organizacional</a:t>
          </a:r>
        </a:p>
      </dgm:t>
    </dgm:pt>
    <dgm:pt modelId="{FDF7EAEF-8E51-4002-87EC-F437DC9AF287}" type="parTrans" cxnId="{7741BCFC-9A48-460D-A8BB-2C6DAA9A5FF3}">
      <dgm:prSet/>
      <dgm:spPr/>
      <dgm:t>
        <a:bodyPr/>
        <a:lstStyle/>
        <a:p>
          <a:endParaRPr lang="es-ES" sz="1700" i="1"/>
        </a:p>
      </dgm:t>
    </dgm:pt>
    <dgm:pt modelId="{7FAF43B5-07B4-448F-9E02-9F21636D5416}" type="sibTrans" cxnId="{7741BCFC-9A48-460D-A8BB-2C6DAA9A5FF3}">
      <dgm:prSet/>
      <dgm:spPr/>
      <dgm:t>
        <a:bodyPr/>
        <a:lstStyle/>
        <a:p>
          <a:endParaRPr lang="es-ES" sz="1700" i="1"/>
        </a:p>
      </dgm:t>
    </dgm:pt>
    <dgm:pt modelId="{E5EE30A6-7BB7-4B38-B874-AB35FC8031CA}" type="pres">
      <dgm:prSet presAssocID="{1BAB57BA-1173-401E-938A-8CFF432D7633}" presName="Name0" presStyleCnt="0">
        <dgm:presLayoutVars>
          <dgm:dir/>
          <dgm:resizeHandles val="exact"/>
        </dgm:presLayoutVars>
      </dgm:prSet>
      <dgm:spPr/>
    </dgm:pt>
    <dgm:pt modelId="{7EA28DC7-D06E-4DA9-AEC6-75E1C7C001A7}" type="pres">
      <dgm:prSet presAssocID="{A5D509FA-B90D-4209-A880-8CBEA5B1B24B}" presName="node" presStyleLbl="node1" presStyleIdx="0" presStyleCnt="4">
        <dgm:presLayoutVars>
          <dgm:bulletEnabled val="1"/>
        </dgm:presLayoutVars>
      </dgm:prSet>
      <dgm:spPr/>
    </dgm:pt>
    <dgm:pt modelId="{5961B08B-C836-4095-9DA3-1790CB81A322}" type="pres">
      <dgm:prSet presAssocID="{F59D5F3F-2F8A-47A6-836A-1253198BD434}" presName="sibTrans" presStyleLbl="sibTrans2D1" presStyleIdx="0" presStyleCnt="3"/>
      <dgm:spPr/>
    </dgm:pt>
    <dgm:pt modelId="{4E6ECB35-A9DE-4C00-A6FE-EAD15E134C2A}" type="pres">
      <dgm:prSet presAssocID="{F59D5F3F-2F8A-47A6-836A-1253198BD434}" presName="connectorText" presStyleLbl="sibTrans2D1" presStyleIdx="0" presStyleCnt="3"/>
      <dgm:spPr/>
    </dgm:pt>
    <dgm:pt modelId="{8469BCD1-1D67-44DB-9525-0A5A1E4A8924}" type="pres">
      <dgm:prSet presAssocID="{471B15FA-3776-4AC4-B30D-B489CEF3561C}" presName="node" presStyleLbl="node1" presStyleIdx="1" presStyleCnt="4">
        <dgm:presLayoutVars>
          <dgm:bulletEnabled val="1"/>
        </dgm:presLayoutVars>
      </dgm:prSet>
      <dgm:spPr/>
    </dgm:pt>
    <dgm:pt modelId="{44E6DF07-DC4D-4F85-BE93-23DD8563578B}" type="pres">
      <dgm:prSet presAssocID="{B61F9612-9CE6-489D-A81C-9B6F1C753F05}" presName="sibTrans" presStyleLbl="sibTrans2D1" presStyleIdx="1" presStyleCnt="3"/>
      <dgm:spPr/>
    </dgm:pt>
    <dgm:pt modelId="{F25D4C4E-3218-4DF8-B03D-6F10383BDCDE}" type="pres">
      <dgm:prSet presAssocID="{B61F9612-9CE6-489D-A81C-9B6F1C753F05}" presName="connectorText" presStyleLbl="sibTrans2D1" presStyleIdx="1" presStyleCnt="3"/>
      <dgm:spPr/>
    </dgm:pt>
    <dgm:pt modelId="{E2592725-6B50-48C2-83C3-92A051DCDA45}" type="pres">
      <dgm:prSet presAssocID="{D7507929-656B-41D9-90DE-4CEA3283B394}" presName="node" presStyleLbl="node1" presStyleIdx="2" presStyleCnt="4" custLinFactNeighborX="-2179" custLinFactNeighborY="-4712">
        <dgm:presLayoutVars>
          <dgm:bulletEnabled val="1"/>
        </dgm:presLayoutVars>
      </dgm:prSet>
      <dgm:spPr/>
    </dgm:pt>
    <dgm:pt modelId="{FD9D6063-ECA4-48EE-8073-A659DD089B08}" type="pres">
      <dgm:prSet presAssocID="{CA11A40A-9C7A-4B61-92B5-8C5CBF01FCDF}" presName="sibTrans" presStyleLbl="sibTrans2D1" presStyleIdx="2" presStyleCnt="3"/>
      <dgm:spPr/>
    </dgm:pt>
    <dgm:pt modelId="{F3D93678-1C68-4613-97F1-0A8C6ECADE08}" type="pres">
      <dgm:prSet presAssocID="{CA11A40A-9C7A-4B61-92B5-8C5CBF01FCDF}" presName="connectorText" presStyleLbl="sibTrans2D1" presStyleIdx="2" presStyleCnt="3"/>
      <dgm:spPr/>
    </dgm:pt>
    <dgm:pt modelId="{24859E42-E03A-494D-9C9D-87E8F16C4B48}" type="pres">
      <dgm:prSet presAssocID="{7B2FBFA6-3328-40D7-AC95-40D7244F8E7C}" presName="node" presStyleLbl="node1" presStyleIdx="3" presStyleCnt="4">
        <dgm:presLayoutVars>
          <dgm:bulletEnabled val="1"/>
        </dgm:presLayoutVars>
      </dgm:prSet>
      <dgm:spPr/>
    </dgm:pt>
  </dgm:ptLst>
  <dgm:cxnLst>
    <dgm:cxn modelId="{AAE53407-CD90-4197-816C-EBBD33D5E573}" type="presOf" srcId="{A5D509FA-B90D-4209-A880-8CBEA5B1B24B}" destId="{7EA28DC7-D06E-4DA9-AEC6-75E1C7C001A7}" srcOrd="0" destOrd="0" presId="urn:microsoft.com/office/officeart/2005/8/layout/process1"/>
    <dgm:cxn modelId="{9AAB580E-1868-4E28-B58A-6EAF90E0DB83}" type="presOf" srcId="{CA11A40A-9C7A-4B61-92B5-8C5CBF01FCDF}" destId="{FD9D6063-ECA4-48EE-8073-A659DD089B08}" srcOrd="0" destOrd="0" presId="urn:microsoft.com/office/officeart/2005/8/layout/process1"/>
    <dgm:cxn modelId="{6A497811-ED86-4DC9-8615-50F7C4822F22}" srcId="{1BAB57BA-1173-401E-938A-8CFF432D7633}" destId="{471B15FA-3776-4AC4-B30D-B489CEF3561C}" srcOrd="1" destOrd="0" parTransId="{7B859D99-F9C8-44D5-A654-A15BC5CAAF61}" sibTransId="{B61F9612-9CE6-489D-A81C-9B6F1C753F05}"/>
    <dgm:cxn modelId="{B0D74C33-F098-403C-BE52-C116EFBE375E}" type="presOf" srcId="{471B15FA-3776-4AC4-B30D-B489CEF3561C}" destId="{8469BCD1-1D67-44DB-9525-0A5A1E4A8924}" srcOrd="0" destOrd="0" presId="urn:microsoft.com/office/officeart/2005/8/layout/process1"/>
    <dgm:cxn modelId="{2BDD8B33-23CF-4DED-8338-1424E82CD6B7}" type="presOf" srcId="{1BAB57BA-1173-401E-938A-8CFF432D7633}" destId="{E5EE30A6-7BB7-4B38-B874-AB35FC8031CA}" srcOrd="0" destOrd="0" presId="urn:microsoft.com/office/officeart/2005/8/layout/process1"/>
    <dgm:cxn modelId="{4A1C3539-8216-4E56-BE7D-0390DB3AAA33}" type="presOf" srcId="{F59D5F3F-2F8A-47A6-836A-1253198BD434}" destId="{5961B08B-C836-4095-9DA3-1790CB81A322}" srcOrd="0" destOrd="0" presId="urn:microsoft.com/office/officeart/2005/8/layout/process1"/>
    <dgm:cxn modelId="{9DEBFB64-527B-4147-A869-31994D8BD32A}" type="presOf" srcId="{F59D5F3F-2F8A-47A6-836A-1253198BD434}" destId="{4E6ECB35-A9DE-4C00-A6FE-EAD15E134C2A}" srcOrd="1" destOrd="0" presId="urn:microsoft.com/office/officeart/2005/8/layout/process1"/>
    <dgm:cxn modelId="{82BCA96E-D746-4422-B95B-9CFD89845CE9}" srcId="{1BAB57BA-1173-401E-938A-8CFF432D7633}" destId="{A5D509FA-B90D-4209-A880-8CBEA5B1B24B}" srcOrd="0" destOrd="0" parTransId="{91FED595-1C22-4A85-819E-45A80685B131}" sibTransId="{F59D5F3F-2F8A-47A6-836A-1253198BD434}"/>
    <dgm:cxn modelId="{5EB37E58-9D76-4CCD-BC86-DADF22B67090}" srcId="{1BAB57BA-1173-401E-938A-8CFF432D7633}" destId="{D7507929-656B-41D9-90DE-4CEA3283B394}" srcOrd="2" destOrd="0" parTransId="{6F598CE7-2181-499B-9F98-2C0FEFC1B889}" sibTransId="{CA11A40A-9C7A-4B61-92B5-8C5CBF01FCDF}"/>
    <dgm:cxn modelId="{AD389D7D-890E-4201-AB65-1970B840D213}" type="presOf" srcId="{B61F9612-9CE6-489D-A81C-9B6F1C753F05}" destId="{F25D4C4E-3218-4DF8-B03D-6F10383BDCDE}" srcOrd="1" destOrd="0" presId="urn:microsoft.com/office/officeart/2005/8/layout/process1"/>
    <dgm:cxn modelId="{74D4AA8D-6DC2-446D-ADE7-E5D3B9A9BA04}" type="presOf" srcId="{B61F9612-9CE6-489D-A81C-9B6F1C753F05}" destId="{44E6DF07-DC4D-4F85-BE93-23DD8563578B}" srcOrd="0" destOrd="0" presId="urn:microsoft.com/office/officeart/2005/8/layout/process1"/>
    <dgm:cxn modelId="{27692EAE-9092-417F-AE3E-52C4D965BDF8}" type="presOf" srcId="{CA11A40A-9C7A-4B61-92B5-8C5CBF01FCDF}" destId="{F3D93678-1C68-4613-97F1-0A8C6ECADE08}" srcOrd="1" destOrd="0" presId="urn:microsoft.com/office/officeart/2005/8/layout/process1"/>
    <dgm:cxn modelId="{CF512BC0-FE4B-4B84-8018-DF6E8B46B4ED}" type="presOf" srcId="{D7507929-656B-41D9-90DE-4CEA3283B394}" destId="{E2592725-6B50-48C2-83C3-92A051DCDA45}" srcOrd="0" destOrd="0" presId="urn:microsoft.com/office/officeart/2005/8/layout/process1"/>
    <dgm:cxn modelId="{DE7AE9EE-C2D4-49D6-AFBC-0F939E97E362}" type="presOf" srcId="{7B2FBFA6-3328-40D7-AC95-40D7244F8E7C}" destId="{24859E42-E03A-494D-9C9D-87E8F16C4B48}" srcOrd="0" destOrd="0" presId="urn:microsoft.com/office/officeart/2005/8/layout/process1"/>
    <dgm:cxn modelId="{7741BCFC-9A48-460D-A8BB-2C6DAA9A5FF3}" srcId="{1BAB57BA-1173-401E-938A-8CFF432D7633}" destId="{7B2FBFA6-3328-40D7-AC95-40D7244F8E7C}" srcOrd="3" destOrd="0" parTransId="{FDF7EAEF-8E51-4002-87EC-F437DC9AF287}" sibTransId="{7FAF43B5-07B4-448F-9E02-9F21636D5416}"/>
    <dgm:cxn modelId="{BA6D1A44-FA43-46F1-874A-FC4325748B68}" type="presParOf" srcId="{E5EE30A6-7BB7-4B38-B874-AB35FC8031CA}" destId="{7EA28DC7-D06E-4DA9-AEC6-75E1C7C001A7}" srcOrd="0" destOrd="0" presId="urn:microsoft.com/office/officeart/2005/8/layout/process1"/>
    <dgm:cxn modelId="{DCB993B8-5260-49DC-B369-4087EE56C64C}" type="presParOf" srcId="{E5EE30A6-7BB7-4B38-B874-AB35FC8031CA}" destId="{5961B08B-C836-4095-9DA3-1790CB81A322}" srcOrd="1" destOrd="0" presId="urn:microsoft.com/office/officeart/2005/8/layout/process1"/>
    <dgm:cxn modelId="{72ACF1B4-B85A-4800-9AFE-3FC07E806A98}" type="presParOf" srcId="{5961B08B-C836-4095-9DA3-1790CB81A322}" destId="{4E6ECB35-A9DE-4C00-A6FE-EAD15E134C2A}" srcOrd="0" destOrd="0" presId="urn:microsoft.com/office/officeart/2005/8/layout/process1"/>
    <dgm:cxn modelId="{6E6B0BC7-4349-4874-8F54-6DCA33AD3BAF}" type="presParOf" srcId="{E5EE30A6-7BB7-4B38-B874-AB35FC8031CA}" destId="{8469BCD1-1D67-44DB-9525-0A5A1E4A8924}" srcOrd="2" destOrd="0" presId="urn:microsoft.com/office/officeart/2005/8/layout/process1"/>
    <dgm:cxn modelId="{4FBFB179-0723-4374-AA69-461A528A3FF7}" type="presParOf" srcId="{E5EE30A6-7BB7-4B38-B874-AB35FC8031CA}" destId="{44E6DF07-DC4D-4F85-BE93-23DD8563578B}" srcOrd="3" destOrd="0" presId="urn:microsoft.com/office/officeart/2005/8/layout/process1"/>
    <dgm:cxn modelId="{A8310D84-A340-480F-86CC-07745BD8A52B}" type="presParOf" srcId="{44E6DF07-DC4D-4F85-BE93-23DD8563578B}" destId="{F25D4C4E-3218-4DF8-B03D-6F10383BDCDE}" srcOrd="0" destOrd="0" presId="urn:microsoft.com/office/officeart/2005/8/layout/process1"/>
    <dgm:cxn modelId="{F1ED766A-FDEB-4524-B19D-899DE537DF5F}" type="presParOf" srcId="{E5EE30A6-7BB7-4B38-B874-AB35FC8031CA}" destId="{E2592725-6B50-48C2-83C3-92A051DCDA45}" srcOrd="4" destOrd="0" presId="urn:microsoft.com/office/officeart/2005/8/layout/process1"/>
    <dgm:cxn modelId="{201B763C-E358-4205-A07E-1AE1C6725E45}" type="presParOf" srcId="{E5EE30A6-7BB7-4B38-B874-AB35FC8031CA}" destId="{FD9D6063-ECA4-48EE-8073-A659DD089B08}" srcOrd="5" destOrd="0" presId="urn:microsoft.com/office/officeart/2005/8/layout/process1"/>
    <dgm:cxn modelId="{45933601-A301-4641-AFEA-AED88F049A64}" type="presParOf" srcId="{FD9D6063-ECA4-48EE-8073-A659DD089B08}" destId="{F3D93678-1C68-4613-97F1-0A8C6ECADE08}" srcOrd="0" destOrd="0" presId="urn:microsoft.com/office/officeart/2005/8/layout/process1"/>
    <dgm:cxn modelId="{D1CF0CF3-C44A-47D9-8980-A06B1C447870}" type="presParOf" srcId="{E5EE30A6-7BB7-4B38-B874-AB35FC8031CA}" destId="{24859E42-E03A-494D-9C9D-87E8F16C4B4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BBAC27-E7C8-40F3-90D3-2783A933A854}" type="doc">
      <dgm:prSet loTypeId="urn:microsoft.com/office/officeart/2005/8/layout/cycle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C47666EC-9B6C-4E23-8742-E9A5ADCBD1B3}">
      <dgm:prSet phldrT="[Texto]" custT="1"/>
      <dgm:spPr/>
      <dgm:t>
        <a:bodyPr/>
        <a:lstStyle/>
        <a:p>
          <a:r>
            <a:rPr lang="es-CO" sz="2400" b="1" dirty="0"/>
            <a:t>Planificación</a:t>
          </a:r>
        </a:p>
      </dgm:t>
    </dgm:pt>
    <dgm:pt modelId="{7B5BA46B-DBD1-4E98-B4DD-BEA598291FC8}" type="parTrans" cxnId="{D9E7B17E-890B-4B35-9433-5E533083F65B}">
      <dgm:prSet/>
      <dgm:spPr/>
      <dgm:t>
        <a:bodyPr/>
        <a:lstStyle/>
        <a:p>
          <a:endParaRPr lang="es-CO" sz="3200" b="1"/>
        </a:p>
      </dgm:t>
    </dgm:pt>
    <dgm:pt modelId="{7DF0A4F0-3253-4DF0-B5FA-4962CFF3EA7E}" type="sibTrans" cxnId="{D9E7B17E-890B-4B35-9433-5E533083F65B}">
      <dgm:prSet custT="1"/>
      <dgm:spPr/>
      <dgm:t>
        <a:bodyPr/>
        <a:lstStyle/>
        <a:p>
          <a:endParaRPr lang="es-CO" sz="2000" b="1"/>
        </a:p>
      </dgm:t>
    </dgm:pt>
    <dgm:pt modelId="{5B97E69E-24A2-41AB-BCBA-323B41E61D8B}">
      <dgm:prSet phldrT="[Texto]" custT="1"/>
      <dgm:spPr/>
      <dgm:t>
        <a:bodyPr/>
        <a:lstStyle/>
        <a:p>
          <a:pPr marL="0" indent="0"/>
          <a:r>
            <a:rPr lang="es-CO" sz="2400" b="1" dirty="0"/>
            <a:t>Documentación</a:t>
          </a:r>
        </a:p>
      </dgm:t>
    </dgm:pt>
    <dgm:pt modelId="{F9A45165-2A9D-4D17-AB35-6C9B3AFD7E98}" type="parTrans" cxnId="{D8C96862-9D53-4552-B65E-7CF9FC399255}">
      <dgm:prSet/>
      <dgm:spPr/>
      <dgm:t>
        <a:bodyPr/>
        <a:lstStyle/>
        <a:p>
          <a:endParaRPr lang="es-CO" sz="3200" b="1"/>
        </a:p>
      </dgm:t>
    </dgm:pt>
    <dgm:pt modelId="{C2F3A18F-BD09-4D26-B2E8-DCA12898DF0F}" type="sibTrans" cxnId="{D8C96862-9D53-4552-B65E-7CF9FC399255}">
      <dgm:prSet custT="1"/>
      <dgm:spPr/>
      <dgm:t>
        <a:bodyPr/>
        <a:lstStyle/>
        <a:p>
          <a:endParaRPr lang="es-CO" sz="2000" b="1"/>
        </a:p>
      </dgm:t>
    </dgm:pt>
    <dgm:pt modelId="{A460CF0A-81EC-4DB9-B870-50A501A85EC0}">
      <dgm:prSet phldrT="[Texto]" custT="1"/>
      <dgm:spPr/>
      <dgm:t>
        <a:bodyPr/>
        <a:lstStyle/>
        <a:p>
          <a:r>
            <a:rPr lang="es-ES" sz="2400" b="1" dirty="0"/>
            <a:t>Medición y análisis: Indicadores, auditorias</a:t>
          </a:r>
          <a:endParaRPr lang="es-CO" sz="2400" b="1" dirty="0"/>
        </a:p>
      </dgm:t>
    </dgm:pt>
    <dgm:pt modelId="{561B88E7-C5BD-44A3-8114-F0201702212A}" type="parTrans" cxnId="{16CE0CE1-AB01-4809-A32E-406CCC480B40}">
      <dgm:prSet/>
      <dgm:spPr/>
      <dgm:t>
        <a:bodyPr/>
        <a:lstStyle/>
        <a:p>
          <a:endParaRPr lang="es-CO" sz="3200" b="1"/>
        </a:p>
      </dgm:t>
    </dgm:pt>
    <dgm:pt modelId="{404D7A29-422A-44AB-A790-5BD056684CFB}" type="sibTrans" cxnId="{16CE0CE1-AB01-4809-A32E-406CCC480B40}">
      <dgm:prSet custT="1"/>
      <dgm:spPr/>
      <dgm:t>
        <a:bodyPr/>
        <a:lstStyle/>
        <a:p>
          <a:endParaRPr lang="es-CO" sz="2000" b="1"/>
        </a:p>
      </dgm:t>
    </dgm:pt>
    <dgm:pt modelId="{F98F0277-049F-4AFA-8C07-3B7D766916AF}">
      <dgm:prSet phldrT="[Texto]" custT="1"/>
      <dgm:spPr/>
      <dgm:t>
        <a:bodyPr/>
        <a:lstStyle/>
        <a:p>
          <a:r>
            <a:rPr lang="es-CO" sz="2400" b="1" dirty="0"/>
            <a:t>Revisión por las Directivas</a:t>
          </a:r>
        </a:p>
      </dgm:t>
    </dgm:pt>
    <dgm:pt modelId="{371FA228-2860-438D-A793-CEF89F3B4606}" type="parTrans" cxnId="{0F8B05AB-6CA4-41FD-A9EF-1BC90E0FF217}">
      <dgm:prSet/>
      <dgm:spPr/>
      <dgm:t>
        <a:bodyPr/>
        <a:lstStyle/>
        <a:p>
          <a:endParaRPr lang="es-CO" sz="3200" b="1"/>
        </a:p>
      </dgm:t>
    </dgm:pt>
    <dgm:pt modelId="{AF4814F4-975B-4973-9034-57E3779F6247}" type="sibTrans" cxnId="{0F8B05AB-6CA4-41FD-A9EF-1BC90E0FF217}">
      <dgm:prSet custT="1"/>
      <dgm:spPr/>
      <dgm:t>
        <a:bodyPr/>
        <a:lstStyle/>
        <a:p>
          <a:endParaRPr lang="es-CO" sz="2000" b="1"/>
        </a:p>
      </dgm:t>
    </dgm:pt>
    <dgm:pt modelId="{74C58764-3D98-4205-9AB9-A41DEE9E2A7B}">
      <dgm:prSet phldrT="[Texto]" custT="1"/>
      <dgm:spPr/>
      <dgm:t>
        <a:bodyPr/>
        <a:lstStyle/>
        <a:p>
          <a:pPr marL="0" indent="0"/>
          <a:r>
            <a:rPr lang="es-CO" sz="2400" b="1" dirty="0"/>
            <a:t>Planes de mejoramiento</a:t>
          </a:r>
        </a:p>
      </dgm:t>
    </dgm:pt>
    <dgm:pt modelId="{189ECE83-7D34-41F0-A97E-3C8DB9843F8C}" type="parTrans" cxnId="{BB3E3373-B18C-4D5B-8070-F8108D8C04DC}">
      <dgm:prSet/>
      <dgm:spPr/>
      <dgm:t>
        <a:bodyPr/>
        <a:lstStyle/>
        <a:p>
          <a:endParaRPr lang="es-CO" sz="3200" b="1"/>
        </a:p>
      </dgm:t>
    </dgm:pt>
    <dgm:pt modelId="{55068694-AC41-4473-B318-B7C48288B7F6}" type="sibTrans" cxnId="{BB3E3373-B18C-4D5B-8070-F8108D8C04DC}">
      <dgm:prSet custT="1"/>
      <dgm:spPr/>
      <dgm:t>
        <a:bodyPr/>
        <a:lstStyle/>
        <a:p>
          <a:endParaRPr lang="es-CO" sz="2000" b="1"/>
        </a:p>
      </dgm:t>
    </dgm:pt>
    <dgm:pt modelId="{82FA1D56-998C-4431-9E7C-1CC38D8C448C}" type="pres">
      <dgm:prSet presAssocID="{D8BBAC27-E7C8-40F3-90D3-2783A933A854}" presName="Name0" presStyleCnt="0">
        <dgm:presLayoutVars>
          <dgm:dir/>
          <dgm:resizeHandles val="exact"/>
        </dgm:presLayoutVars>
      </dgm:prSet>
      <dgm:spPr/>
    </dgm:pt>
    <dgm:pt modelId="{7BA65C0F-BA97-4E38-B1B1-36A97C0697D2}" type="pres">
      <dgm:prSet presAssocID="{D8BBAC27-E7C8-40F3-90D3-2783A933A854}" presName="cycle" presStyleCnt="0"/>
      <dgm:spPr/>
    </dgm:pt>
    <dgm:pt modelId="{CA791722-4DE2-4EC8-AC43-A1FEDAD17566}" type="pres">
      <dgm:prSet presAssocID="{C47666EC-9B6C-4E23-8742-E9A5ADCBD1B3}" presName="nodeFirstNode" presStyleLbl="node1" presStyleIdx="0" presStyleCnt="5">
        <dgm:presLayoutVars>
          <dgm:bulletEnabled val="1"/>
        </dgm:presLayoutVars>
      </dgm:prSet>
      <dgm:spPr/>
    </dgm:pt>
    <dgm:pt modelId="{A47A4572-DF39-49AE-A24F-7075E15C8296}" type="pres">
      <dgm:prSet presAssocID="{7DF0A4F0-3253-4DF0-B5FA-4962CFF3EA7E}" presName="sibTransFirstNode" presStyleLbl="bgShp" presStyleIdx="0" presStyleCnt="1"/>
      <dgm:spPr/>
    </dgm:pt>
    <dgm:pt modelId="{C4E3AF54-4542-48C6-83DB-EABEACC48608}" type="pres">
      <dgm:prSet presAssocID="{5B97E69E-24A2-41AB-BCBA-323B41E61D8B}" presName="nodeFollowingNodes" presStyleLbl="node1" presStyleIdx="1" presStyleCnt="5">
        <dgm:presLayoutVars>
          <dgm:bulletEnabled val="1"/>
        </dgm:presLayoutVars>
      </dgm:prSet>
      <dgm:spPr/>
    </dgm:pt>
    <dgm:pt modelId="{B4586421-0CF2-4845-8B8A-7F397FF3F142}" type="pres">
      <dgm:prSet presAssocID="{A460CF0A-81EC-4DB9-B870-50A501A85EC0}" presName="nodeFollowingNodes" presStyleLbl="node1" presStyleIdx="2" presStyleCnt="5" custRadScaleRad="93450" custRadScaleInc="-25882">
        <dgm:presLayoutVars>
          <dgm:bulletEnabled val="1"/>
        </dgm:presLayoutVars>
      </dgm:prSet>
      <dgm:spPr/>
    </dgm:pt>
    <dgm:pt modelId="{98107179-68E2-4F75-9194-CE52D7329522}" type="pres">
      <dgm:prSet presAssocID="{F98F0277-049F-4AFA-8C07-3B7D766916AF}" presName="nodeFollowingNodes" presStyleLbl="node1" presStyleIdx="3" presStyleCnt="5" custRadScaleRad="92741" custRadScaleInc="23871">
        <dgm:presLayoutVars>
          <dgm:bulletEnabled val="1"/>
        </dgm:presLayoutVars>
      </dgm:prSet>
      <dgm:spPr/>
    </dgm:pt>
    <dgm:pt modelId="{4EA64A00-475C-4CE8-8656-7ACD8D9DFB8E}" type="pres">
      <dgm:prSet presAssocID="{74C58764-3D98-4205-9AB9-A41DEE9E2A7B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8F52A260-F550-4912-AD4A-9370D6F373AE}" type="presOf" srcId="{A460CF0A-81EC-4DB9-B870-50A501A85EC0}" destId="{B4586421-0CF2-4845-8B8A-7F397FF3F142}" srcOrd="0" destOrd="0" presId="urn:microsoft.com/office/officeart/2005/8/layout/cycle3"/>
    <dgm:cxn modelId="{D8C96862-9D53-4552-B65E-7CF9FC399255}" srcId="{D8BBAC27-E7C8-40F3-90D3-2783A933A854}" destId="{5B97E69E-24A2-41AB-BCBA-323B41E61D8B}" srcOrd="1" destOrd="0" parTransId="{F9A45165-2A9D-4D17-AB35-6C9B3AFD7E98}" sibTransId="{C2F3A18F-BD09-4D26-B2E8-DCA12898DF0F}"/>
    <dgm:cxn modelId="{BB3E3373-B18C-4D5B-8070-F8108D8C04DC}" srcId="{D8BBAC27-E7C8-40F3-90D3-2783A933A854}" destId="{74C58764-3D98-4205-9AB9-A41DEE9E2A7B}" srcOrd="4" destOrd="0" parTransId="{189ECE83-7D34-41F0-A97E-3C8DB9843F8C}" sibTransId="{55068694-AC41-4473-B318-B7C48288B7F6}"/>
    <dgm:cxn modelId="{1929F67B-F22D-4E55-B486-D9E81CE16B1F}" type="presOf" srcId="{7DF0A4F0-3253-4DF0-B5FA-4962CFF3EA7E}" destId="{A47A4572-DF39-49AE-A24F-7075E15C8296}" srcOrd="0" destOrd="0" presId="urn:microsoft.com/office/officeart/2005/8/layout/cycle3"/>
    <dgm:cxn modelId="{D9E7B17E-890B-4B35-9433-5E533083F65B}" srcId="{D8BBAC27-E7C8-40F3-90D3-2783A933A854}" destId="{C47666EC-9B6C-4E23-8742-E9A5ADCBD1B3}" srcOrd="0" destOrd="0" parTransId="{7B5BA46B-DBD1-4E98-B4DD-BEA598291FC8}" sibTransId="{7DF0A4F0-3253-4DF0-B5FA-4962CFF3EA7E}"/>
    <dgm:cxn modelId="{552FE99A-CDDA-48D9-933C-6B441CFB3849}" type="presOf" srcId="{5B97E69E-24A2-41AB-BCBA-323B41E61D8B}" destId="{C4E3AF54-4542-48C6-83DB-EABEACC48608}" srcOrd="0" destOrd="0" presId="urn:microsoft.com/office/officeart/2005/8/layout/cycle3"/>
    <dgm:cxn modelId="{5766AEA9-8F7E-4CF3-802C-9187E5894E42}" type="presOf" srcId="{D8BBAC27-E7C8-40F3-90D3-2783A933A854}" destId="{82FA1D56-998C-4431-9E7C-1CC38D8C448C}" srcOrd="0" destOrd="0" presId="urn:microsoft.com/office/officeart/2005/8/layout/cycle3"/>
    <dgm:cxn modelId="{0F8B05AB-6CA4-41FD-A9EF-1BC90E0FF217}" srcId="{D8BBAC27-E7C8-40F3-90D3-2783A933A854}" destId="{F98F0277-049F-4AFA-8C07-3B7D766916AF}" srcOrd="3" destOrd="0" parTransId="{371FA228-2860-438D-A793-CEF89F3B4606}" sibTransId="{AF4814F4-975B-4973-9034-57E3779F6247}"/>
    <dgm:cxn modelId="{473319AB-84B1-4659-BA8F-FACC4648843F}" type="presOf" srcId="{F98F0277-049F-4AFA-8C07-3B7D766916AF}" destId="{98107179-68E2-4F75-9194-CE52D7329522}" srcOrd="0" destOrd="0" presId="urn:microsoft.com/office/officeart/2005/8/layout/cycle3"/>
    <dgm:cxn modelId="{9CDD16B0-1961-4090-9DB7-C69428571C77}" type="presOf" srcId="{74C58764-3D98-4205-9AB9-A41DEE9E2A7B}" destId="{4EA64A00-475C-4CE8-8656-7ACD8D9DFB8E}" srcOrd="0" destOrd="0" presId="urn:microsoft.com/office/officeart/2005/8/layout/cycle3"/>
    <dgm:cxn modelId="{249D02B8-000C-4707-A24E-7EDD74BE9EEF}" type="presOf" srcId="{C47666EC-9B6C-4E23-8742-E9A5ADCBD1B3}" destId="{CA791722-4DE2-4EC8-AC43-A1FEDAD17566}" srcOrd="0" destOrd="0" presId="urn:microsoft.com/office/officeart/2005/8/layout/cycle3"/>
    <dgm:cxn modelId="{16CE0CE1-AB01-4809-A32E-406CCC480B40}" srcId="{D8BBAC27-E7C8-40F3-90D3-2783A933A854}" destId="{A460CF0A-81EC-4DB9-B870-50A501A85EC0}" srcOrd="2" destOrd="0" parTransId="{561B88E7-C5BD-44A3-8114-F0201702212A}" sibTransId="{404D7A29-422A-44AB-A790-5BD056684CFB}"/>
    <dgm:cxn modelId="{08CB8772-54A4-45B5-9350-02D7F2765CEB}" type="presParOf" srcId="{82FA1D56-998C-4431-9E7C-1CC38D8C448C}" destId="{7BA65C0F-BA97-4E38-B1B1-36A97C0697D2}" srcOrd="0" destOrd="0" presId="urn:microsoft.com/office/officeart/2005/8/layout/cycle3"/>
    <dgm:cxn modelId="{433F260D-B280-4582-8584-6EED26AC5CF7}" type="presParOf" srcId="{7BA65C0F-BA97-4E38-B1B1-36A97C0697D2}" destId="{CA791722-4DE2-4EC8-AC43-A1FEDAD17566}" srcOrd="0" destOrd="0" presId="urn:microsoft.com/office/officeart/2005/8/layout/cycle3"/>
    <dgm:cxn modelId="{0F8B3E2F-49D4-4645-AF61-5BB6A1449B95}" type="presParOf" srcId="{7BA65C0F-BA97-4E38-B1B1-36A97C0697D2}" destId="{A47A4572-DF39-49AE-A24F-7075E15C8296}" srcOrd="1" destOrd="0" presId="urn:microsoft.com/office/officeart/2005/8/layout/cycle3"/>
    <dgm:cxn modelId="{EEAE75E8-B711-4EB0-8AEF-8968C7C4D27C}" type="presParOf" srcId="{7BA65C0F-BA97-4E38-B1B1-36A97C0697D2}" destId="{C4E3AF54-4542-48C6-83DB-EABEACC48608}" srcOrd="2" destOrd="0" presId="urn:microsoft.com/office/officeart/2005/8/layout/cycle3"/>
    <dgm:cxn modelId="{A5939EBC-4131-4612-B6E4-2D3EF3245E95}" type="presParOf" srcId="{7BA65C0F-BA97-4E38-B1B1-36A97C0697D2}" destId="{B4586421-0CF2-4845-8B8A-7F397FF3F142}" srcOrd="3" destOrd="0" presId="urn:microsoft.com/office/officeart/2005/8/layout/cycle3"/>
    <dgm:cxn modelId="{2C93F452-4AF2-46D1-A330-C166D03D14BD}" type="presParOf" srcId="{7BA65C0F-BA97-4E38-B1B1-36A97C0697D2}" destId="{98107179-68E2-4F75-9194-CE52D7329522}" srcOrd="4" destOrd="0" presId="urn:microsoft.com/office/officeart/2005/8/layout/cycle3"/>
    <dgm:cxn modelId="{49CA0E1B-6867-4D42-8E23-025BF78C3B37}" type="presParOf" srcId="{7BA65C0F-BA97-4E38-B1B1-36A97C0697D2}" destId="{4EA64A00-475C-4CE8-8656-7ACD8D9DFB8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B32281-B186-4515-87ED-95B9C1C0552D}" type="doc">
      <dgm:prSet loTypeId="urn:microsoft.com/office/officeart/2008/layout/PictureAccentList" loCatId="list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9E3CD5E6-06EF-45C9-8CA9-8FD87998CB5B}">
      <dgm:prSet phldrT="[Texto]" custT="1"/>
      <dgm:spPr/>
      <dgm:t>
        <a:bodyPr/>
        <a:lstStyle/>
        <a:p>
          <a:r>
            <a:rPr lang="es-ES" sz="5400" b="1" dirty="0">
              <a:latin typeface="Georgia" panose="02040502050405020303" pitchFamily="18" charset="0"/>
            </a:rPr>
            <a:t>PROCESO</a:t>
          </a:r>
        </a:p>
      </dgm:t>
    </dgm:pt>
    <dgm:pt modelId="{0A8987C0-93C6-4FFF-B0FB-B231B724E676}" type="parTrans" cxnId="{77E0669D-58DA-4E24-8F11-69EFDACCDDC8}">
      <dgm:prSet/>
      <dgm:spPr/>
      <dgm:t>
        <a:bodyPr/>
        <a:lstStyle/>
        <a:p>
          <a:endParaRPr lang="es-ES" sz="2800"/>
        </a:p>
      </dgm:t>
    </dgm:pt>
    <dgm:pt modelId="{33E9FDEC-1BEF-499A-B138-D0A47292C41B}" type="sibTrans" cxnId="{77E0669D-58DA-4E24-8F11-69EFDACCDDC8}">
      <dgm:prSet/>
      <dgm:spPr/>
      <dgm:t>
        <a:bodyPr/>
        <a:lstStyle/>
        <a:p>
          <a:endParaRPr lang="es-ES" sz="2800"/>
        </a:p>
      </dgm:t>
    </dgm:pt>
    <dgm:pt modelId="{A0B714E2-7364-4C71-B799-741B82363B1D}">
      <dgm:prSet phldrT="[Texto]" custT="1"/>
      <dgm:spPr/>
      <dgm:t>
        <a:bodyPr/>
        <a:lstStyle/>
        <a:p>
          <a:r>
            <a:rPr lang="es-ES" sz="2800" b="1" dirty="0"/>
            <a:t>Conjunto de actividades mutuamente relacionadas que utilizan las entradas para proporcionar un resultado previsto.</a:t>
          </a:r>
        </a:p>
      </dgm:t>
    </dgm:pt>
    <dgm:pt modelId="{10219248-22A9-44BF-8F8B-04761C1A46EC}" type="parTrans" cxnId="{6AB05ED2-A61E-4801-9826-3DBF5186968D}">
      <dgm:prSet/>
      <dgm:spPr/>
      <dgm:t>
        <a:bodyPr/>
        <a:lstStyle/>
        <a:p>
          <a:endParaRPr lang="es-ES" sz="2800"/>
        </a:p>
      </dgm:t>
    </dgm:pt>
    <dgm:pt modelId="{6924153C-30CC-4714-8DFE-70C6C46004E1}" type="sibTrans" cxnId="{6AB05ED2-A61E-4801-9826-3DBF5186968D}">
      <dgm:prSet/>
      <dgm:spPr/>
      <dgm:t>
        <a:bodyPr/>
        <a:lstStyle/>
        <a:p>
          <a:endParaRPr lang="es-ES" sz="2800"/>
        </a:p>
      </dgm:t>
    </dgm:pt>
    <dgm:pt modelId="{5FC5CEEF-044C-49C4-86E1-17CD254ACB70}" type="pres">
      <dgm:prSet presAssocID="{7FB32281-B186-4515-87ED-95B9C1C0552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D28CEB2-62EC-4226-B518-A77EED8AC4DF}" type="pres">
      <dgm:prSet presAssocID="{9E3CD5E6-06EF-45C9-8CA9-8FD87998CB5B}" presName="root" presStyleCnt="0">
        <dgm:presLayoutVars>
          <dgm:chMax/>
          <dgm:chPref val="4"/>
        </dgm:presLayoutVars>
      </dgm:prSet>
      <dgm:spPr/>
    </dgm:pt>
    <dgm:pt modelId="{DE37C64A-891C-4B15-A933-12A8F591E4A4}" type="pres">
      <dgm:prSet presAssocID="{9E3CD5E6-06EF-45C9-8CA9-8FD87998CB5B}" presName="rootComposite" presStyleCnt="0">
        <dgm:presLayoutVars/>
      </dgm:prSet>
      <dgm:spPr/>
    </dgm:pt>
    <dgm:pt modelId="{69A18293-DA6D-4BDF-8614-56998978084E}" type="pres">
      <dgm:prSet presAssocID="{9E3CD5E6-06EF-45C9-8CA9-8FD87998CB5B}" presName="rootText" presStyleLbl="node0" presStyleIdx="0" presStyleCnt="1">
        <dgm:presLayoutVars>
          <dgm:chMax/>
          <dgm:chPref val="4"/>
        </dgm:presLayoutVars>
      </dgm:prSet>
      <dgm:spPr/>
    </dgm:pt>
    <dgm:pt modelId="{6730701F-3904-482D-996F-1620182964C5}" type="pres">
      <dgm:prSet presAssocID="{9E3CD5E6-06EF-45C9-8CA9-8FD87998CB5B}" presName="childShape" presStyleCnt="0">
        <dgm:presLayoutVars>
          <dgm:chMax val="0"/>
          <dgm:chPref val="0"/>
        </dgm:presLayoutVars>
      </dgm:prSet>
      <dgm:spPr/>
    </dgm:pt>
    <dgm:pt modelId="{B77FF21D-643B-45ED-96A8-74460656AE97}" type="pres">
      <dgm:prSet presAssocID="{A0B714E2-7364-4C71-B799-741B82363B1D}" presName="childComposite" presStyleCnt="0">
        <dgm:presLayoutVars>
          <dgm:chMax val="0"/>
          <dgm:chPref val="0"/>
        </dgm:presLayoutVars>
      </dgm:prSet>
      <dgm:spPr/>
    </dgm:pt>
    <dgm:pt modelId="{5D2C7D07-E3B2-4175-83B2-53E3896C73B0}" type="pres">
      <dgm:prSet presAssocID="{A0B714E2-7364-4C71-B799-741B82363B1D}" presName="Image" presStyleLbl="node1" presStyleIdx="0" presStyleCnt="1" custScaleX="181887" custScaleY="1834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BA89F62-4389-4085-B973-A24D5A8D3B65}" type="pres">
      <dgm:prSet presAssocID="{A0B714E2-7364-4C71-B799-741B82363B1D}" presName="childText" presStyleLbl="lnNode1" presStyleIdx="0" presStyleCnt="1" custScaleX="92169" custScaleY="194709">
        <dgm:presLayoutVars>
          <dgm:chMax val="0"/>
          <dgm:chPref val="0"/>
          <dgm:bulletEnabled val="1"/>
        </dgm:presLayoutVars>
      </dgm:prSet>
      <dgm:spPr/>
    </dgm:pt>
  </dgm:ptLst>
  <dgm:cxnLst>
    <dgm:cxn modelId="{29DC1347-5D45-4621-B91D-D4019CC9EEAB}" type="presOf" srcId="{9E3CD5E6-06EF-45C9-8CA9-8FD87998CB5B}" destId="{69A18293-DA6D-4BDF-8614-56998978084E}" srcOrd="0" destOrd="0" presId="urn:microsoft.com/office/officeart/2008/layout/PictureAccentList"/>
    <dgm:cxn modelId="{87D2934A-F8FA-409A-946E-33D2BE4577C1}" type="presOf" srcId="{7FB32281-B186-4515-87ED-95B9C1C0552D}" destId="{5FC5CEEF-044C-49C4-86E1-17CD254ACB70}" srcOrd="0" destOrd="0" presId="urn:microsoft.com/office/officeart/2008/layout/PictureAccentList"/>
    <dgm:cxn modelId="{C4501F70-AD83-41C7-9BB2-095F5AF6F39E}" type="presOf" srcId="{A0B714E2-7364-4C71-B799-741B82363B1D}" destId="{9BA89F62-4389-4085-B973-A24D5A8D3B65}" srcOrd="0" destOrd="0" presId="urn:microsoft.com/office/officeart/2008/layout/PictureAccentList"/>
    <dgm:cxn modelId="{77E0669D-58DA-4E24-8F11-69EFDACCDDC8}" srcId="{7FB32281-B186-4515-87ED-95B9C1C0552D}" destId="{9E3CD5E6-06EF-45C9-8CA9-8FD87998CB5B}" srcOrd="0" destOrd="0" parTransId="{0A8987C0-93C6-4FFF-B0FB-B231B724E676}" sibTransId="{33E9FDEC-1BEF-499A-B138-D0A47292C41B}"/>
    <dgm:cxn modelId="{6AB05ED2-A61E-4801-9826-3DBF5186968D}" srcId="{9E3CD5E6-06EF-45C9-8CA9-8FD87998CB5B}" destId="{A0B714E2-7364-4C71-B799-741B82363B1D}" srcOrd="0" destOrd="0" parTransId="{10219248-22A9-44BF-8F8B-04761C1A46EC}" sibTransId="{6924153C-30CC-4714-8DFE-70C6C46004E1}"/>
    <dgm:cxn modelId="{9337111D-0226-4058-BCBB-5E7BF59CBD64}" type="presParOf" srcId="{5FC5CEEF-044C-49C4-86E1-17CD254ACB70}" destId="{5D28CEB2-62EC-4226-B518-A77EED8AC4DF}" srcOrd="0" destOrd="0" presId="urn:microsoft.com/office/officeart/2008/layout/PictureAccentList"/>
    <dgm:cxn modelId="{4257B058-E55A-4734-B625-65EB4380E121}" type="presParOf" srcId="{5D28CEB2-62EC-4226-B518-A77EED8AC4DF}" destId="{DE37C64A-891C-4B15-A933-12A8F591E4A4}" srcOrd="0" destOrd="0" presId="urn:microsoft.com/office/officeart/2008/layout/PictureAccentList"/>
    <dgm:cxn modelId="{7E4C266B-A792-42FC-AF7E-7C2208ECDB11}" type="presParOf" srcId="{DE37C64A-891C-4B15-A933-12A8F591E4A4}" destId="{69A18293-DA6D-4BDF-8614-56998978084E}" srcOrd="0" destOrd="0" presId="urn:microsoft.com/office/officeart/2008/layout/PictureAccentList"/>
    <dgm:cxn modelId="{91821FF4-8B0E-4069-A2DC-68593A50188E}" type="presParOf" srcId="{5D28CEB2-62EC-4226-B518-A77EED8AC4DF}" destId="{6730701F-3904-482D-996F-1620182964C5}" srcOrd="1" destOrd="0" presId="urn:microsoft.com/office/officeart/2008/layout/PictureAccentList"/>
    <dgm:cxn modelId="{2A475AE6-2DE3-4B4B-93C1-01B20F4CAFC2}" type="presParOf" srcId="{6730701F-3904-482D-996F-1620182964C5}" destId="{B77FF21D-643B-45ED-96A8-74460656AE97}" srcOrd="0" destOrd="0" presId="urn:microsoft.com/office/officeart/2008/layout/PictureAccentList"/>
    <dgm:cxn modelId="{9AFBA6AB-A28B-44A9-8517-A201092A0BD4}" type="presParOf" srcId="{B77FF21D-643B-45ED-96A8-74460656AE97}" destId="{5D2C7D07-E3B2-4175-83B2-53E3896C73B0}" srcOrd="0" destOrd="0" presId="urn:microsoft.com/office/officeart/2008/layout/PictureAccentList"/>
    <dgm:cxn modelId="{8E464952-79B4-42A8-83AA-E21445CF85D7}" type="presParOf" srcId="{B77FF21D-643B-45ED-96A8-74460656AE97}" destId="{9BA89F62-4389-4085-B973-A24D5A8D3B6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022B78-9E44-42D3-9972-DE715C15C8D6}" type="doc">
      <dgm:prSet loTypeId="urn:microsoft.com/office/officeart/2005/8/layout/default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D024CA50-AD7F-4C32-A6C6-B181B6CAD39C}">
      <dgm:prSet phldrT="[Texto]"/>
      <dgm:spPr/>
      <dgm:t>
        <a:bodyPr/>
        <a:lstStyle/>
        <a:p>
          <a:r>
            <a:rPr lang="es-ES" b="1" dirty="0"/>
            <a:t>Nota: </a:t>
          </a:r>
          <a:r>
            <a:rPr lang="es-ES" dirty="0"/>
            <a:t>Las entradas de un proceso son generalmente las salidas de otros procesos, y las salidas de un proceso son generalmente las entradas de otros procesos.</a:t>
          </a:r>
        </a:p>
      </dgm:t>
    </dgm:pt>
    <dgm:pt modelId="{8B05A4FA-301B-49D3-8886-83EB9F6DC6BE}" type="parTrans" cxnId="{7C2ACE35-5A38-48F1-8571-CCA0F85D012F}">
      <dgm:prSet/>
      <dgm:spPr/>
      <dgm:t>
        <a:bodyPr/>
        <a:lstStyle/>
        <a:p>
          <a:endParaRPr lang="es-ES"/>
        </a:p>
      </dgm:t>
    </dgm:pt>
    <dgm:pt modelId="{AB42CB97-4FFE-493B-A25F-127FB6BF8E58}" type="sibTrans" cxnId="{7C2ACE35-5A38-48F1-8571-CCA0F85D012F}">
      <dgm:prSet/>
      <dgm:spPr/>
      <dgm:t>
        <a:bodyPr/>
        <a:lstStyle/>
        <a:p>
          <a:endParaRPr lang="es-ES"/>
        </a:p>
      </dgm:t>
    </dgm:pt>
    <dgm:pt modelId="{46DC82BC-C5D3-4B42-8131-0CBE3974DAF7}" type="pres">
      <dgm:prSet presAssocID="{72022B78-9E44-42D3-9972-DE715C15C8D6}" presName="diagram" presStyleCnt="0">
        <dgm:presLayoutVars>
          <dgm:dir/>
          <dgm:resizeHandles val="exact"/>
        </dgm:presLayoutVars>
      </dgm:prSet>
      <dgm:spPr/>
    </dgm:pt>
    <dgm:pt modelId="{69CB6534-0FD7-4EE5-925F-687EF56D1F54}" type="pres">
      <dgm:prSet presAssocID="{D024CA50-AD7F-4C32-A6C6-B181B6CAD39C}" presName="node" presStyleLbl="node1" presStyleIdx="0" presStyleCnt="1" custScaleX="661712">
        <dgm:presLayoutVars>
          <dgm:bulletEnabled val="1"/>
        </dgm:presLayoutVars>
      </dgm:prSet>
      <dgm:spPr/>
    </dgm:pt>
  </dgm:ptLst>
  <dgm:cxnLst>
    <dgm:cxn modelId="{7C2ACE35-5A38-48F1-8571-CCA0F85D012F}" srcId="{72022B78-9E44-42D3-9972-DE715C15C8D6}" destId="{D024CA50-AD7F-4C32-A6C6-B181B6CAD39C}" srcOrd="0" destOrd="0" parTransId="{8B05A4FA-301B-49D3-8886-83EB9F6DC6BE}" sibTransId="{AB42CB97-4FFE-493B-A25F-127FB6BF8E58}"/>
    <dgm:cxn modelId="{55E0F744-54AD-4C42-A66A-EEFF1C9A0E3C}" type="presOf" srcId="{72022B78-9E44-42D3-9972-DE715C15C8D6}" destId="{46DC82BC-C5D3-4B42-8131-0CBE3974DAF7}" srcOrd="0" destOrd="0" presId="urn:microsoft.com/office/officeart/2005/8/layout/default"/>
    <dgm:cxn modelId="{95ADF176-F629-4F44-B8C8-6749C49C8442}" type="presOf" srcId="{D024CA50-AD7F-4C32-A6C6-B181B6CAD39C}" destId="{69CB6534-0FD7-4EE5-925F-687EF56D1F54}" srcOrd="0" destOrd="0" presId="urn:microsoft.com/office/officeart/2005/8/layout/default"/>
    <dgm:cxn modelId="{D950A7D1-0233-40C5-A580-A52A4F27444D}" type="presParOf" srcId="{46DC82BC-C5D3-4B42-8131-0CBE3974DAF7}" destId="{69CB6534-0FD7-4EE5-925F-687EF56D1F5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B4A024-FF91-47E1-8BF5-F0E37FA9696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s-CO"/>
        </a:p>
      </dgm:t>
    </dgm:pt>
    <dgm:pt modelId="{C392F617-4EF8-467B-BD38-A549E1657758}">
      <dgm:prSet custT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s-ES" sz="1800" b="1" dirty="0"/>
            <a:t>Se adquirió  KAWAK para centralizar, administrar y mantener toda la información de manera fácil rápida y que facilite la consolidación del sistema integrado de gestión</a:t>
          </a:r>
          <a:r>
            <a:rPr lang="es-CO" sz="1800" b="1" dirty="0"/>
            <a:t>. </a:t>
          </a:r>
        </a:p>
      </dgm:t>
    </dgm:pt>
    <dgm:pt modelId="{1D496BBE-8348-450E-810E-1FADFFC7539B}" type="parTrans" cxnId="{434B87EE-445D-4568-AF7C-31FBDAC81857}">
      <dgm:prSet/>
      <dgm:spPr/>
      <dgm:t>
        <a:bodyPr/>
        <a:lstStyle/>
        <a:p>
          <a:pPr algn="ctr"/>
          <a:endParaRPr lang="es-CO" sz="2800" b="1"/>
        </a:p>
      </dgm:t>
    </dgm:pt>
    <dgm:pt modelId="{5E3C3B65-1654-4A85-80E3-A7755DA6B40C}" type="sibTrans" cxnId="{434B87EE-445D-4568-AF7C-31FBDAC81857}">
      <dgm:prSet/>
      <dgm:spPr/>
      <dgm:t>
        <a:bodyPr/>
        <a:lstStyle/>
        <a:p>
          <a:pPr algn="ctr"/>
          <a:endParaRPr lang="es-CO" sz="2800" b="1"/>
        </a:p>
      </dgm:t>
    </dgm:pt>
    <dgm:pt modelId="{C9A06C87-6E40-43A2-9EB1-B23880BBA2FD}" type="pres">
      <dgm:prSet presAssocID="{49B4A024-FF91-47E1-8BF5-F0E37FA96961}" presName="linear" presStyleCnt="0">
        <dgm:presLayoutVars>
          <dgm:animLvl val="lvl"/>
          <dgm:resizeHandles val="exact"/>
        </dgm:presLayoutVars>
      </dgm:prSet>
      <dgm:spPr/>
    </dgm:pt>
    <dgm:pt modelId="{ADF83C0C-823C-457F-95C7-EE1B796938F5}" type="pres">
      <dgm:prSet presAssocID="{C392F617-4EF8-467B-BD38-A549E1657758}" presName="parentText" presStyleLbl="node1" presStyleIdx="0" presStyleCnt="1" custLinFactNeighborY="-7499">
        <dgm:presLayoutVars>
          <dgm:chMax val="0"/>
          <dgm:bulletEnabled val="1"/>
        </dgm:presLayoutVars>
      </dgm:prSet>
      <dgm:spPr/>
    </dgm:pt>
  </dgm:ptLst>
  <dgm:cxnLst>
    <dgm:cxn modelId="{2861758F-E09A-4440-A9F1-3E2D5A8E13D0}" type="presOf" srcId="{49B4A024-FF91-47E1-8BF5-F0E37FA96961}" destId="{C9A06C87-6E40-43A2-9EB1-B23880BBA2FD}" srcOrd="0" destOrd="0" presId="urn:microsoft.com/office/officeart/2005/8/layout/vList2"/>
    <dgm:cxn modelId="{0EC958D5-7A6A-48FF-8121-52EF44F00B8C}" type="presOf" srcId="{C392F617-4EF8-467B-BD38-A549E1657758}" destId="{ADF83C0C-823C-457F-95C7-EE1B796938F5}" srcOrd="0" destOrd="0" presId="urn:microsoft.com/office/officeart/2005/8/layout/vList2"/>
    <dgm:cxn modelId="{434B87EE-445D-4568-AF7C-31FBDAC81857}" srcId="{49B4A024-FF91-47E1-8BF5-F0E37FA96961}" destId="{C392F617-4EF8-467B-BD38-A549E1657758}" srcOrd="0" destOrd="0" parTransId="{1D496BBE-8348-450E-810E-1FADFFC7539B}" sibTransId="{5E3C3B65-1654-4A85-80E3-A7755DA6B40C}"/>
    <dgm:cxn modelId="{844B8805-FBA7-4B52-B203-C86F197FEA41}" type="presParOf" srcId="{C9A06C87-6E40-43A2-9EB1-B23880BBA2FD}" destId="{ADF83C0C-823C-457F-95C7-EE1B796938F5}" srcOrd="0" destOrd="0" presId="urn:microsoft.com/office/officeart/2005/8/layout/vList2"/>
  </dgm:cxnLst>
  <dgm:bg>
    <a:solidFill>
      <a:schemeClr val="accent5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DCBE5A-C55B-454E-A89C-CCF6BAEBAF6C}" type="doc">
      <dgm:prSet loTypeId="urn:microsoft.com/office/officeart/2005/8/layout/vProcess5" loCatId="process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5238137E-08B6-423C-8DF5-86F616B1EE18}">
      <dgm:prSet phldrT="[Texto]" custT="1"/>
      <dgm:spPr>
        <a:solidFill>
          <a:srgbClr val="FF5050"/>
        </a:solidFill>
      </dgm:spPr>
      <dgm:t>
        <a:bodyPr/>
        <a:lstStyle/>
        <a:p>
          <a:pPr algn="ctr"/>
          <a:r>
            <a:rPr lang="es-ES" sz="2400" b="1" u="sng" dirty="0"/>
            <a:t>SATISFACCIÓN DEL USUARIO</a:t>
          </a:r>
        </a:p>
        <a:p>
          <a:pPr algn="ctr"/>
          <a:r>
            <a:rPr lang="es-CO" sz="2400" noProof="0" dirty="0"/>
            <a:t>Percepción del usuario sobre el grado en que se han cumplido sus requisitos y expectativas</a:t>
          </a:r>
          <a:r>
            <a:rPr lang="en-GB" sz="2400" dirty="0"/>
            <a:t>.</a:t>
          </a:r>
          <a:endParaRPr lang="es-ES" sz="2400" b="1" u="sng" dirty="0"/>
        </a:p>
      </dgm:t>
    </dgm:pt>
    <dgm:pt modelId="{53C8474E-7EE2-4BC2-A371-69C7C2CA6838}" type="parTrans" cxnId="{DD9B600D-84E3-42C1-9FCB-B4345A887723}">
      <dgm:prSet/>
      <dgm:spPr/>
      <dgm:t>
        <a:bodyPr/>
        <a:lstStyle/>
        <a:p>
          <a:pPr algn="ctr"/>
          <a:endParaRPr lang="es-ES" sz="2400">
            <a:solidFill>
              <a:schemeClr val="bg1">
                <a:lumMod val="95000"/>
              </a:schemeClr>
            </a:solidFill>
          </a:endParaRPr>
        </a:p>
      </dgm:t>
    </dgm:pt>
    <dgm:pt modelId="{6A705EE3-886E-4136-ADF0-3A7F82E21591}" type="sibTrans" cxnId="{DD9B600D-84E3-42C1-9FCB-B4345A887723}">
      <dgm:prSet custT="1"/>
      <dgm:spPr/>
      <dgm:t>
        <a:bodyPr/>
        <a:lstStyle/>
        <a:p>
          <a:pPr algn="ctr"/>
          <a:endParaRPr lang="es-ES" sz="2400">
            <a:solidFill>
              <a:schemeClr val="bg1">
                <a:lumMod val="95000"/>
              </a:schemeClr>
            </a:solidFill>
          </a:endParaRPr>
        </a:p>
      </dgm:t>
    </dgm:pt>
    <dgm:pt modelId="{CE7AEC9A-FEA6-4B25-9DA0-BAF82475017D}" type="pres">
      <dgm:prSet presAssocID="{E0DCBE5A-C55B-454E-A89C-CCF6BAEBAF6C}" presName="outerComposite" presStyleCnt="0">
        <dgm:presLayoutVars>
          <dgm:chMax val="5"/>
          <dgm:dir/>
          <dgm:resizeHandles val="exact"/>
        </dgm:presLayoutVars>
      </dgm:prSet>
      <dgm:spPr/>
    </dgm:pt>
    <dgm:pt modelId="{C0D0BA43-F440-4748-B09A-8D9746DC9094}" type="pres">
      <dgm:prSet presAssocID="{E0DCBE5A-C55B-454E-A89C-CCF6BAEBAF6C}" presName="dummyMaxCanvas" presStyleCnt="0">
        <dgm:presLayoutVars/>
      </dgm:prSet>
      <dgm:spPr/>
    </dgm:pt>
    <dgm:pt modelId="{48335C82-D529-4E3C-BD12-E8B441347198}" type="pres">
      <dgm:prSet presAssocID="{E0DCBE5A-C55B-454E-A89C-CCF6BAEBAF6C}" presName="OneNode_1" presStyleLbl="node1" presStyleIdx="0" presStyleCnt="1" custScaleY="165396" custLinFactNeighborY="-7563">
        <dgm:presLayoutVars>
          <dgm:bulletEnabled val="1"/>
        </dgm:presLayoutVars>
      </dgm:prSet>
      <dgm:spPr/>
    </dgm:pt>
  </dgm:ptLst>
  <dgm:cxnLst>
    <dgm:cxn modelId="{DD9B600D-84E3-42C1-9FCB-B4345A887723}" srcId="{E0DCBE5A-C55B-454E-A89C-CCF6BAEBAF6C}" destId="{5238137E-08B6-423C-8DF5-86F616B1EE18}" srcOrd="0" destOrd="0" parTransId="{53C8474E-7EE2-4BC2-A371-69C7C2CA6838}" sibTransId="{6A705EE3-886E-4136-ADF0-3A7F82E21591}"/>
    <dgm:cxn modelId="{10F1D92C-0683-4915-8EAA-CF7D77F36380}" type="presOf" srcId="{E0DCBE5A-C55B-454E-A89C-CCF6BAEBAF6C}" destId="{CE7AEC9A-FEA6-4B25-9DA0-BAF82475017D}" srcOrd="0" destOrd="0" presId="urn:microsoft.com/office/officeart/2005/8/layout/vProcess5"/>
    <dgm:cxn modelId="{42FC78FE-60F5-422D-9387-DE0E3CB35BDD}" type="presOf" srcId="{5238137E-08B6-423C-8DF5-86F616B1EE18}" destId="{48335C82-D529-4E3C-BD12-E8B441347198}" srcOrd="0" destOrd="0" presId="urn:microsoft.com/office/officeart/2005/8/layout/vProcess5"/>
    <dgm:cxn modelId="{B096E78C-BCA0-48D4-A4F8-DF26F838512F}" type="presParOf" srcId="{CE7AEC9A-FEA6-4B25-9DA0-BAF82475017D}" destId="{C0D0BA43-F440-4748-B09A-8D9746DC9094}" srcOrd="0" destOrd="0" presId="urn:microsoft.com/office/officeart/2005/8/layout/vProcess5"/>
    <dgm:cxn modelId="{3F411613-75F3-4976-A88D-2D3C9CAFCBC5}" type="presParOf" srcId="{CE7AEC9A-FEA6-4B25-9DA0-BAF82475017D}" destId="{48335C82-D529-4E3C-BD12-E8B441347198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9207F-574C-4694-98B7-962BED39F3D2}">
      <dsp:nvSpPr>
        <dsp:cNvPr id="0" name=""/>
        <dsp:cNvSpPr/>
      </dsp:nvSpPr>
      <dsp:spPr>
        <a:xfrm>
          <a:off x="923893" y="0"/>
          <a:ext cx="10470796" cy="487933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9D397-1A84-4B15-98F5-EFB5CA3743FD}">
      <dsp:nvSpPr>
        <dsp:cNvPr id="0" name=""/>
        <dsp:cNvSpPr/>
      </dsp:nvSpPr>
      <dsp:spPr>
        <a:xfrm>
          <a:off x="551554" y="1463800"/>
          <a:ext cx="3695575" cy="1951734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Gestión en seguridad y salud en el trabajo OHSAS 18001:2007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Decreto 1072 de 2015</a:t>
          </a:r>
          <a:endParaRPr lang="es-CO" sz="2500" kern="1200" dirty="0"/>
        </a:p>
      </dsp:txBody>
      <dsp:txXfrm>
        <a:off x="646830" y="1559076"/>
        <a:ext cx="3505023" cy="1761182"/>
      </dsp:txXfrm>
    </dsp:sp>
    <dsp:sp modelId="{D9CBE3DB-BFE0-47F4-94AE-B8DF31F33AFD}">
      <dsp:nvSpPr>
        <dsp:cNvPr id="0" name=""/>
        <dsp:cNvSpPr/>
      </dsp:nvSpPr>
      <dsp:spPr>
        <a:xfrm>
          <a:off x="4450735" y="1463800"/>
          <a:ext cx="3695575" cy="1951734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Gestión de la calidad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NTC ISO 9001:2015</a:t>
          </a:r>
          <a:endParaRPr lang="es-CO" sz="2500" kern="1200" dirty="0"/>
        </a:p>
      </dsp:txBody>
      <dsp:txXfrm>
        <a:off x="4546011" y="1559076"/>
        <a:ext cx="3505023" cy="1761182"/>
      </dsp:txXfrm>
    </dsp:sp>
    <dsp:sp modelId="{2B91D152-0DC9-41CA-BCC1-068BD8B52C72}">
      <dsp:nvSpPr>
        <dsp:cNvPr id="0" name=""/>
        <dsp:cNvSpPr/>
      </dsp:nvSpPr>
      <dsp:spPr>
        <a:xfrm>
          <a:off x="8349915" y="1463800"/>
          <a:ext cx="3417113" cy="1951734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Gestión ambiental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NTC ISO 14001:2015</a:t>
          </a:r>
          <a:endParaRPr lang="es-CO" sz="2500" kern="1200" dirty="0"/>
        </a:p>
      </dsp:txBody>
      <dsp:txXfrm>
        <a:off x="8445191" y="1559076"/>
        <a:ext cx="3226561" cy="17611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2695D-C0EB-4DE7-88A6-E9299B0FC1D2}">
      <dsp:nvSpPr>
        <dsp:cNvPr id="0" name=""/>
        <dsp:cNvSpPr/>
      </dsp:nvSpPr>
      <dsp:spPr>
        <a:xfrm>
          <a:off x="0" y="28958"/>
          <a:ext cx="5411710" cy="2850791"/>
        </a:xfrm>
        <a:prstGeom prst="rect">
          <a:avLst/>
        </a:prstGeom>
        <a:solidFill>
          <a:srgbClr val="CCCC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u="sng" kern="1200" dirty="0">
              <a:solidFill>
                <a:srgbClr val="002060"/>
              </a:solidFill>
            </a:rPr>
            <a:t>QUEJA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0" u="none" kern="1200" dirty="0">
              <a:solidFill>
                <a:srgbClr val="002060"/>
              </a:solidFill>
            </a:rPr>
            <a:t>Es la  </a:t>
          </a:r>
          <a:r>
            <a:rPr lang="es-ES" sz="2500" b="1" u="sng" kern="1200" dirty="0">
              <a:solidFill>
                <a:srgbClr val="002060"/>
              </a:solidFill>
            </a:rPr>
            <a:t>manifestación de descontento e inconformidad </a:t>
          </a:r>
          <a:r>
            <a:rPr lang="es-ES" sz="2500" b="0" u="none" kern="1200" dirty="0">
              <a:solidFill>
                <a:srgbClr val="002060"/>
              </a:solidFill>
            </a:rPr>
            <a:t>que formula una persona en la relación con </a:t>
          </a:r>
          <a:r>
            <a:rPr lang="es-ES" sz="2500" b="1" u="sng" kern="1200" dirty="0">
              <a:solidFill>
                <a:srgbClr val="002060"/>
              </a:solidFill>
            </a:rPr>
            <a:t>la conducta </a:t>
          </a:r>
          <a:r>
            <a:rPr lang="es-ES" sz="2500" b="0" u="none" kern="1200" dirty="0">
              <a:solidFill>
                <a:srgbClr val="002060"/>
              </a:solidFill>
            </a:rPr>
            <a:t>que considera irregular de uno o varios servidores públicos en desarrollo de sus funciones</a:t>
          </a:r>
          <a:endParaRPr lang="es-ES" sz="2500" kern="1200" dirty="0">
            <a:solidFill>
              <a:srgbClr val="002060"/>
            </a:solidFill>
          </a:endParaRPr>
        </a:p>
      </dsp:txBody>
      <dsp:txXfrm>
        <a:off x="0" y="28958"/>
        <a:ext cx="5411710" cy="2850791"/>
      </dsp:txXfrm>
    </dsp:sp>
    <dsp:sp modelId="{787938FA-119D-4462-ACFE-E1352E88310D}">
      <dsp:nvSpPr>
        <dsp:cNvPr id="0" name=""/>
        <dsp:cNvSpPr/>
      </dsp:nvSpPr>
      <dsp:spPr>
        <a:xfrm>
          <a:off x="5830846" y="0"/>
          <a:ext cx="5411710" cy="2993076"/>
        </a:xfrm>
        <a:prstGeom prst="rect">
          <a:avLst/>
        </a:prstGeom>
        <a:solidFill>
          <a:srgbClr val="FFCC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u="sng" kern="1200" dirty="0">
              <a:solidFill>
                <a:srgbClr val="A50021"/>
              </a:solidFill>
            </a:rPr>
            <a:t>RECLAMO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rgbClr val="A50021"/>
              </a:solidFill>
            </a:rPr>
            <a:t>Es el </a:t>
          </a:r>
          <a:r>
            <a:rPr lang="es-ES" sz="2500" b="1" u="sng" kern="1200" dirty="0">
              <a:solidFill>
                <a:srgbClr val="A50021"/>
              </a:solidFill>
            </a:rPr>
            <a:t>derecho</a:t>
          </a:r>
          <a:r>
            <a:rPr lang="es-ES" sz="2500" kern="1200" dirty="0">
              <a:solidFill>
                <a:srgbClr val="A50021"/>
              </a:solidFill>
            </a:rPr>
            <a:t> que tiene toda persona de exigir, </a:t>
          </a:r>
          <a:r>
            <a:rPr lang="es-ES" sz="2500" b="1" u="sng" kern="1200" dirty="0">
              <a:solidFill>
                <a:srgbClr val="A50021"/>
              </a:solidFill>
            </a:rPr>
            <a:t>reivindicar o demandar una solución</a:t>
          </a:r>
          <a:r>
            <a:rPr lang="es-ES" sz="2500" kern="1200" dirty="0">
              <a:solidFill>
                <a:srgbClr val="A50021"/>
              </a:solidFill>
            </a:rPr>
            <a:t>, por motivo general o particular, </a:t>
          </a:r>
          <a:r>
            <a:rPr lang="es-ES" sz="2500" b="1" u="sng" kern="1200" dirty="0">
              <a:solidFill>
                <a:srgbClr val="A50021"/>
              </a:solidFill>
            </a:rPr>
            <a:t>referente a la prestación indebida</a:t>
          </a:r>
          <a:r>
            <a:rPr lang="es-ES" sz="2500" kern="1200" dirty="0">
              <a:solidFill>
                <a:srgbClr val="A50021"/>
              </a:solidFill>
            </a:rPr>
            <a:t> de un servicio o la falta de atención de una solicitud.</a:t>
          </a:r>
        </a:p>
      </dsp:txBody>
      <dsp:txXfrm>
        <a:off x="5830846" y="0"/>
        <a:ext cx="5411710" cy="29930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B5B98-0DA2-4E36-8DF0-813FF91976EE}">
      <dsp:nvSpPr>
        <dsp:cNvPr id="0" name=""/>
        <dsp:cNvSpPr/>
      </dsp:nvSpPr>
      <dsp:spPr>
        <a:xfrm>
          <a:off x="4296750" y="46840"/>
          <a:ext cx="5688619" cy="141893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Línea de Atención: (57+1) 650 0000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Ext. 1690 – 1017 - 1690</a:t>
          </a:r>
        </a:p>
      </dsp:txBody>
      <dsp:txXfrm>
        <a:off x="4296750" y="46840"/>
        <a:ext cx="5688619" cy="1418936"/>
      </dsp:txXfrm>
    </dsp:sp>
    <dsp:sp modelId="{9F381D51-89AD-4EC8-84A3-33A30F10F22A}">
      <dsp:nvSpPr>
        <dsp:cNvPr id="0" name=""/>
        <dsp:cNvSpPr/>
      </dsp:nvSpPr>
      <dsp:spPr>
        <a:xfrm>
          <a:off x="2555849" y="0"/>
          <a:ext cx="1404746" cy="141893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EC1B22-B303-484D-ADEA-1725D5E19196}">
      <dsp:nvSpPr>
        <dsp:cNvPr id="0" name=""/>
        <dsp:cNvSpPr/>
      </dsp:nvSpPr>
      <dsp:spPr>
        <a:xfrm>
          <a:off x="1450174" y="1568025"/>
          <a:ext cx="4999235" cy="1425491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53606"/>
                <a:satOff val="-24773"/>
                <a:lumOff val="252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253606"/>
                <a:satOff val="-24773"/>
                <a:lumOff val="252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253606"/>
                <a:satOff val="-24773"/>
                <a:lumOff val="252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E-mail: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pqr@unimilitar.edu.co	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i="0" kern="1200" dirty="0">
              <a:latin typeface="Segoe UI" panose="020B0502040204020203" pitchFamily="34" charset="0"/>
              <a:cs typeface="Segoe UI" panose="020B0502040204020203" pitchFamily="34" charset="0"/>
            </a:rPr>
            <a:t>atencionalciudadano@unimilitar.edu.co</a:t>
          </a:r>
          <a:endParaRPr lang="es-ES" sz="1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450174" y="1568025"/>
        <a:ext cx="4999235" cy="1425491"/>
      </dsp:txXfrm>
    </dsp:sp>
    <dsp:sp modelId="{237052F2-9339-49F8-9E2D-702B6316F79E}">
      <dsp:nvSpPr>
        <dsp:cNvPr id="0" name=""/>
        <dsp:cNvSpPr/>
      </dsp:nvSpPr>
      <dsp:spPr>
        <a:xfrm>
          <a:off x="7042165" y="1571302"/>
          <a:ext cx="1404746" cy="141893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FBDCF4-0A85-41F1-AED0-22897B68C978}">
      <dsp:nvSpPr>
        <dsp:cNvPr id="0" name=""/>
        <dsp:cNvSpPr/>
      </dsp:nvSpPr>
      <dsp:spPr>
        <a:xfrm>
          <a:off x="4091894" y="3367704"/>
          <a:ext cx="4579563" cy="145423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507212"/>
                <a:satOff val="-49546"/>
                <a:lumOff val="50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507212"/>
                <a:satOff val="-49546"/>
                <a:lumOff val="50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507212"/>
                <a:satOff val="-49546"/>
                <a:lumOff val="50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Personal: Sección de Atención al Ciudadano – Bloque A, tercer piso</a:t>
          </a:r>
        </a:p>
      </dsp:txBody>
      <dsp:txXfrm>
        <a:off x="4091894" y="3367704"/>
        <a:ext cx="4579563" cy="1454239"/>
      </dsp:txXfrm>
    </dsp:sp>
    <dsp:sp modelId="{2C18EFD0-70CB-4AB2-B34E-9B5F094FBA8D}">
      <dsp:nvSpPr>
        <dsp:cNvPr id="0" name=""/>
        <dsp:cNvSpPr/>
      </dsp:nvSpPr>
      <dsp:spPr>
        <a:xfrm>
          <a:off x="1895838" y="3115417"/>
          <a:ext cx="1404746" cy="141893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0C18C5-F385-45E7-A17C-A8F7340547DA}">
      <dsp:nvSpPr>
        <dsp:cNvPr id="0" name=""/>
        <dsp:cNvSpPr/>
      </dsp:nvSpPr>
      <dsp:spPr>
        <a:xfrm>
          <a:off x="2316213" y="5002687"/>
          <a:ext cx="7397896" cy="1387322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53606"/>
                <a:satOff val="-24773"/>
                <a:lumOff val="252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253606"/>
                <a:satOff val="-24773"/>
                <a:lumOff val="252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253606"/>
                <a:satOff val="-24773"/>
                <a:lumOff val="252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Correspondencia: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- Bogotá, Colombia: Carrera 11 No. 101 – 80 Bloque A - Sótano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s-CO" sz="1900" b="1" i="0" kern="1200" dirty="0">
              <a:latin typeface="Segoe UI" panose="020B0502040204020203" pitchFamily="34" charset="0"/>
              <a:cs typeface="Segoe UI" panose="020B0502040204020203" pitchFamily="34" charset="0"/>
            </a:rPr>
            <a:t>Sede Campus Nueva Granada, kilómetro 2 vía Cajicá - Zipaquirá</a:t>
          </a:r>
          <a:endParaRPr lang="es-ES" sz="1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316213" y="5002687"/>
        <a:ext cx="7397896" cy="1387322"/>
      </dsp:txXfrm>
    </dsp:sp>
    <dsp:sp modelId="{1959F556-E690-4131-B0D5-0EFD4A9D390C}">
      <dsp:nvSpPr>
        <dsp:cNvPr id="0" name=""/>
        <dsp:cNvSpPr/>
      </dsp:nvSpPr>
      <dsp:spPr>
        <a:xfrm>
          <a:off x="364827" y="5001723"/>
          <a:ext cx="1404746" cy="141893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A1C4C-796A-495B-B479-18136B52E317}">
      <dsp:nvSpPr>
        <dsp:cNvPr id="0" name=""/>
        <dsp:cNvSpPr/>
      </dsp:nvSpPr>
      <dsp:spPr>
        <a:xfrm rot="5400000">
          <a:off x="1979089" y="1465872"/>
          <a:ext cx="1296437" cy="1475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C8F31-3883-42A7-8DB4-24A3E498F5D5}">
      <dsp:nvSpPr>
        <dsp:cNvPr id="0" name=""/>
        <dsp:cNvSpPr/>
      </dsp:nvSpPr>
      <dsp:spPr>
        <a:xfrm>
          <a:off x="1635611" y="28745"/>
          <a:ext cx="2182438" cy="1527636"/>
        </a:xfrm>
        <a:prstGeom prst="roundRect">
          <a:avLst>
            <a:gd name="adj" fmla="val 16670"/>
          </a:avLst>
        </a:prstGeom>
        <a:solidFill>
          <a:srgbClr val="A5002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>
              <a:latin typeface="Segoe UI" panose="020B0502040204020203" pitchFamily="34" charset="0"/>
              <a:cs typeface="Segoe UI" panose="020B0502040204020203" pitchFamily="34" charset="0"/>
            </a:rPr>
            <a:t>1</a:t>
          </a:r>
        </a:p>
      </dsp:txBody>
      <dsp:txXfrm>
        <a:off x="1710197" y="103331"/>
        <a:ext cx="2033266" cy="1378464"/>
      </dsp:txXfrm>
    </dsp:sp>
    <dsp:sp modelId="{0647B8A3-1009-4583-8328-7B37E394CD28}">
      <dsp:nvSpPr>
        <dsp:cNvPr id="0" name=""/>
        <dsp:cNvSpPr/>
      </dsp:nvSpPr>
      <dsp:spPr>
        <a:xfrm>
          <a:off x="3960335" y="127447"/>
          <a:ext cx="6200968" cy="12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IDENTIFIQUE</a:t>
          </a:r>
          <a:r>
            <a:rPr lang="es-ES" sz="1800" kern="1200" dirty="0">
              <a:latin typeface="Segoe UI" panose="020B0502040204020203" pitchFamily="34" charset="0"/>
              <a:cs typeface="Segoe UI" panose="020B0502040204020203" pitchFamily="34" charset="0"/>
            </a:rPr>
            <a:t> si existen </a:t>
          </a:r>
          <a:r>
            <a:rPr lang="es-ES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FACTORES</a:t>
          </a:r>
          <a:r>
            <a:rPr lang="es-ES" sz="1800" kern="1200" dirty="0">
              <a:latin typeface="Segoe UI" panose="020B0502040204020203" pitchFamily="34" charset="0"/>
              <a:cs typeface="Segoe UI" panose="020B0502040204020203" pitchFamily="34" charset="0"/>
            </a:rPr>
            <a:t> que </a:t>
          </a:r>
          <a:r>
            <a:rPr lang="es-ES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PUEDAN AFECTAR</a:t>
          </a:r>
          <a:r>
            <a:rPr lang="es-ES" sz="1800" kern="1200" dirty="0">
              <a:latin typeface="Segoe UI" panose="020B0502040204020203" pitchFamily="34" charset="0"/>
              <a:cs typeface="Segoe UI" panose="020B0502040204020203" pitchFamily="34" charset="0"/>
            </a:rPr>
            <a:t> sus </a:t>
          </a:r>
          <a:r>
            <a:rPr lang="es-ES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CONDICIONES DE TRABAJO </a:t>
          </a:r>
          <a:r>
            <a:rPr lang="es-ES" sz="1800" kern="1200" dirty="0">
              <a:latin typeface="Segoe UI" panose="020B0502040204020203" pitchFamily="34" charset="0"/>
              <a:cs typeface="Segoe UI" panose="020B0502040204020203" pitchFamily="34" charset="0"/>
            </a:rPr>
            <a:t>y pueden desencadenar accidentes de trabajo o enfermedades laborales.</a:t>
          </a:r>
        </a:p>
      </dsp:txBody>
      <dsp:txXfrm>
        <a:off x="3960335" y="127447"/>
        <a:ext cx="6200968" cy="1234702"/>
      </dsp:txXfrm>
    </dsp:sp>
    <dsp:sp modelId="{CAEE4760-083D-4BB0-B258-873013A5BD1C}">
      <dsp:nvSpPr>
        <dsp:cNvPr id="0" name=""/>
        <dsp:cNvSpPr/>
      </dsp:nvSpPr>
      <dsp:spPr>
        <a:xfrm rot="5400000">
          <a:off x="4831156" y="3181911"/>
          <a:ext cx="1296437" cy="147594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0A1F1-F1A5-461C-A4F7-63E09D4DBFE5}">
      <dsp:nvSpPr>
        <dsp:cNvPr id="0" name=""/>
        <dsp:cNvSpPr/>
      </dsp:nvSpPr>
      <dsp:spPr>
        <a:xfrm>
          <a:off x="4487679" y="1744784"/>
          <a:ext cx="2182438" cy="1527636"/>
        </a:xfrm>
        <a:prstGeom prst="roundRect">
          <a:avLst>
            <a:gd name="adj" fmla="val 16670"/>
          </a:avLst>
        </a:prstGeom>
        <a:solidFill>
          <a:srgbClr val="FF99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>
              <a:latin typeface="Segoe UI" panose="020B0502040204020203" pitchFamily="34" charset="0"/>
              <a:cs typeface="Segoe UI" panose="020B0502040204020203" pitchFamily="34" charset="0"/>
            </a:rPr>
            <a:t>2</a:t>
          </a:r>
        </a:p>
      </dsp:txBody>
      <dsp:txXfrm>
        <a:off x="4562265" y="1819370"/>
        <a:ext cx="2033266" cy="1378464"/>
      </dsp:txXfrm>
    </dsp:sp>
    <dsp:sp modelId="{FC819767-7C7C-4389-B1D6-0533069C9A32}">
      <dsp:nvSpPr>
        <dsp:cNvPr id="0" name=""/>
        <dsp:cNvSpPr/>
      </dsp:nvSpPr>
      <dsp:spPr>
        <a:xfrm>
          <a:off x="6840649" y="1839708"/>
          <a:ext cx="4483750" cy="12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Segoe UI" panose="020B0502040204020203" pitchFamily="34" charset="0"/>
              <a:cs typeface="Segoe UI" panose="020B0502040204020203" pitchFamily="34" charset="0"/>
            </a:rPr>
            <a:t>Ingrese al Software Kawak en el </a:t>
          </a:r>
          <a:r>
            <a:rPr lang="es-ES" sz="1800" b="1" kern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MÓDULO DE SEGURIDAD Y SALUD</a:t>
          </a:r>
          <a:r>
            <a:rPr lang="es-ES" sz="1800" kern="1200" dirty="0">
              <a:latin typeface="Segoe UI" panose="020B0502040204020203" pitchFamily="34" charset="0"/>
              <a:cs typeface="Segoe UI" panose="020B0502040204020203" pitchFamily="34" charset="0"/>
            </a:rPr>
            <a:t>, seleccione el ítem </a:t>
          </a:r>
          <a:r>
            <a:rPr lang="es-ES" sz="1800" b="1" kern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ACTOS Y CONDICIONES INSEGUROS.</a:t>
          </a:r>
        </a:p>
      </dsp:txBody>
      <dsp:txXfrm>
        <a:off x="6840649" y="1839708"/>
        <a:ext cx="4483750" cy="1234702"/>
      </dsp:txXfrm>
    </dsp:sp>
    <dsp:sp modelId="{864AA716-3A2F-4349-A4DB-703986937857}">
      <dsp:nvSpPr>
        <dsp:cNvPr id="0" name=""/>
        <dsp:cNvSpPr/>
      </dsp:nvSpPr>
      <dsp:spPr>
        <a:xfrm>
          <a:off x="7464144" y="3460823"/>
          <a:ext cx="2182438" cy="1527636"/>
        </a:xfrm>
        <a:prstGeom prst="roundRect">
          <a:avLst>
            <a:gd name="adj" fmla="val 1667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kern="1200" dirty="0">
              <a:latin typeface="Segoe UI" panose="020B0502040204020203" pitchFamily="34" charset="0"/>
              <a:cs typeface="Segoe UI" panose="020B0502040204020203" pitchFamily="34" charset="0"/>
            </a:rPr>
            <a:t>3</a:t>
          </a:r>
        </a:p>
      </dsp:txBody>
      <dsp:txXfrm>
        <a:off x="7538730" y="3535409"/>
        <a:ext cx="2033266" cy="1378464"/>
      </dsp:txXfrm>
    </dsp:sp>
    <dsp:sp modelId="{9BCBB86D-DB05-44DB-84E7-3DC3AECF62F9}">
      <dsp:nvSpPr>
        <dsp:cNvPr id="0" name=""/>
        <dsp:cNvSpPr/>
      </dsp:nvSpPr>
      <dsp:spPr>
        <a:xfrm>
          <a:off x="9861554" y="3600394"/>
          <a:ext cx="4179783" cy="12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latin typeface="Segoe UI" panose="020B0502040204020203" pitchFamily="34" charset="0"/>
              <a:cs typeface="Segoe UI" panose="020B0502040204020203" pitchFamily="34" charset="0"/>
            </a:rPr>
            <a:t>Haga clic en </a:t>
          </a:r>
          <a:r>
            <a:rPr lang="es-ES" sz="2000" b="1" kern="1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INSERTAR</a:t>
          </a:r>
          <a:r>
            <a:rPr lang="es-ES" sz="2000" kern="1200" dirty="0">
              <a:latin typeface="Segoe UI" panose="020B0502040204020203" pitchFamily="34" charset="0"/>
              <a:cs typeface="Segoe UI" panose="020B0502040204020203" pitchFamily="34" charset="0"/>
            </a:rPr>
            <a:t> e incluya los datos solicitados, realizando una descripción detallada de la situación.</a:t>
          </a:r>
        </a:p>
      </dsp:txBody>
      <dsp:txXfrm>
        <a:off x="9861554" y="3600394"/>
        <a:ext cx="4179783" cy="1234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41F38-9207-40C4-9229-80D15E5A4026}">
      <dsp:nvSpPr>
        <dsp:cNvPr id="0" name=""/>
        <dsp:cNvSpPr/>
      </dsp:nvSpPr>
      <dsp:spPr>
        <a:xfrm>
          <a:off x="282640" y="-20364"/>
          <a:ext cx="12721147" cy="669432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875D8-ADB7-4F68-B3BD-F3FD47F52383}">
      <dsp:nvSpPr>
        <dsp:cNvPr id="0" name=""/>
        <dsp:cNvSpPr/>
      </dsp:nvSpPr>
      <dsp:spPr>
        <a:xfrm>
          <a:off x="1973886" y="4525388"/>
          <a:ext cx="246351" cy="2463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59481-3F71-4D76-A9D3-99AC7C9E02A4}">
      <dsp:nvSpPr>
        <dsp:cNvPr id="0" name=""/>
        <dsp:cNvSpPr/>
      </dsp:nvSpPr>
      <dsp:spPr>
        <a:xfrm>
          <a:off x="1029160" y="4866665"/>
          <a:ext cx="2265340" cy="19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536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Arial" panose="020B0604020202020204" pitchFamily="34" charset="0"/>
              <a:cs typeface="Arial" panose="020B0604020202020204" pitchFamily="34" charset="0"/>
            </a:rPr>
            <a:t>Sistema de Gestión de Calidad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latin typeface="Arial" panose="020B0604020202020204" pitchFamily="34" charset="0"/>
              <a:cs typeface="Arial" panose="020B0604020202020204" pitchFamily="34" charset="0"/>
            </a:rPr>
            <a:t>NTC ISO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spc="300" baseline="0" noProof="0">
              <a:effectLst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rPr>
            <a:t>9001:2000</a:t>
          </a:r>
          <a:endParaRPr lang="es-ES" sz="200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9160" y="4866665"/>
        <a:ext cx="2265340" cy="1905797"/>
      </dsp:txXfrm>
    </dsp:sp>
    <dsp:sp modelId="{DA32121D-14E0-48B9-828E-6820A73D434A}">
      <dsp:nvSpPr>
        <dsp:cNvPr id="0" name=""/>
        <dsp:cNvSpPr/>
      </dsp:nvSpPr>
      <dsp:spPr>
        <a:xfrm>
          <a:off x="3615271" y="3442381"/>
          <a:ext cx="385593" cy="385593"/>
        </a:xfrm>
        <a:prstGeom prst="ellipse">
          <a:avLst/>
        </a:prstGeom>
        <a:solidFill>
          <a:schemeClr val="accent5">
            <a:hueOff val="276562"/>
            <a:satOff val="3140"/>
            <a:lumOff val="2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BA06D-39B5-431D-B653-0D6D9201F2EA}">
      <dsp:nvSpPr>
        <dsp:cNvPr id="0" name=""/>
        <dsp:cNvSpPr/>
      </dsp:nvSpPr>
      <dsp:spPr>
        <a:xfrm>
          <a:off x="7035970" y="2500610"/>
          <a:ext cx="1975105" cy="2804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318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>
              <a:latin typeface="Arial" panose="020B0604020202020204" pitchFamily="34" charset="0"/>
              <a:cs typeface="Arial" panose="020B0604020202020204" pitchFamily="34" charset="0"/>
            </a:rPr>
            <a:t>Sistema Integrado de Gestión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>
              <a:latin typeface="Arial" panose="020B0604020202020204" pitchFamily="34" charset="0"/>
              <a:cs typeface="Arial" panose="020B0604020202020204" pitchFamily="34" charset="0"/>
            </a:rPr>
            <a:t>NTC ISO 9001:2015  NTC ISO 14001:2015  OHSAS 18001:2007</a:t>
          </a:r>
          <a:endParaRPr lang="es-E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35970" y="2500610"/>
        <a:ext cx="1975105" cy="2804922"/>
      </dsp:txXfrm>
    </dsp:sp>
    <dsp:sp modelId="{00FC126D-B7F5-4A29-BE76-30CDDD86B503}">
      <dsp:nvSpPr>
        <dsp:cNvPr id="0" name=""/>
        <dsp:cNvSpPr/>
      </dsp:nvSpPr>
      <dsp:spPr>
        <a:xfrm>
          <a:off x="5355440" y="2596915"/>
          <a:ext cx="514124" cy="514124"/>
        </a:xfrm>
        <a:prstGeom prst="ellipse">
          <a:avLst/>
        </a:prstGeom>
        <a:solidFill>
          <a:schemeClr val="accent5">
            <a:hueOff val="553124"/>
            <a:satOff val="6280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30AF3-F627-46CE-B3B8-6E00037932DC}">
      <dsp:nvSpPr>
        <dsp:cNvPr id="0" name=""/>
        <dsp:cNvSpPr/>
      </dsp:nvSpPr>
      <dsp:spPr>
        <a:xfrm>
          <a:off x="4498463" y="3268855"/>
          <a:ext cx="2879455" cy="2792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318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Sistema Integrado de Gestión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NTC ISO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9001:2008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NTC ISO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14001:2004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OHSAS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18001:2007</a:t>
          </a:r>
          <a:endParaRPr lang="es-ES" sz="20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498463" y="3268855"/>
        <a:ext cx="2879455" cy="2792426"/>
      </dsp:txXfrm>
    </dsp:sp>
    <dsp:sp modelId="{39BFDEC3-8C29-404C-8386-44A66FD66E3A}">
      <dsp:nvSpPr>
        <dsp:cNvPr id="0" name=""/>
        <dsp:cNvSpPr/>
      </dsp:nvSpPr>
      <dsp:spPr>
        <a:xfrm>
          <a:off x="7347671" y="1798952"/>
          <a:ext cx="664077" cy="664077"/>
        </a:xfrm>
        <a:prstGeom prst="ellipse">
          <a:avLst/>
        </a:prstGeom>
        <a:solidFill>
          <a:schemeClr val="accent5">
            <a:hueOff val="829686"/>
            <a:satOff val="9421"/>
            <a:lumOff val="8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7A047-4883-41A2-A11B-A8AC456F05E9}">
      <dsp:nvSpPr>
        <dsp:cNvPr id="0" name=""/>
        <dsp:cNvSpPr/>
      </dsp:nvSpPr>
      <dsp:spPr>
        <a:xfrm>
          <a:off x="2747212" y="3957206"/>
          <a:ext cx="2416533" cy="189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881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Arial" panose="020B0604020202020204" pitchFamily="34" charset="0"/>
              <a:cs typeface="Arial" panose="020B0604020202020204" pitchFamily="34" charset="0"/>
            </a:rPr>
            <a:t>Sistema de Gestión de Calidad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>
              <a:latin typeface="Arial" panose="020B0604020202020204" pitchFamily="34" charset="0"/>
              <a:cs typeface="Arial" panose="020B0604020202020204" pitchFamily="34" charset="0"/>
            </a:rPr>
            <a:t>NTC ISO 9001:2008</a:t>
          </a:r>
          <a:endParaRPr lang="es-E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7212" y="3957206"/>
        <a:ext cx="2416533" cy="1895400"/>
      </dsp:txXfrm>
    </dsp:sp>
    <dsp:sp modelId="{1F5C17A0-D3BE-4AFC-B3B7-77C1BAC73C5B}">
      <dsp:nvSpPr>
        <dsp:cNvPr id="0" name=""/>
        <dsp:cNvSpPr/>
      </dsp:nvSpPr>
      <dsp:spPr>
        <a:xfrm>
          <a:off x="9398813" y="1266083"/>
          <a:ext cx="846162" cy="846162"/>
        </a:xfrm>
        <a:prstGeom prst="ellipse">
          <a:avLst/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93D14-5868-4A92-96F4-31C34E755A23}">
      <dsp:nvSpPr>
        <dsp:cNvPr id="0" name=""/>
        <dsp:cNvSpPr/>
      </dsp:nvSpPr>
      <dsp:spPr>
        <a:xfrm>
          <a:off x="9172341" y="2255969"/>
          <a:ext cx="2647825" cy="2608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8364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Arial" panose="020B0604020202020204" pitchFamily="34" charset="0"/>
              <a:cs typeface="Arial" panose="020B0604020202020204" pitchFamily="34" charset="0"/>
            </a:rPr>
            <a:t>Sistema Integrado de Gestión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>
              <a:latin typeface="Arial" panose="020B0604020202020204" pitchFamily="34" charset="0"/>
              <a:cs typeface="Arial" panose="020B0604020202020204" pitchFamily="34" charset="0"/>
            </a:rPr>
            <a:t>NTC ISO 9001:2015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>
              <a:latin typeface="Arial" panose="020B0604020202020204" pitchFamily="34" charset="0"/>
              <a:cs typeface="Arial" panose="020B0604020202020204" pitchFamily="34" charset="0"/>
            </a:rPr>
            <a:t>NTC ISO 14001:2015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noProof="0">
              <a:latin typeface="Arial" panose="020B0604020202020204" pitchFamily="34" charset="0"/>
              <a:cs typeface="Arial" panose="020B0604020202020204" pitchFamily="34" charset="0"/>
            </a:rPr>
            <a:t>ISO 45001:2018</a:t>
          </a:r>
          <a:endParaRPr lang="es-E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72341" y="2255969"/>
        <a:ext cx="2647825" cy="2608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966E6-3456-496F-93C4-C08144346BDC}">
      <dsp:nvSpPr>
        <dsp:cNvPr id="0" name=""/>
        <dsp:cNvSpPr/>
      </dsp:nvSpPr>
      <dsp:spPr>
        <a:xfrm>
          <a:off x="1115260" y="0"/>
          <a:ext cx="2959555" cy="17757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/>
            <a:t>Facilita la administración de los procesos orientados a los objetivos.</a:t>
          </a:r>
          <a:endParaRPr lang="es-CO" sz="1600" b="1" kern="1200" dirty="0"/>
        </a:p>
      </dsp:txBody>
      <dsp:txXfrm>
        <a:off x="1115260" y="0"/>
        <a:ext cx="2959555" cy="1775733"/>
      </dsp:txXfrm>
    </dsp:sp>
    <dsp:sp modelId="{DE7D429A-3FA7-43B5-A91E-38A7A6273FA0}">
      <dsp:nvSpPr>
        <dsp:cNvPr id="0" name=""/>
        <dsp:cNvSpPr/>
      </dsp:nvSpPr>
      <dsp:spPr>
        <a:xfrm>
          <a:off x="4370771" y="4872"/>
          <a:ext cx="2959555" cy="17757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/>
            <a:t>Enfoque basado en riesgos</a:t>
          </a:r>
          <a:endParaRPr lang="es-CO" sz="1600" kern="1200" dirty="0"/>
        </a:p>
      </dsp:txBody>
      <dsp:txXfrm>
        <a:off x="4370771" y="4872"/>
        <a:ext cx="2959555" cy="1775733"/>
      </dsp:txXfrm>
    </dsp:sp>
    <dsp:sp modelId="{E90ACBBF-0BAC-4103-A582-CAE34CC4CBD5}">
      <dsp:nvSpPr>
        <dsp:cNvPr id="0" name=""/>
        <dsp:cNvSpPr/>
      </dsp:nvSpPr>
      <dsp:spPr>
        <a:xfrm>
          <a:off x="7626282" y="4872"/>
          <a:ext cx="2959555" cy="17757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/>
            <a:t>Establecer  política, objetivos, programas, control y revisión únicos</a:t>
          </a:r>
          <a:r>
            <a:rPr lang="es-CO" sz="1600" kern="1200"/>
            <a:t>.</a:t>
          </a:r>
          <a:endParaRPr lang="es-CO" sz="1600" kern="1200" dirty="0"/>
        </a:p>
      </dsp:txBody>
      <dsp:txXfrm>
        <a:off x="7626282" y="4872"/>
        <a:ext cx="2959555" cy="1775733"/>
      </dsp:txXfrm>
    </dsp:sp>
    <dsp:sp modelId="{24C70239-F0E9-4887-B560-C847B06746E7}">
      <dsp:nvSpPr>
        <dsp:cNvPr id="0" name=""/>
        <dsp:cNvSpPr/>
      </dsp:nvSpPr>
      <dsp:spPr>
        <a:xfrm>
          <a:off x="1115260" y="2076561"/>
          <a:ext cx="2959555" cy="17757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/>
            <a:t>Reduce costos por documentación o actividades repetidas</a:t>
          </a:r>
          <a:r>
            <a:rPr lang="es-CO" sz="1600" kern="1200" dirty="0"/>
            <a:t>.</a:t>
          </a:r>
        </a:p>
      </dsp:txBody>
      <dsp:txXfrm>
        <a:off x="1115260" y="2076561"/>
        <a:ext cx="2959555" cy="1775733"/>
      </dsp:txXfrm>
    </dsp:sp>
    <dsp:sp modelId="{D56AA567-1AFA-442B-957E-9E94F6E87A1C}">
      <dsp:nvSpPr>
        <dsp:cNvPr id="0" name=""/>
        <dsp:cNvSpPr/>
      </dsp:nvSpPr>
      <dsp:spPr>
        <a:xfrm>
          <a:off x="4370771" y="2076561"/>
          <a:ext cx="2959555" cy="17757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/>
            <a:t>Optimiza el tiempo de los proceso.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/>
            <a:t>Enfoque basado en proceso</a:t>
          </a:r>
        </a:p>
      </dsp:txBody>
      <dsp:txXfrm>
        <a:off x="4370771" y="2076561"/>
        <a:ext cx="2959555" cy="1775733"/>
      </dsp:txXfrm>
    </dsp:sp>
    <dsp:sp modelId="{AFBEA755-1B8F-47B4-A61C-C36E003C8B29}">
      <dsp:nvSpPr>
        <dsp:cNvPr id="0" name=""/>
        <dsp:cNvSpPr/>
      </dsp:nvSpPr>
      <dsp:spPr>
        <a:xfrm>
          <a:off x="7626282" y="2076561"/>
          <a:ext cx="2959555" cy="17757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/>
            <a:t>Optimiza las actividades de planeación, auditoria y revisión del sistema de gestión</a:t>
          </a:r>
          <a:r>
            <a:rPr lang="es-CO" sz="1600" kern="1200"/>
            <a:t>.</a:t>
          </a:r>
          <a:endParaRPr lang="es-CO" sz="1600" kern="1200" dirty="0"/>
        </a:p>
      </dsp:txBody>
      <dsp:txXfrm>
        <a:off x="7626282" y="2076561"/>
        <a:ext cx="2959555" cy="1775733"/>
      </dsp:txXfrm>
    </dsp:sp>
    <dsp:sp modelId="{1B8D2E31-A722-43E5-805B-BCEF296F307D}">
      <dsp:nvSpPr>
        <dsp:cNvPr id="0" name=""/>
        <dsp:cNvSpPr/>
      </dsp:nvSpPr>
      <dsp:spPr>
        <a:xfrm>
          <a:off x="1115260" y="4148250"/>
          <a:ext cx="2959555" cy="17757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/>
            <a:t>Mejora la comunicación interna e </a:t>
          </a:r>
          <a:r>
            <a:rPr lang="es-ES" sz="1600" b="1" kern="1200" dirty="0"/>
            <a:t>Incrementa la confianza y participación</a:t>
          </a:r>
          <a:r>
            <a:rPr lang="es-CO" sz="1600" b="1" kern="1200" dirty="0"/>
            <a:t>, al involucrar a los grupos de interés de los procesos en diferentes perspectivas de la gestión</a:t>
          </a:r>
          <a:r>
            <a:rPr lang="es-CO" sz="1600" kern="1200" dirty="0"/>
            <a:t>.</a:t>
          </a:r>
        </a:p>
      </dsp:txBody>
      <dsp:txXfrm>
        <a:off x="1115260" y="4148250"/>
        <a:ext cx="2959555" cy="1775733"/>
      </dsp:txXfrm>
    </dsp:sp>
    <dsp:sp modelId="{8CE49384-F66E-4496-8753-3EDBF553B566}">
      <dsp:nvSpPr>
        <dsp:cNvPr id="0" name=""/>
        <dsp:cNvSpPr/>
      </dsp:nvSpPr>
      <dsp:spPr>
        <a:xfrm>
          <a:off x="4370771" y="4148250"/>
          <a:ext cx="2959555" cy="17757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Las auditorias se podrán realizar de un modo simultáneo por un equipo de auditores multifuncionales</a:t>
          </a:r>
          <a:r>
            <a:rPr lang="es-ES" sz="1600" kern="1200" dirty="0"/>
            <a:t>.</a:t>
          </a:r>
          <a:endParaRPr lang="es-CO" sz="1600" kern="1200" dirty="0"/>
        </a:p>
      </dsp:txBody>
      <dsp:txXfrm>
        <a:off x="4370771" y="4148250"/>
        <a:ext cx="2959555" cy="1775733"/>
      </dsp:txXfrm>
    </dsp:sp>
    <dsp:sp modelId="{30862D36-B667-4291-99A1-BD01B3BAE246}">
      <dsp:nvSpPr>
        <dsp:cNvPr id="0" name=""/>
        <dsp:cNvSpPr/>
      </dsp:nvSpPr>
      <dsp:spPr>
        <a:xfrm>
          <a:off x="7579876" y="4126692"/>
          <a:ext cx="2959555" cy="17757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Asegura a todos los grupos de interés, que la  UMNG desarrolla su actividad cumpliendo la legislación y según la metodología de mejora continua</a:t>
          </a:r>
          <a:r>
            <a:rPr lang="es-ES" sz="1600" kern="1200" dirty="0"/>
            <a:t>.</a:t>
          </a:r>
          <a:endParaRPr lang="es-CO" sz="1600" kern="1200" dirty="0"/>
        </a:p>
      </dsp:txBody>
      <dsp:txXfrm>
        <a:off x="7579876" y="4126692"/>
        <a:ext cx="2959555" cy="17757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28DC7-D06E-4DA9-AEC6-75E1C7C001A7}">
      <dsp:nvSpPr>
        <dsp:cNvPr id="0" name=""/>
        <dsp:cNvSpPr/>
      </dsp:nvSpPr>
      <dsp:spPr>
        <a:xfrm>
          <a:off x="10284" y="0"/>
          <a:ext cx="2128978" cy="22527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i="1" kern="1200" dirty="0"/>
            <a:t>Estandarización de criterios y actividades</a:t>
          </a:r>
        </a:p>
      </dsp:txBody>
      <dsp:txXfrm>
        <a:off x="72640" y="62356"/>
        <a:ext cx="2004266" cy="2128030"/>
      </dsp:txXfrm>
    </dsp:sp>
    <dsp:sp modelId="{5961B08B-C836-4095-9DA3-1790CB81A322}">
      <dsp:nvSpPr>
        <dsp:cNvPr id="0" name=""/>
        <dsp:cNvSpPr/>
      </dsp:nvSpPr>
      <dsp:spPr>
        <a:xfrm>
          <a:off x="2352161" y="862377"/>
          <a:ext cx="451343" cy="5279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i="1" kern="1200"/>
        </a:p>
      </dsp:txBody>
      <dsp:txXfrm>
        <a:off x="2352161" y="967974"/>
        <a:ext cx="315940" cy="316792"/>
      </dsp:txXfrm>
    </dsp:sp>
    <dsp:sp modelId="{8469BCD1-1D67-44DB-9525-0A5A1E4A8924}">
      <dsp:nvSpPr>
        <dsp:cNvPr id="0" name=""/>
        <dsp:cNvSpPr/>
      </dsp:nvSpPr>
      <dsp:spPr>
        <a:xfrm>
          <a:off x="2990854" y="0"/>
          <a:ext cx="2128978" cy="22527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i="1" kern="1200" dirty="0"/>
            <a:t>Planear: Definir objetivos,  estrategias y actividades al interior de los procesos para satisfacer requisitos, preservar el ambiente y la seguridad y salud en el trabajo.</a:t>
          </a:r>
        </a:p>
      </dsp:txBody>
      <dsp:txXfrm>
        <a:off x="3053210" y="62356"/>
        <a:ext cx="2004266" cy="2128030"/>
      </dsp:txXfrm>
    </dsp:sp>
    <dsp:sp modelId="{44E6DF07-DC4D-4F85-BE93-23DD8563578B}">
      <dsp:nvSpPr>
        <dsp:cNvPr id="0" name=""/>
        <dsp:cNvSpPr/>
      </dsp:nvSpPr>
      <dsp:spPr>
        <a:xfrm>
          <a:off x="5328092" y="862377"/>
          <a:ext cx="441508" cy="5279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i="1" kern="1200"/>
        </a:p>
      </dsp:txBody>
      <dsp:txXfrm>
        <a:off x="5328092" y="967974"/>
        <a:ext cx="309056" cy="316792"/>
      </dsp:txXfrm>
    </dsp:sp>
    <dsp:sp modelId="{E2592725-6B50-48C2-83C3-92A051DCDA45}">
      <dsp:nvSpPr>
        <dsp:cNvPr id="0" name=""/>
        <dsp:cNvSpPr/>
      </dsp:nvSpPr>
      <dsp:spPr>
        <a:xfrm>
          <a:off x="5952868" y="0"/>
          <a:ext cx="2128978" cy="22527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i="1" kern="1200" dirty="0"/>
            <a:t>Herramientas de medición, seguimiento y evaluación</a:t>
          </a:r>
        </a:p>
      </dsp:txBody>
      <dsp:txXfrm>
        <a:off x="6015224" y="62356"/>
        <a:ext cx="2004266" cy="2128030"/>
      </dsp:txXfrm>
    </dsp:sp>
    <dsp:sp modelId="{FD9D6063-ECA4-48EE-8073-A659DD089B08}">
      <dsp:nvSpPr>
        <dsp:cNvPr id="0" name=""/>
        <dsp:cNvSpPr/>
      </dsp:nvSpPr>
      <dsp:spPr>
        <a:xfrm>
          <a:off x="8299383" y="862377"/>
          <a:ext cx="461178" cy="5279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i="1" kern="1200"/>
        </a:p>
      </dsp:txBody>
      <dsp:txXfrm>
        <a:off x="8299383" y="967974"/>
        <a:ext cx="322825" cy="316792"/>
      </dsp:txXfrm>
    </dsp:sp>
    <dsp:sp modelId="{24859E42-E03A-494D-9C9D-87E8F16C4B48}">
      <dsp:nvSpPr>
        <dsp:cNvPr id="0" name=""/>
        <dsp:cNvSpPr/>
      </dsp:nvSpPr>
      <dsp:spPr>
        <a:xfrm>
          <a:off x="8951994" y="0"/>
          <a:ext cx="2128978" cy="22527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i="1" kern="1200" dirty="0"/>
            <a:t>Apoyo el desarrollo de una cultura organizacional</a:t>
          </a:r>
        </a:p>
      </dsp:txBody>
      <dsp:txXfrm>
        <a:off x="9014350" y="62356"/>
        <a:ext cx="2004266" cy="21280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A4572-DF39-49AE-A24F-7075E15C8296}">
      <dsp:nvSpPr>
        <dsp:cNvPr id="0" name=""/>
        <dsp:cNvSpPr/>
      </dsp:nvSpPr>
      <dsp:spPr>
        <a:xfrm>
          <a:off x="1437236" y="-39586"/>
          <a:ext cx="6262548" cy="6262548"/>
        </a:xfrm>
        <a:prstGeom prst="circularArrow">
          <a:avLst>
            <a:gd name="adj1" fmla="val 5544"/>
            <a:gd name="adj2" fmla="val 330680"/>
            <a:gd name="adj3" fmla="val 13752265"/>
            <a:gd name="adj4" fmla="val 17400380"/>
            <a:gd name="adj5" fmla="val 5757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A791722-4DE2-4EC8-AC43-A1FEDAD17566}">
      <dsp:nvSpPr>
        <dsp:cNvPr id="0" name=""/>
        <dsp:cNvSpPr/>
      </dsp:nvSpPr>
      <dsp:spPr>
        <a:xfrm>
          <a:off x="3087314" y="1596"/>
          <a:ext cx="2962393" cy="14811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/>
            <a:t>Planificación</a:t>
          </a:r>
        </a:p>
      </dsp:txBody>
      <dsp:txXfrm>
        <a:off x="3159620" y="73902"/>
        <a:ext cx="2817781" cy="1336584"/>
      </dsp:txXfrm>
    </dsp:sp>
    <dsp:sp modelId="{C4E3AF54-4542-48C6-83DB-EABEACC48608}">
      <dsp:nvSpPr>
        <dsp:cNvPr id="0" name=""/>
        <dsp:cNvSpPr/>
      </dsp:nvSpPr>
      <dsp:spPr>
        <a:xfrm>
          <a:off x="5627202" y="1846933"/>
          <a:ext cx="2962393" cy="1481196"/>
        </a:xfrm>
        <a:prstGeom prst="roundRect">
          <a:avLst/>
        </a:prstGeom>
        <a:gradFill rotWithShape="0">
          <a:gsLst>
            <a:gs pos="0">
              <a:schemeClr val="accent5">
                <a:hueOff val="276562"/>
                <a:satOff val="3140"/>
                <a:lumOff val="2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76562"/>
                <a:satOff val="3140"/>
                <a:lumOff val="2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76562"/>
                <a:satOff val="3140"/>
                <a:lumOff val="2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/>
            <a:t>Documentación</a:t>
          </a:r>
        </a:p>
      </dsp:txBody>
      <dsp:txXfrm>
        <a:off x="5699508" y="1919239"/>
        <a:ext cx="2817781" cy="1336584"/>
      </dsp:txXfrm>
    </dsp:sp>
    <dsp:sp modelId="{B4586421-0CF2-4845-8B8A-7F397FF3F142}">
      <dsp:nvSpPr>
        <dsp:cNvPr id="0" name=""/>
        <dsp:cNvSpPr/>
      </dsp:nvSpPr>
      <dsp:spPr>
        <a:xfrm>
          <a:off x="5041239" y="4224789"/>
          <a:ext cx="2962393" cy="1481196"/>
        </a:xfrm>
        <a:prstGeom prst="roundRect">
          <a:avLst/>
        </a:prstGeom>
        <a:gradFill rotWithShape="0">
          <a:gsLst>
            <a:gs pos="0">
              <a:schemeClr val="accent5">
                <a:hueOff val="553124"/>
                <a:satOff val="6280"/>
                <a:lumOff val="5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53124"/>
                <a:satOff val="6280"/>
                <a:lumOff val="5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53124"/>
                <a:satOff val="6280"/>
                <a:lumOff val="5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Medición y análisis: Indicadores, auditorias</a:t>
          </a:r>
          <a:endParaRPr lang="es-CO" sz="2400" b="1" kern="1200" dirty="0"/>
        </a:p>
      </dsp:txBody>
      <dsp:txXfrm>
        <a:off x="5113545" y="4297095"/>
        <a:ext cx="2817781" cy="1336584"/>
      </dsp:txXfrm>
    </dsp:sp>
    <dsp:sp modelId="{98107179-68E2-4F75-9194-CE52D7329522}">
      <dsp:nvSpPr>
        <dsp:cNvPr id="0" name=""/>
        <dsp:cNvSpPr/>
      </dsp:nvSpPr>
      <dsp:spPr>
        <a:xfrm>
          <a:off x="1181089" y="4253501"/>
          <a:ext cx="2962393" cy="1481196"/>
        </a:xfrm>
        <a:prstGeom prst="roundRect">
          <a:avLst/>
        </a:prstGeom>
        <a:gradFill rotWithShape="0">
          <a:gsLst>
            <a:gs pos="0">
              <a:schemeClr val="accent5">
                <a:hueOff val="829686"/>
                <a:satOff val="9421"/>
                <a:lumOff val="8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829686"/>
                <a:satOff val="9421"/>
                <a:lumOff val="8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829686"/>
                <a:satOff val="9421"/>
                <a:lumOff val="8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/>
            <a:t>Revisión por las Directivas</a:t>
          </a:r>
        </a:p>
      </dsp:txBody>
      <dsp:txXfrm>
        <a:off x="1253395" y="4325807"/>
        <a:ext cx="2817781" cy="1336584"/>
      </dsp:txXfrm>
    </dsp:sp>
    <dsp:sp modelId="{4EA64A00-475C-4CE8-8656-7ACD8D9DFB8E}">
      <dsp:nvSpPr>
        <dsp:cNvPr id="0" name=""/>
        <dsp:cNvSpPr/>
      </dsp:nvSpPr>
      <dsp:spPr>
        <a:xfrm>
          <a:off x="547425" y="1846933"/>
          <a:ext cx="2962393" cy="1481196"/>
        </a:xfrm>
        <a:prstGeom prst="roundRect">
          <a:avLst/>
        </a:prstGeom>
        <a:gradFill rotWithShape="0">
          <a:gsLst>
            <a:gs pos="0">
              <a:schemeClr val="accent5">
                <a:hueOff val="1106248"/>
                <a:satOff val="12561"/>
                <a:lumOff val="113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06248"/>
                <a:satOff val="12561"/>
                <a:lumOff val="113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06248"/>
                <a:satOff val="12561"/>
                <a:lumOff val="113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/>
            <a:t>Planes de mejoramiento</a:t>
          </a:r>
        </a:p>
      </dsp:txBody>
      <dsp:txXfrm>
        <a:off x="619731" y="1919239"/>
        <a:ext cx="2817781" cy="13365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18293-DA6D-4BDF-8614-56998978084E}">
      <dsp:nvSpPr>
        <dsp:cNvPr id="0" name=""/>
        <dsp:cNvSpPr/>
      </dsp:nvSpPr>
      <dsp:spPr>
        <a:xfrm>
          <a:off x="0" y="312179"/>
          <a:ext cx="11233248" cy="7152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400" b="1" kern="1200" dirty="0">
              <a:latin typeface="Georgia" panose="02040502050405020303" pitchFamily="18" charset="0"/>
            </a:rPr>
            <a:t>PROCESO</a:t>
          </a:r>
        </a:p>
      </dsp:txBody>
      <dsp:txXfrm>
        <a:off x="20949" y="333128"/>
        <a:ext cx="11191350" cy="673363"/>
      </dsp:txXfrm>
    </dsp:sp>
    <dsp:sp modelId="{5D2C7D07-E3B2-4175-83B2-53E3896C73B0}">
      <dsp:nvSpPr>
        <dsp:cNvPr id="0" name=""/>
        <dsp:cNvSpPr/>
      </dsp:nvSpPr>
      <dsp:spPr>
        <a:xfrm>
          <a:off x="58649" y="1196395"/>
          <a:ext cx="1300966" cy="131226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A89F62-4389-4085-B973-A24D5A8D3B65}">
      <dsp:nvSpPr>
        <dsp:cNvPr id="0" name=""/>
        <dsp:cNvSpPr/>
      </dsp:nvSpPr>
      <dsp:spPr>
        <a:xfrm>
          <a:off x="1519830" y="1156187"/>
          <a:ext cx="9654768" cy="139267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Conjunto de actividades mutuamente relacionadas que utilizan las entradas para proporcionar un resultado previsto.</a:t>
          </a:r>
        </a:p>
      </dsp:txBody>
      <dsp:txXfrm>
        <a:off x="1587827" y="1224184"/>
        <a:ext cx="9518774" cy="12566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B6534-0FD7-4EE5-925F-687EF56D1F54}">
      <dsp:nvSpPr>
        <dsp:cNvPr id="0" name=""/>
        <dsp:cNvSpPr/>
      </dsp:nvSpPr>
      <dsp:spPr>
        <a:xfrm>
          <a:off x="3" y="204"/>
          <a:ext cx="9096855" cy="82484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/>
            <a:t>Nota: </a:t>
          </a:r>
          <a:r>
            <a:rPr lang="es-ES" sz="2100" kern="1200" dirty="0"/>
            <a:t>Las entradas de un proceso son generalmente las salidas de otros procesos, y las salidas de un proceso son generalmente las entradas de otros procesos.</a:t>
          </a:r>
        </a:p>
      </dsp:txBody>
      <dsp:txXfrm>
        <a:off x="3" y="204"/>
        <a:ext cx="9096855" cy="8248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83C0C-823C-457F-95C7-EE1B796938F5}">
      <dsp:nvSpPr>
        <dsp:cNvPr id="0" name=""/>
        <dsp:cNvSpPr/>
      </dsp:nvSpPr>
      <dsp:spPr>
        <a:xfrm>
          <a:off x="0" y="0"/>
          <a:ext cx="11017223" cy="6781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Se adquirió  KAWAK para centralizar, administrar y mantener toda la información de manera fácil rápida y que facilite la consolidación del sistema integrado de gestión</a:t>
          </a:r>
          <a:r>
            <a:rPr lang="es-CO" sz="1800" b="1" kern="1200" dirty="0"/>
            <a:t>. </a:t>
          </a:r>
        </a:p>
      </dsp:txBody>
      <dsp:txXfrm>
        <a:off x="33105" y="33105"/>
        <a:ext cx="10951013" cy="6119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35C82-D529-4E3C-BD12-E8B441347198}">
      <dsp:nvSpPr>
        <dsp:cNvPr id="0" name=""/>
        <dsp:cNvSpPr/>
      </dsp:nvSpPr>
      <dsp:spPr>
        <a:xfrm>
          <a:off x="0" y="68713"/>
          <a:ext cx="10966136" cy="1166951"/>
        </a:xfrm>
        <a:prstGeom prst="roundRect">
          <a:avLst>
            <a:gd name="adj" fmla="val 10000"/>
          </a:avLst>
        </a:prstGeom>
        <a:solidFill>
          <a:srgbClr val="FF5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u="sng" kern="1200" dirty="0"/>
            <a:t>SATISFACCIÓN DEL USUARIO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noProof="0" dirty="0"/>
            <a:t>Percepción del usuario sobre el grado en que se han cumplido sus requisitos y expectativas</a:t>
          </a:r>
          <a:r>
            <a:rPr lang="en-GB" sz="2400" kern="1200" dirty="0"/>
            <a:t>.</a:t>
          </a:r>
          <a:endParaRPr lang="es-ES" sz="2400" b="1" u="sng" kern="1200" dirty="0"/>
        </a:p>
      </dsp:txBody>
      <dsp:txXfrm>
        <a:off x="34179" y="102892"/>
        <a:ext cx="10897778" cy="1098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6F7EC-67C0-47D9-92B0-76BAE0AA0F5B}" type="datetimeFigureOut">
              <a:rPr lang="es-ES" smtClean="0"/>
              <a:t>03/09/2020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1143000"/>
            <a:ext cx="533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5372-E7AA-4313-B818-A0696B80E5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6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936" y="1296173"/>
            <a:ext cx="10259616" cy="2757347"/>
          </a:xfrm>
        </p:spPr>
        <p:txBody>
          <a:bodyPr anchor="b"/>
          <a:lstStyle>
            <a:lvl1pPr algn="ctr">
              <a:defRPr sz="673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936" y="4159854"/>
            <a:ext cx="10259616" cy="1912175"/>
          </a:xfrm>
        </p:spPr>
        <p:txBody>
          <a:bodyPr/>
          <a:lstStyle>
            <a:lvl1pPr marL="0" indent="0" algn="ctr">
              <a:buNone/>
              <a:defRPr sz="2693"/>
            </a:lvl1pPr>
            <a:lvl2pPr marL="512978" indent="0" algn="ctr">
              <a:buNone/>
              <a:defRPr sz="2244"/>
            </a:lvl2pPr>
            <a:lvl3pPr marL="1025957" indent="0" algn="ctr">
              <a:buNone/>
              <a:defRPr sz="2020"/>
            </a:lvl3pPr>
            <a:lvl4pPr marL="1538935" indent="0" algn="ctr">
              <a:buNone/>
              <a:defRPr sz="1795"/>
            </a:lvl4pPr>
            <a:lvl5pPr marL="2051914" indent="0" algn="ctr">
              <a:buNone/>
              <a:defRPr sz="1795"/>
            </a:lvl5pPr>
            <a:lvl6pPr marL="2564892" indent="0" algn="ctr">
              <a:buNone/>
              <a:defRPr sz="1795"/>
            </a:lvl6pPr>
            <a:lvl7pPr marL="3077870" indent="0" algn="ctr">
              <a:buNone/>
              <a:defRPr sz="1795"/>
            </a:lvl7pPr>
            <a:lvl8pPr marL="3590849" indent="0" algn="ctr">
              <a:buNone/>
              <a:defRPr sz="1795"/>
            </a:lvl8pPr>
            <a:lvl9pPr marL="4103827" indent="0" algn="ctr">
              <a:buNone/>
              <a:defRPr sz="1795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602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9383" y="421669"/>
            <a:ext cx="2949640" cy="671186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0465" y="421669"/>
            <a:ext cx="8677925" cy="6711866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944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34B69C7-53A8-4505-A7B7-8BE9755FA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10"/>
            <a:ext cx="13679486" cy="7916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C11FBD-6E14-48A6-BCB0-58BAF666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67" y="537552"/>
            <a:ext cx="11235349" cy="415498"/>
          </a:xfrm>
        </p:spPr>
        <p:txBody>
          <a:bodyPr wrap="square" lIns="0" tIns="0" rIns="0" bIns="0">
            <a:spAutoFit/>
          </a:bodyPr>
          <a:lstStyle>
            <a:lvl1pPr algn="r">
              <a:lnSpc>
                <a:spcPts val="3200"/>
              </a:lnSpc>
              <a:defRPr sz="2800" b="0" i="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867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340" y="1974511"/>
            <a:ext cx="11798558" cy="3294515"/>
          </a:xfrm>
        </p:spPr>
        <p:txBody>
          <a:bodyPr anchor="b"/>
          <a:lstStyle>
            <a:lvl1pPr>
              <a:defRPr sz="673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340" y="5300193"/>
            <a:ext cx="11798558" cy="1732508"/>
          </a:xfrm>
        </p:spPr>
        <p:txBody>
          <a:bodyPr/>
          <a:lstStyle>
            <a:lvl1pPr marL="0" indent="0">
              <a:buNone/>
              <a:defRPr sz="2693">
                <a:solidFill>
                  <a:schemeClr val="tx1">
                    <a:tint val="75000"/>
                  </a:schemeClr>
                </a:solidFill>
              </a:defRPr>
            </a:lvl1pPr>
            <a:lvl2pPr marL="512978" indent="0">
              <a:buNone/>
              <a:defRPr sz="2244">
                <a:solidFill>
                  <a:schemeClr val="tx1">
                    <a:tint val="75000"/>
                  </a:schemeClr>
                </a:solidFill>
              </a:defRPr>
            </a:lvl2pPr>
            <a:lvl3pPr marL="1025957" indent="0">
              <a:buNone/>
              <a:defRPr sz="2020">
                <a:solidFill>
                  <a:schemeClr val="tx1">
                    <a:tint val="75000"/>
                  </a:schemeClr>
                </a:solidFill>
              </a:defRPr>
            </a:lvl3pPr>
            <a:lvl4pPr marL="1538935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4pPr>
            <a:lvl5pPr marL="20519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5pPr>
            <a:lvl6pPr marL="2564892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6pPr>
            <a:lvl7pPr marL="307787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7pPr>
            <a:lvl8pPr marL="3590849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8pPr>
            <a:lvl9pPr marL="410382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475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0465" y="2108344"/>
            <a:ext cx="5813782" cy="502519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5241" y="2108344"/>
            <a:ext cx="5813782" cy="502519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330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47" y="421669"/>
            <a:ext cx="11798558" cy="153084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247" y="1941510"/>
            <a:ext cx="5787064" cy="951504"/>
          </a:xfrm>
        </p:spPr>
        <p:txBody>
          <a:bodyPr anchor="b"/>
          <a:lstStyle>
            <a:lvl1pPr marL="0" indent="0">
              <a:buNone/>
              <a:defRPr sz="2693" b="1"/>
            </a:lvl1pPr>
            <a:lvl2pPr marL="512978" indent="0">
              <a:buNone/>
              <a:defRPr sz="2244" b="1"/>
            </a:lvl2pPr>
            <a:lvl3pPr marL="1025957" indent="0">
              <a:buNone/>
              <a:defRPr sz="2020" b="1"/>
            </a:lvl3pPr>
            <a:lvl4pPr marL="1538935" indent="0">
              <a:buNone/>
              <a:defRPr sz="1795" b="1"/>
            </a:lvl4pPr>
            <a:lvl5pPr marL="2051914" indent="0">
              <a:buNone/>
              <a:defRPr sz="1795" b="1"/>
            </a:lvl5pPr>
            <a:lvl6pPr marL="2564892" indent="0">
              <a:buNone/>
              <a:defRPr sz="1795" b="1"/>
            </a:lvl6pPr>
            <a:lvl7pPr marL="3077870" indent="0">
              <a:buNone/>
              <a:defRPr sz="1795" b="1"/>
            </a:lvl7pPr>
            <a:lvl8pPr marL="3590849" indent="0">
              <a:buNone/>
              <a:defRPr sz="1795" b="1"/>
            </a:lvl8pPr>
            <a:lvl9pPr marL="4103827" indent="0">
              <a:buNone/>
              <a:defRPr sz="1795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247" y="2893014"/>
            <a:ext cx="5787064" cy="42551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5241" y="1941510"/>
            <a:ext cx="5815564" cy="951504"/>
          </a:xfrm>
        </p:spPr>
        <p:txBody>
          <a:bodyPr anchor="b"/>
          <a:lstStyle>
            <a:lvl1pPr marL="0" indent="0">
              <a:buNone/>
              <a:defRPr sz="2693" b="1"/>
            </a:lvl1pPr>
            <a:lvl2pPr marL="512978" indent="0">
              <a:buNone/>
              <a:defRPr sz="2244" b="1"/>
            </a:lvl2pPr>
            <a:lvl3pPr marL="1025957" indent="0">
              <a:buNone/>
              <a:defRPr sz="2020" b="1"/>
            </a:lvl3pPr>
            <a:lvl4pPr marL="1538935" indent="0">
              <a:buNone/>
              <a:defRPr sz="1795" b="1"/>
            </a:lvl4pPr>
            <a:lvl5pPr marL="2051914" indent="0">
              <a:buNone/>
              <a:defRPr sz="1795" b="1"/>
            </a:lvl5pPr>
            <a:lvl6pPr marL="2564892" indent="0">
              <a:buNone/>
              <a:defRPr sz="1795" b="1"/>
            </a:lvl6pPr>
            <a:lvl7pPr marL="3077870" indent="0">
              <a:buNone/>
              <a:defRPr sz="1795" b="1"/>
            </a:lvl7pPr>
            <a:lvl8pPr marL="3590849" indent="0">
              <a:buNone/>
              <a:defRPr sz="1795" b="1"/>
            </a:lvl8pPr>
            <a:lvl9pPr marL="4103827" indent="0">
              <a:buNone/>
              <a:defRPr sz="1795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5241" y="2893014"/>
            <a:ext cx="5815564" cy="42551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895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7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47" y="528002"/>
            <a:ext cx="4411991" cy="1848009"/>
          </a:xfrm>
        </p:spPr>
        <p:txBody>
          <a:bodyPr anchor="b"/>
          <a:lstStyle>
            <a:lvl1pPr>
              <a:defRPr sz="359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564" y="1140340"/>
            <a:ext cx="6925241" cy="5628360"/>
          </a:xfrm>
        </p:spPr>
        <p:txBody>
          <a:bodyPr/>
          <a:lstStyle>
            <a:lvl1pPr>
              <a:defRPr sz="3590"/>
            </a:lvl1pPr>
            <a:lvl2pPr>
              <a:defRPr sz="3142"/>
            </a:lvl2pPr>
            <a:lvl3pPr>
              <a:defRPr sz="2693"/>
            </a:lvl3pPr>
            <a:lvl4pPr>
              <a:defRPr sz="2244"/>
            </a:lvl4pPr>
            <a:lvl5pPr>
              <a:defRPr sz="2244"/>
            </a:lvl5pPr>
            <a:lvl6pPr>
              <a:defRPr sz="2244"/>
            </a:lvl6pPr>
            <a:lvl7pPr>
              <a:defRPr sz="2244"/>
            </a:lvl7pPr>
            <a:lvl8pPr>
              <a:defRPr sz="2244"/>
            </a:lvl8pPr>
            <a:lvl9pPr>
              <a:defRPr sz="2244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247" y="2376011"/>
            <a:ext cx="4411991" cy="4401855"/>
          </a:xfrm>
        </p:spPr>
        <p:txBody>
          <a:bodyPr/>
          <a:lstStyle>
            <a:lvl1pPr marL="0" indent="0">
              <a:buNone/>
              <a:defRPr sz="1795"/>
            </a:lvl1pPr>
            <a:lvl2pPr marL="512978" indent="0">
              <a:buNone/>
              <a:defRPr sz="1571"/>
            </a:lvl2pPr>
            <a:lvl3pPr marL="1025957" indent="0">
              <a:buNone/>
              <a:defRPr sz="1346"/>
            </a:lvl3pPr>
            <a:lvl4pPr marL="1538935" indent="0">
              <a:buNone/>
              <a:defRPr sz="1122"/>
            </a:lvl4pPr>
            <a:lvl5pPr marL="2051914" indent="0">
              <a:buNone/>
              <a:defRPr sz="1122"/>
            </a:lvl5pPr>
            <a:lvl6pPr marL="2564892" indent="0">
              <a:buNone/>
              <a:defRPr sz="1122"/>
            </a:lvl6pPr>
            <a:lvl7pPr marL="3077870" indent="0">
              <a:buNone/>
              <a:defRPr sz="1122"/>
            </a:lvl7pPr>
            <a:lvl8pPr marL="3590849" indent="0">
              <a:buNone/>
              <a:defRPr sz="1122"/>
            </a:lvl8pPr>
            <a:lvl9pPr marL="4103827" indent="0">
              <a:buNone/>
              <a:defRPr sz="1122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926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247" y="528002"/>
            <a:ext cx="4411991" cy="1848009"/>
          </a:xfrm>
        </p:spPr>
        <p:txBody>
          <a:bodyPr anchor="b"/>
          <a:lstStyle>
            <a:lvl1pPr>
              <a:defRPr sz="359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15564" y="1140340"/>
            <a:ext cx="6925241" cy="5628360"/>
          </a:xfrm>
        </p:spPr>
        <p:txBody>
          <a:bodyPr anchor="t"/>
          <a:lstStyle>
            <a:lvl1pPr marL="0" indent="0">
              <a:buNone/>
              <a:defRPr sz="3590"/>
            </a:lvl1pPr>
            <a:lvl2pPr marL="512978" indent="0">
              <a:buNone/>
              <a:defRPr sz="3142"/>
            </a:lvl2pPr>
            <a:lvl3pPr marL="1025957" indent="0">
              <a:buNone/>
              <a:defRPr sz="2693"/>
            </a:lvl3pPr>
            <a:lvl4pPr marL="1538935" indent="0">
              <a:buNone/>
              <a:defRPr sz="2244"/>
            </a:lvl4pPr>
            <a:lvl5pPr marL="2051914" indent="0">
              <a:buNone/>
              <a:defRPr sz="2244"/>
            </a:lvl5pPr>
            <a:lvl6pPr marL="2564892" indent="0">
              <a:buNone/>
              <a:defRPr sz="2244"/>
            </a:lvl6pPr>
            <a:lvl7pPr marL="3077870" indent="0">
              <a:buNone/>
              <a:defRPr sz="2244"/>
            </a:lvl7pPr>
            <a:lvl8pPr marL="3590849" indent="0">
              <a:buNone/>
              <a:defRPr sz="2244"/>
            </a:lvl8pPr>
            <a:lvl9pPr marL="4103827" indent="0">
              <a:buNone/>
              <a:defRPr sz="224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247" y="2376011"/>
            <a:ext cx="4411991" cy="4401855"/>
          </a:xfrm>
        </p:spPr>
        <p:txBody>
          <a:bodyPr/>
          <a:lstStyle>
            <a:lvl1pPr marL="0" indent="0">
              <a:buNone/>
              <a:defRPr sz="1795"/>
            </a:lvl1pPr>
            <a:lvl2pPr marL="512978" indent="0">
              <a:buNone/>
              <a:defRPr sz="1571"/>
            </a:lvl2pPr>
            <a:lvl3pPr marL="1025957" indent="0">
              <a:buNone/>
              <a:defRPr sz="1346"/>
            </a:lvl3pPr>
            <a:lvl4pPr marL="1538935" indent="0">
              <a:buNone/>
              <a:defRPr sz="1122"/>
            </a:lvl4pPr>
            <a:lvl5pPr marL="2051914" indent="0">
              <a:buNone/>
              <a:defRPr sz="1122"/>
            </a:lvl5pPr>
            <a:lvl6pPr marL="2564892" indent="0">
              <a:buNone/>
              <a:defRPr sz="1122"/>
            </a:lvl6pPr>
            <a:lvl7pPr marL="3077870" indent="0">
              <a:buNone/>
              <a:defRPr sz="1122"/>
            </a:lvl7pPr>
            <a:lvl8pPr marL="3590849" indent="0">
              <a:buNone/>
              <a:defRPr sz="1122"/>
            </a:lvl8pPr>
            <a:lvl9pPr marL="4103827" indent="0">
              <a:buNone/>
              <a:defRPr sz="1122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746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727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465" y="421669"/>
            <a:ext cx="11798558" cy="15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465" y="2108344"/>
            <a:ext cx="11798558" cy="502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0465" y="7340702"/>
            <a:ext cx="3077885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97201-DF28-472B-AC2C-B547E4B2347E}" type="datetimeFigureOut">
              <a:rPr lang="es-CO" smtClean="0"/>
              <a:t>3/09/2020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1331" y="7340702"/>
            <a:ext cx="4616827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1138" y="7340702"/>
            <a:ext cx="3077885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02C6E-4C56-463D-B6A0-2D7E39029A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328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67" r:id="rId11"/>
    <p:sldLayoutId id="2147483672" r:id="rId12"/>
  </p:sldLayoutIdLst>
  <p:txStyles>
    <p:titleStyle>
      <a:lvl1pPr algn="l" defTabSz="1025957" rtl="0" eaLnBrk="1" latinLnBrk="0" hangingPunct="1">
        <a:lnSpc>
          <a:spcPct val="90000"/>
        </a:lnSpc>
        <a:spcBef>
          <a:spcPct val="0"/>
        </a:spcBef>
        <a:buNone/>
        <a:defRPr sz="4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489" indent="-256489" algn="l" defTabSz="1025957" rtl="0" eaLnBrk="1" latinLnBrk="0" hangingPunct="1">
        <a:lnSpc>
          <a:spcPct val="90000"/>
        </a:lnSpc>
        <a:spcBef>
          <a:spcPts val="1122"/>
        </a:spcBef>
        <a:buFont typeface="Arial" panose="020B0604020202020204" pitchFamily="34" charset="0"/>
        <a:buChar char="•"/>
        <a:defRPr sz="3142" kern="1200">
          <a:solidFill>
            <a:schemeClr val="tx1"/>
          </a:solidFill>
          <a:latin typeface="+mn-lt"/>
          <a:ea typeface="+mn-ea"/>
          <a:cs typeface="+mn-cs"/>
        </a:defRPr>
      </a:lvl1pPr>
      <a:lvl2pPr marL="769468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2pPr>
      <a:lvl3pPr marL="1282446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244" kern="1200">
          <a:solidFill>
            <a:schemeClr val="tx1"/>
          </a:solidFill>
          <a:latin typeface="+mn-lt"/>
          <a:ea typeface="+mn-ea"/>
          <a:cs typeface="+mn-cs"/>
        </a:defRPr>
      </a:lvl3pPr>
      <a:lvl4pPr marL="1795424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308403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821381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334360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847338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360316" indent="-256489" algn="l" defTabSz="1025957" rtl="0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1pPr>
      <a:lvl2pPr marL="512978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2pPr>
      <a:lvl3pPr marL="1025957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3pPr>
      <a:lvl4pPr marL="1538935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14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5pPr>
      <a:lvl6pPr marL="2564892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6pPr>
      <a:lvl7pPr marL="3077870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7pPr>
      <a:lvl8pPr marL="3590849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8pPr>
      <a:lvl9pPr marL="4103827" algn="l" defTabSz="1025957" rtl="0" eaLnBrk="1" latinLnBrk="0" hangingPunct="1">
        <a:defRPr sz="20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42.png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76.tmp"/><Relationship Id="rId7" Type="http://schemas.openxmlformats.org/officeDocument/2006/relationships/diagramColors" Target="../diagrams/colors12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77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SOGA/Resolucion%20872%202016%20COPASST.pdf" TargetMode="Externa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SOGA/Resoluci&#243;n%20%202967%202013%20Plan%20Emergencias.ti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jpe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80F153-7765-4249-B307-8732118CB01A}"/>
              </a:ext>
            </a:extLst>
          </p:cNvPr>
          <p:cNvSpPr txBox="1"/>
          <p:nvPr/>
        </p:nvSpPr>
        <p:spPr>
          <a:xfrm>
            <a:off x="6301947" y="743072"/>
            <a:ext cx="6944496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ES" sz="54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SISTEMA INTEGRADO DE GESTIÓN (SIG)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7FE167-5ADC-4E86-A837-44BEA88657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669" y="3960019"/>
            <a:ext cx="2649829" cy="11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0927"/>
      </p:ext>
    </p:extLst>
  </p:cSld>
  <p:clrMapOvr>
    <a:masterClrMapping/>
  </p:clrMapOvr>
  <p:transition spd="med" advClick="0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41" y="6987603"/>
            <a:ext cx="1124133" cy="537988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1A0373A-61A6-469F-992F-4554D96FE0C1}"/>
              </a:ext>
            </a:extLst>
          </p:cNvPr>
          <p:cNvGrpSpPr/>
          <p:nvPr/>
        </p:nvGrpSpPr>
        <p:grpSpPr>
          <a:xfrm>
            <a:off x="395824" y="1384673"/>
            <a:ext cx="3122739" cy="873873"/>
            <a:chOff x="3202" y="401983"/>
            <a:chExt cx="3122739" cy="873873"/>
          </a:xfrm>
          <a:solidFill>
            <a:schemeClr val="accent5"/>
          </a:solidFill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668E5A96-953D-4309-86E2-B90F4D190798}"/>
                </a:ext>
              </a:extLst>
            </p:cNvPr>
            <p:cNvSpPr/>
            <p:nvPr/>
          </p:nvSpPr>
          <p:spPr>
            <a:xfrm>
              <a:off x="3202" y="401983"/>
              <a:ext cx="3122739" cy="87387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F136FB9-BBD3-4EB1-8712-4F08AB1A9E14}"/>
                </a:ext>
              </a:extLst>
            </p:cNvPr>
            <p:cNvSpPr txBox="1"/>
            <p:nvPr/>
          </p:nvSpPr>
          <p:spPr>
            <a:xfrm>
              <a:off x="3202" y="401983"/>
              <a:ext cx="3122739" cy="87387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CONTEXTO DE LA ORGANIZACIÓN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4FF48C7-6D32-49FF-8358-7F48B87C6E57}"/>
              </a:ext>
            </a:extLst>
          </p:cNvPr>
          <p:cNvGrpSpPr/>
          <p:nvPr/>
        </p:nvGrpSpPr>
        <p:grpSpPr>
          <a:xfrm>
            <a:off x="395824" y="2258547"/>
            <a:ext cx="3122739" cy="2849767"/>
            <a:chOff x="3202" y="1275857"/>
            <a:chExt cx="3122739" cy="440263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B6F995C-5B15-474A-9C57-09903EC0CF0F}"/>
                </a:ext>
              </a:extLst>
            </p:cNvPr>
            <p:cNvSpPr/>
            <p:nvPr/>
          </p:nvSpPr>
          <p:spPr>
            <a:xfrm>
              <a:off x="3202" y="1275857"/>
              <a:ext cx="3122739" cy="4402636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24D1585-BB0D-47CE-82A2-A94C93875606}"/>
                </a:ext>
              </a:extLst>
            </p:cNvPr>
            <p:cNvSpPr txBox="1"/>
            <p:nvPr/>
          </p:nvSpPr>
          <p:spPr>
            <a:xfrm>
              <a:off x="3202" y="1275857"/>
              <a:ext cx="3122739" cy="4402636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684" tIns="138684" rIns="184912" bIns="208026" numCol="1" spcCol="1270" anchor="t" anchorCtr="0">
              <a:noAutofit/>
            </a:bodyPr>
            <a:lstStyle/>
            <a:p>
              <a:pPr marL="228600" lvl="1" indent="-22860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Comprender la UMNG y su contexto/entorno</a:t>
              </a:r>
            </a:p>
            <a:p>
              <a:pPr marL="228600" lvl="1" indent="-22860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Comprender necesidades y expectativas de los grupos de interés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EF3BB5C-C97F-4655-838A-33643CC98ACD}"/>
              </a:ext>
            </a:extLst>
          </p:cNvPr>
          <p:cNvGrpSpPr/>
          <p:nvPr/>
        </p:nvGrpSpPr>
        <p:grpSpPr>
          <a:xfrm>
            <a:off x="3996224" y="1363898"/>
            <a:ext cx="4841079" cy="907192"/>
            <a:chOff x="50" y="124059"/>
            <a:chExt cx="4789200" cy="979200"/>
          </a:xfrm>
          <a:solidFill>
            <a:schemeClr val="accent5"/>
          </a:solidFill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76F9C5C-5FBC-4519-8B8F-4A60A7D26C40}"/>
                </a:ext>
              </a:extLst>
            </p:cNvPr>
            <p:cNvSpPr/>
            <p:nvPr/>
          </p:nvSpPr>
          <p:spPr>
            <a:xfrm>
              <a:off x="50" y="124059"/>
              <a:ext cx="4789200" cy="9792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919DAE5-1110-4980-8A73-99E01D53E45E}"/>
                </a:ext>
              </a:extLst>
            </p:cNvPr>
            <p:cNvSpPr txBox="1"/>
            <p:nvPr/>
          </p:nvSpPr>
          <p:spPr>
            <a:xfrm>
              <a:off x="50" y="124059"/>
              <a:ext cx="4789200" cy="9792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LIDERAZGO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87FD4F9-62FC-4E1A-8523-044E170E3A51}"/>
              </a:ext>
            </a:extLst>
          </p:cNvPr>
          <p:cNvGrpSpPr/>
          <p:nvPr/>
        </p:nvGrpSpPr>
        <p:grpSpPr>
          <a:xfrm>
            <a:off x="3996224" y="2250960"/>
            <a:ext cx="4841079" cy="2847808"/>
            <a:chOff x="50" y="1103259"/>
            <a:chExt cx="4789200" cy="487126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22BB9BA-44D1-4149-956E-F4FE9470780E}"/>
                </a:ext>
              </a:extLst>
            </p:cNvPr>
            <p:cNvSpPr/>
            <p:nvPr/>
          </p:nvSpPr>
          <p:spPr>
            <a:xfrm>
              <a:off x="50" y="1103259"/>
              <a:ext cx="4789200" cy="48531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B722A52-D280-4967-A28A-70C794F4D266}"/>
                </a:ext>
              </a:extLst>
            </p:cNvPr>
            <p:cNvSpPr txBox="1"/>
            <p:nvPr/>
          </p:nvSpPr>
          <p:spPr>
            <a:xfrm>
              <a:off x="50" y="1121363"/>
              <a:ext cx="4789200" cy="48531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1356" tIns="181356" rIns="241808" bIns="272034" numCol="1" spcCol="1270" anchor="t" anchorCtr="0">
              <a:noAutofit/>
            </a:bodyPr>
            <a:lstStyle/>
            <a:p>
              <a:pPr marL="285750" lvl="1" indent="-28575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Determinación y conocimiento de responsabilidades, roles, autoridades y funciones</a:t>
              </a:r>
            </a:p>
            <a:p>
              <a:pPr marL="285750" lvl="1" indent="-28575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Compromiso con el SIG (Calidad, Ambiente, Seguridad) – Rendición de cuentas</a:t>
              </a:r>
            </a:p>
            <a:p>
              <a:pPr marL="285750" lvl="1" indent="-28575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Consulta y participación</a:t>
              </a:r>
              <a:endParaRPr lang="es-E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6FDB018-F6A6-4A46-9D54-D7983F76953B}"/>
              </a:ext>
            </a:extLst>
          </p:cNvPr>
          <p:cNvGrpSpPr/>
          <p:nvPr/>
        </p:nvGrpSpPr>
        <p:grpSpPr>
          <a:xfrm>
            <a:off x="9242290" y="1363898"/>
            <a:ext cx="4114974" cy="894648"/>
            <a:chOff x="0" y="44735"/>
            <a:chExt cx="10248990" cy="1699200"/>
          </a:xfrm>
          <a:solidFill>
            <a:schemeClr val="accent5"/>
          </a:solidFill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8650771-DD38-4768-A4AA-4A954F90EB41}"/>
                </a:ext>
              </a:extLst>
            </p:cNvPr>
            <p:cNvSpPr/>
            <p:nvPr/>
          </p:nvSpPr>
          <p:spPr>
            <a:xfrm>
              <a:off x="0" y="44735"/>
              <a:ext cx="10248990" cy="16992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817417C-0661-4D94-ABD5-7BDF9498662E}"/>
                </a:ext>
              </a:extLst>
            </p:cNvPr>
            <p:cNvSpPr txBox="1"/>
            <p:nvPr/>
          </p:nvSpPr>
          <p:spPr>
            <a:xfrm>
              <a:off x="0" y="44735"/>
              <a:ext cx="10248990" cy="16992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GESTIÓN DE RIESGOS Y OPORTUNIDADES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5C950FE-695B-4C6F-90EA-1E3F30F23C18}"/>
              </a:ext>
            </a:extLst>
          </p:cNvPr>
          <p:cNvGrpSpPr/>
          <p:nvPr/>
        </p:nvGrpSpPr>
        <p:grpSpPr>
          <a:xfrm>
            <a:off x="9242290" y="2256132"/>
            <a:ext cx="4114974" cy="2564150"/>
            <a:chOff x="0" y="1743935"/>
            <a:chExt cx="10248990" cy="42918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9AF2C8A6-A811-4409-A683-508F82F02555}"/>
                </a:ext>
              </a:extLst>
            </p:cNvPr>
            <p:cNvSpPr/>
            <p:nvPr/>
          </p:nvSpPr>
          <p:spPr>
            <a:xfrm>
              <a:off x="0" y="1743935"/>
              <a:ext cx="10248990" cy="4291807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D4C9E86-D75F-4984-947A-EFFC4BC1FB16}"/>
                </a:ext>
              </a:extLst>
            </p:cNvPr>
            <p:cNvSpPr txBox="1"/>
            <p:nvPr/>
          </p:nvSpPr>
          <p:spPr>
            <a:xfrm>
              <a:off x="0" y="1743935"/>
              <a:ext cx="10248990" cy="4291807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4706" tIns="314706" rIns="419608" bIns="472059" numCol="1" spcCol="1270" anchor="t" anchorCtr="0">
              <a:noAutofit/>
            </a:bodyPr>
            <a:lstStyle/>
            <a:p>
              <a:pPr marL="285750" lvl="1" indent="-28575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Prevenir o reducir los efectos indeseados</a:t>
              </a:r>
            </a:p>
            <a:p>
              <a:pPr marL="285750" lvl="1" indent="-28575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Abordar riesgos (negativos) y oportunidades (positivos), requisitos legales y otros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24744AE-8B5F-4480-9E9D-9C1638ECA5F1}"/>
              </a:ext>
            </a:extLst>
          </p:cNvPr>
          <p:cNvGrpSpPr/>
          <p:nvPr/>
        </p:nvGrpSpPr>
        <p:grpSpPr>
          <a:xfrm rot="10800000" flipV="1">
            <a:off x="1586256" y="5399060"/>
            <a:ext cx="10857885" cy="537986"/>
            <a:chOff x="3202" y="235787"/>
            <a:chExt cx="3122739" cy="865542"/>
          </a:xfrm>
          <a:solidFill>
            <a:schemeClr val="accent5"/>
          </a:solidFill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48F183E6-61EB-4276-980A-443690192F69}"/>
                </a:ext>
              </a:extLst>
            </p:cNvPr>
            <p:cNvSpPr/>
            <p:nvPr/>
          </p:nvSpPr>
          <p:spPr>
            <a:xfrm>
              <a:off x="3202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CE5D889-BBF8-4168-82DA-D1EC5CA7E96B}"/>
                </a:ext>
              </a:extLst>
            </p:cNvPr>
            <p:cNvSpPr txBox="1"/>
            <p:nvPr/>
          </p:nvSpPr>
          <p:spPr>
            <a:xfrm>
              <a:off x="3202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GESTIÓN DEL CAMBIO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A1F0C66-77B0-4B34-9B59-D4D7225202E7}"/>
              </a:ext>
            </a:extLst>
          </p:cNvPr>
          <p:cNvGrpSpPr/>
          <p:nvPr/>
        </p:nvGrpSpPr>
        <p:grpSpPr>
          <a:xfrm rot="10800000" flipV="1">
            <a:off x="1586256" y="5946212"/>
            <a:ext cx="10857885" cy="1178325"/>
            <a:chOff x="3202" y="1101330"/>
            <a:chExt cx="3122739" cy="47433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968F8B3F-7448-4129-9DC7-6D41E721548B}"/>
                </a:ext>
              </a:extLst>
            </p:cNvPr>
            <p:cNvSpPr/>
            <p:nvPr/>
          </p:nvSpPr>
          <p:spPr>
            <a:xfrm>
              <a:off x="3202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B2C5B86-4764-4089-8A20-7E85D93DA6A1}"/>
                </a:ext>
              </a:extLst>
            </p:cNvPr>
            <p:cNvSpPr txBox="1"/>
            <p:nvPr/>
          </p:nvSpPr>
          <p:spPr>
            <a:xfrm>
              <a:off x="3202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Planificación de los cambios, considerando el propósito de los cambios, las consecuencias (riesgos), la disponibilidad de los recursos y la asignación y reasignación de responsabilidades y autoridades.</a:t>
              </a:r>
            </a:p>
          </p:txBody>
        </p:sp>
      </p:grpSp>
      <p:sp>
        <p:nvSpPr>
          <p:cNvPr id="30" name="Título 1">
            <a:extLst>
              <a:ext uri="{FF2B5EF4-FFF2-40B4-BE49-F238E27FC236}">
                <a16:creationId xmlns:a16="http://schemas.microsoft.com/office/drawing/2014/main" id="{19B82938-4F4F-4F7F-9CD5-7D6BDC69C54E}"/>
              </a:ext>
            </a:extLst>
          </p:cNvPr>
          <p:cNvSpPr txBox="1">
            <a:spLocks/>
          </p:cNvSpPr>
          <p:nvPr/>
        </p:nvSpPr>
        <p:spPr>
          <a:xfrm>
            <a:off x="1874067" y="260325"/>
            <a:ext cx="11235349" cy="8207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dirty="0"/>
              <a:t>Aspectos Importantes</a:t>
            </a:r>
            <a:br>
              <a:rPr lang="es-CO" dirty="0"/>
            </a:br>
            <a:r>
              <a:rPr lang="es-CO" dirty="0"/>
              <a:t>NTC ISO 9001 – 14001:2015 – 45001:2018</a:t>
            </a:r>
          </a:p>
        </p:txBody>
      </p:sp>
    </p:spTree>
    <p:extLst>
      <p:ext uri="{BB962C8B-B14F-4D97-AF65-F5344CB8AC3E}">
        <p14:creationId xmlns:p14="http://schemas.microsoft.com/office/powerpoint/2010/main" val="32357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064" y="6812518"/>
            <a:ext cx="1609287" cy="70319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B93BBD0-9B3E-4B34-8E85-3ECE64F46C4E}"/>
              </a:ext>
            </a:extLst>
          </p:cNvPr>
          <p:cNvSpPr txBox="1">
            <a:spLocks/>
          </p:cNvSpPr>
          <p:nvPr/>
        </p:nvSpPr>
        <p:spPr>
          <a:xfrm>
            <a:off x="1874067" y="260325"/>
            <a:ext cx="11235349" cy="8207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defTabSz="102595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0447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O" dirty="0"/>
              <a:t>Aspectos Importantes</a:t>
            </a:r>
            <a:br>
              <a:rPr lang="es-CO" dirty="0"/>
            </a:br>
            <a:r>
              <a:rPr lang="es-CO" dirty="0"/>
              <a:t>NTC ISO 9001 – 14001:2015 – 45001:2018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3243409-7802-48E2-A2BE-2E14B103D316}"/>
              </a:ext>
            </a:extLst>
          </p:cNvPr>
          <p:cNvGrpSpPr/>
          <p:nvPr/>
        </p:nvGrpSpPr>
        <p:grpSpPr>
          <a:xfrm>
            <a:off x="378073" y="1546008"/>
            <a:ext cx="3574005" cy="577511"/>
            <a:chOff x="3563125" y="235787"/>
            <a:chExt cx="3122739" cy="865542"/>
          </a:xfrm>
          <a:solidFill>
            <a:schemeClr val="accent5"/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835D591-E86D-40C6-99E2-2C67C0461219}"/>
                </a:ext>
              </a:extLst>
            </p:cNvPr>
            <p:cNvSpPr/>
            <p:nvPr/>
          </p:nvSpPr>
          <p:spPr>
            <a:xfrm>
              <a:off x="3563125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486DAF8-F0DA-45BD-A1F0-488098D8FCBB}"/>
                </a:ext>
              </a:extLst>
            </p:cNvPr>
            <p:cNvSpPr txBox="1"/>
            <p:nvPr/>
          </p:nvSpPr>
          <p:spPr>
            <a:xfrm>
              <a:off x="3563125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RECURSOS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0B89F18-2BC3-431A-AD4B-C78BF9EC6CC2}"/>
              </a:ext>
            </a:extLst>
          </p:cNvPr>
          <p:cNvGrpSpPr/>
          <p:nvPr/>
        </p:nvGrpSpPr>
        <p:grpSpPr>
          <a:xfrm>
            <a:off x="346110" y="2083116"/>
            <a:ext cx="3596389" cy="4949873"/>
            <a:chOff x="3549492" y="1101329"/>
            <a:chExt cx="3136372" cy="495397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4238B38-2DB2-47C9-8109-E38A45DC0799}"/>
                </a:ext>
              </a:extLst>
            </p:cNvPr>
            <p:cNvSpPr/>
            <p:nvPr/>
          </p:nvSpPr>
          <p:spPr>
            <a:xfrm>
              <a:off x="3563125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5C44B0E-B6BD-428D-B00D-D1FBFF736798}"/>
                </a:ext>
              </a:extLst>
            </p:cNvPr>
            <p:cNvSpPr txBox="1"/>
            <p:nvPr/>
          </p:nvSpPr>
          <p:spPr>
            <a:xfrm>
              <a:off x="3549492" y="1101329"/>
              <a:ext cx="3131092" cy="4953978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Competencia de las personas (educación, formación o experiencia, capacidad de identificar peligros)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Infraestructura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Toma de conciencia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Comunicación (qué, cuándo, a quién, cómo, quién) interna y externa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Información documentada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C4393C9-C983-40E9-83C1-0D156D4C86E3}"/>
              </a:ext>
            </a:extLst>
          </p:cNvPr>
          <p:cNvGrpSpPr/>
          <p:nvPr/>
        </p:nvGrpSpPr>
        <p:grpSpPr>
          <a:xfrm>
            <a:off x="4347750" y="1546008"/>
            <a:ext cx="4000000" cy="865542"/>
            <a:chOff x="7123048" y="235787"/>
            <a:chExt cx="3122739" cy="865542"/>
          </a:xfrm>
          <a:solidFill>
            <a:schemeClr val="accent5"/>
          </a:solidFill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2FED8B8-24E6-49ED-A728-8736D5177A05}"/>
                </a:ext>
              </a:extLst>
            </p:cNvPr>
            <p:cNvSpPr/>
            <p:nvPr/>
          </p:nvSpPr>
          <p:spPr>
            <a:xfrm>
              <a:off x="7123048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F3190F8-F831-4B16-BEA3-D807EE9AC14C}"/>
                </a:ext>
              </a:extLst>
            </p:cNvPr>
            <p:cNvSpPr txBox="1"/>
            <p:nvPr/>
          </p:nvSpPr>
          <p:spPr>
            <a:xfrm>
              <a:off x="7123048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*GESTIÓN DEL CONOCIMIENTO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AB3611E-696C-4D90-B290-B298583D17B0}"/>
              </a:ext>
            </a:extLst>
          </p:cNvPr>
          <p:cNvGrpSpPr/>
          <p:nvPr/>
        </p:nvGrpSpPr>
        <p:grpSpPr>
          <a:xfrm>
            <a:off x="4347750" y="2411551"/>
            <a:ext cx="4000000" cy="1645930"/>
            <a:chOff x="7123048" y="1101330"/>
            <a:chExt cx="3122739" cy="47433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3C5CF4D-82A9-45DA-ACB0-35FC92E032E3}"/>
                </a:ext>
              </a:extLst>
            </p:cNvPr>
            <p:cNvSpPr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F8DF1B0-A226-4430-A055-8F75C3216B80}"/>
                </a:ext>
              </a:extLst>
            </p:cNvPr>
            <p:cNvSpPr txBox="1"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Identificar, crear/adquirir, organizar, desarrollar, compartir/transferir, utilizar y retener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3095B27-3D2E-4345-847F-6B96F8C11CC8}"/>
              </a:ext>
            </a:extLst>
          </p:cNvPr>
          <p:cNvGrpSpPr/>
          <p:nvPr/>
        </p:nvGrpSpPr>
        <p:grpSpPr>
          <a:xfrm>
            <a:off x="8626463" y="1338760"/>
            <a:ext cx="4706915" cy="616466"/>
            <a:chOff x="7123048" y="235787"/>
            <a:chExt cx="3122739" cy="865542"/>
          </a:xfrm>
          <a:solidFill>
            <a:schemeClr val="accent5"/>
          </a:solidFill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190F560-28A5-4BF4-BADD-7F67C1174968}"/>
                </a:ext>
              </a:extLst>
            </p:cNvPr>
            <p:cNvSpPr/>
            <p:nvPr/>
          </p:nvSpPr>
          <p:spPr>
            <a:xfrm>
              <a:off x="7123048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7A2652B-4F11-4423-8570-D8EA93DFFEAF}"/>
                </a:ext>
              </a:extLst>
            </p:cNvPr>
            <p:cNvSpPr txBox="1"/>
            <p:nvPr/>
          </p:nvSpPr>
          <p:spPr>
            <a:xfrm>
              <a:off x="7123048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OPERACIÓN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3EA2C52-E04A-43F7-8AFC-C87512D44A62}"/>
              </a:ext>
            </a:extLst>
          </p:cNvPr>
          <p:cNvGrpSpPr/>
          <p:nvPr/>
        </p:nvGrpSpPr>
        <p:grpSpPr>
          <a:xfrm>
            <a:off x="8626463" y="1955225"/>
            <a:ext cx="4706915" cy="2560319"/>
            <a:chOff x="7123048" y="1101330"/>
            <a:chExt cx="3122739" cy="47433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F602B7CE-CF7B-4D31-8034-03F79D001981}"/>
                </a:ext>
              </a:extLst>
            </p:cNvPr>
            <p:cNvSpPr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4DE21E0-0A7A-4026-B697-F4E3496F5CBF}"/>
                </a:ext>
              </a:extLst>
            </p:cNvPr>
            <p:cNvSpPr txBox="1"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Requisitos, diseño y desarrollo de productos y servicios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Control de productos/servicios suministrados externamente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Provisión/Prestación del servicio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Preparación y respuesta ante emergencias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3301FF7-0EA2-4E1A-981F-68348ACC61CF}"/>
              </a:ext>
            </a:extLst>
          </p:cNvPr>
          <p:cNvGrpSpPr/>
          <p:nvPr/>
        </p:nvGrpSpPr>
        <p:grpSpPr>
          <a:xfrm>
            <a:off x="4554694" y="4521143"/>
            <a:ext cx="3574005" cy="865542"/>
            <a:chOff x="3563125" y="235787"/>
            <a:chExt cx="3122739" cy="865542"/>
          </a:xfrm>
          <a:solidFill>
            <a:schemeClr val="accent5"/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4DF8896-D660-4A2E-988D-54153829373F}"/>
                </a:ext>
              </a:extLst>
            </p:cNvPr>
            <p:cNvSpPr/>
            <p:nvPr/>
          </p:nvSpPr>
          <p:spPr>
            <a:xfrm>
              <a:off x="3563125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E599EAB-6DF5-4389-97CE-229E7405F842}"/>
                </a:ext>
              </a:extLst>
            </p:cNvPr>
            <p:cNvSpPr txBox="1"/>
            <p:nvPr/>
          </p:nvSpPr>
          <p:spPr>
            <a:xfrm>
              <a:off x="3563125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EVALUACIÓN DEL DESEMPEÑO</a:t>
              </a:r>
              <a:endParaRPr lang="es-ES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4A6BE2FD-8B2F-4825-8BA7-8A2A523514C7}"/>
              </a:ext>
            </a:extLst>
          </p:cNvPr>
          <p:cNvGrpSpPr/>
          <p:nvPr/>
        </p:nvGrpSpPr>
        <p:grpSpPr>
          <a:xfrm>
            <a:off x="9373488" y="4783602"/>
            <a:ext cx="3350423" cy="703191"/>
            <a:chOff x="7123048" y="235787"/>
            <a:chExt cx="3122739" cy="865542"/>
          </a:xfrm>
          <a:solidFill>
            <a:schemeClr val="accent5"/>
          </a:solidFill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82AA5FC-9FCF-43E1-ACB1-08DEA86335A2}"/>
                </a:ext>
              </a:extLst>
            </p:cNvPr>
            <p:cNvSpPr/>
            <p:nvPr/>
          </p:nvSpPr>
          <p:spPr>
            <a:xfrm>
              <a:off x="7123048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5A64AA10-3849-42F3-9FB2-CE06B9A8931E}"/>
                </a:ext>
              </a:extLst>
            </p:cNvPr>
            <p:cNvSpPr txBox="1"/>
            <p:nvPr/>
          </p:nvSpPr>
          <p:spPr>
            <a:xfrm>
              <a:off x="7123048" y="235787"/>
              <a:ext cx="3122739" cy="86554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MEJORA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8EA4227-5AA2-45AF-9B03-365E702610C9}"/>
              </a:ext>
            </a:extLst>
          </p:cNvPr>
          <p:cNvGrpSpPr/>
          <p:nvPr/>
        </p:nvGrpSpPr>
        <p:grpSpPr>
          <a:xfrm>
            <a:off x="4560747" y="5388505"/>
            <a:ext cx="3567952" cy="1644484"/>
            <a:chOff x="7123048" y="1101330"/>
            <a:chExt cx="3122739" cy="47433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2CACB133-06FF-427B-A626-5AA6930E675C}"/>
                </a:ext>
              </a:extLst>
            </p:cNvPr>
            <p:cNvSpPr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549A315-CD00-47F6-AEC0-F40C3CDF89AA}"/>
                </a:ext>
              </a:extLst>
            </p:cNvPr>
            <p:cNvSpPr txBox="1"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Seguimiento, medición, análisis y evaluación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Auditoría interna</a:t>
              </a:r>
            </a:p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Revisión por la Dirección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0822371-BDD3-4590-9317-D6BFCA8ECF82}"/>
              </a:ext>
            </a:extLst>
          </p:cNvPr>
          <p:cNvGrpSpPr/>
          <p:nvPr/>
        </p:nvGrpSpPr>
        <p:grpSpPr>
          <a:xfrm>
            <a:off x="9373488" y="5493950"/>
            <a:ext cx="3350423" cy="1196798"/>
            <a:chOff x="7123048" y="827514"/>
            <a:chExt cx="3122739" cy="50171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49A0A045-9DC4-4E79-A4A1-7E72D4E43E71}"/>
                </a:ext>
              </a:extLst>
            </p:cNvPr>
            <p:cNvSpPr/>
            <p:nvPr/>
          </p:nvSpPr>
          <p:spPr>
            <a:xfrm>
              <a:off x="7123048" y="1101330"/>
              <a:ext cx="3122739" cy="474336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7E33A6E5-27DF-4B59-89C4-4C1726A51A3A}"/>
                </a:ext>
              </a:extLst>
            </p:cNvPr>
            <p:cNvSpPr txBox="1"/>
            <p:nvPr/>
          </p:nvSpPr>
          <p:spPr>
            <a:xfrm>
              <a:off x="7123048" y="827514"/>
              <a:ext cx="3122739" cy="5017176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Acciones correctivas y de mejora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7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Enfoque Basado en Procesos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63" y="6528294"/>
            <a:ext cx="2180736" cy="95289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0C589FF-A434-4915-835D-0EEA4C77C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912964"/>
              </p:ext>
            </p:extLst>
          </p:nvPr>
        </p:nvGraphicFramePr>
        <p:xfrm>
          <a:off x="1079897" y="1171947"/>
          <a:ext cx="11233248" cy="2861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2A61E12-49B2-4BED-BA7A-FF3E9E370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901577"/>
              </p:ext>
            </p:extLst>
          </p:nvPr>
        </p:nvGraphicFramePr>
        <p:xfrm>
          <a:off x="2232025" y="6592111"/>
          <a:ext cx="9096862" cy="825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40463815-A9FE-4A5B-8DF8-75D66D004A29}"/>
              </a:ext>
            </a:extLst>
          </p:cNvPr>
          <p:cNvGrpSpPr/>
          <p:nvPr/>
        </p:nvGrpSpPr>
        <p:grpSpPr>
          <a:xfrm>
            <a:off x="2664073" y="4024311"/>
            <a:ext cx="8496944" cy="2312936"/>
            <a:chOff x="2016001" y="5042670"/>
            <a:chExt cx="8496944" cy="2312936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3667A8CF-F8A2-48B9-AAD2-6FE7BB295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373" y="5042670"/>
              <a:ext cx="2598281" cy="1553123"/>
            </a:xfrm>
            <a:prstGeom prst="rect">
              <a:avLst/>
            </a:prstGeom>
            <a:solidFill>
              <a:schemeClr val="bg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987" tIns="46793" rIns="89987" bIns="46793" anchor="ctr"/>
            <a:lstStyle/>
            <a:p>
              <a:pPr algn="ctr" defTabSz="448045" eaLnBrk="0" hangingPunct="0">
                <a:buClr>
                  <a:srgbClr val="000000"/>
                </a:buClr>
                <a:buSzPct val="100000"/>
                <a:tabLst>
                  <a:tab pos="0" algn="l"/>
                  <a:tab pos="913159" algn="l"/>
                  <a:tab pos="1827738" algn="l"/>
                  <a:tab pos="2742318" algn="l"/>
                  <a:tab pos="3656899" algn="l"/>
                  <a:tab pos="4570058" algn="l"/>
                  <a:tab pos="5484638" algn="l"/>
                  <a:tab pos="6399219" algn="l"/>
                  <a:tab pos="7313798" algn="l"/>
                  <a:tab pos="8226957" algn="l"/>
                  <a:tab pos="9141537" algn="l"/>
                  <a:tab pos="10056117" algn="l"/>
                </a:tabLst>
              </a:pPr>
              <a:r>
                <a:rPr lang="en-GB" sz="3200" dirty="0">
                  <a:solidFill>
                    <a:prstClr val="black"/>
                  </a:solidFill>
                  <a:latin typeface="Segoe UI" panose="020B0502040204020203" pitchFamily="34" charset="0"/>
                  <a:ea typeface="Arial Unicode MS" pitchFamily="34" charset="-128"/>
                  <a:cs typeface="Segoe UI" panose="020B0502040204020203" pitchFamily="34" charset="0"/>
                </a:rPr>
                <a:t>Proceso</a:t>
              </a:r>
            </a:p>
            <a:p>
              <a:pPr algn="ctr" defTabSz="448045" eaLnBrk="0" hangingPunct="0">
                <a:buClr>
                  <a:srgbClr val="000000"/>
                </a:buClr>
                <a:buSzPct val="100000"/>
                <a:tabLst>
                  <a:tab pos="0" algn="l"/>
                  <a:tab pos="913159" algn="l"/>
                  <a:tab pos="1827738" algn="l"/>
                  <a:tab pos="2742318" algn="l"/>
                  <a:tab pos="3656899" algn="l"/>
                  <a:tab pos="4570058" algn="l"/>
                  <a:tab pos="5484638" algn="l"/>
                  <a:tab pos="6399219" algn="l"/>
                  <a:tab pos="7313798" algn="l"/>
                  <a:tab pos="8226957" algn="l"/>
                  <a:tab pos="9141537" algn="l"/>
                  <a:tab pos="10056117" algn="l"/>
                </a:tabLst>
              </a:pPr>
              <a:r>
                <a:rPr lang="en-GB" sz="1800" dirty="0">
                  <a:solidFill>
                    <a:prstClr val="black"/>
                  </a:solidFill>
                  <a:latin typeface="Segoe UI" panose="020B0502040204020203" pitchFamily="34" charset="0"/>
                  <a:ea typeface="Arial Unicode MS" pitchFamily="34" charset="-128"/>
                  <a:cs typeface="Segoe UI" panose="020B0502040204020203" pitchFamily="34" charset="0"/>
                </a:rPr>
                <a:t>(Actividades)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94EF0A-0153-4745-853D-0D0E266D1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285" y="6997304"/>
              <a:ext cx="4104456" cy="358302"/>
            </a:xfrm>
            <a:prstGeom prst="rect">
              <a:avLst/>
            </a:prstGeom>
            <a:solidFill>
              <a:schemeClr val="bg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987" tIns="46793" rIns="89987" bIns="46793" anchor="ctr"/>
            <a:lstStyle/>
            <a:p>
              <a:pPr algn="ctr" defTabSz="448045" eaLnBrk="0" hangingPunct="0">
                <a:buClr>
                  <a:srgbClr val="000000"/>
                </a:buClr>
                <a:buSzPct val="100000"/>
                <a:tabLst>
                  <a:tab pos="0" algn="l"/>
                  <a:tab pos="913159" algn="l"/>
                  <a:tab pos="1827738" algn="l"/>
                  <a:tab pos="2742318" algn="l"/>
                  <a:tab pos="3656899" algn="l"/>
                  <a:tab pos="4570058" algn="l"/>
                  <a:tab pos="5484638" algn="l"/>
                  <a:tab pos="6399219" algn="l"/>
                  <a:tab pos="7313798" algn="l"/>
                  <a:tab pos="8226957" algn="l"/>
                  <a:tab pos="9141537" algn="l"/>
                  <a:tab pos="10056117" algn="l"/>
                </a:tabLst>
              </a:pPr>
              <a:r>
                <a:rPr lang="en-GB" sz="2000" dirty="0">
                  <a:solidFill>
                    <a:prstClr val="black"/>
                  </a:solidFill>
                  <a:latin typeface="Segoe UI" panose="020B0502040204020203" pitchFamily="34" charset="0"/>
                  <a:ea typeface="Arial Unicode MS" pitchFamily="34" charset="-128"/>
                  <a:cs typeface="Segoe UI" panose="020B0502040204020203" pitchFamily="34" charset="0"/>
                </a:rPr>
                <a:t>Medición, Control, Retroalimentación</a:t>
              </a:r>
            </a:p>
          </p:txBody>
        </p:sp>
        <p:cxnSp>
          <p:nvCxnSpPr>
            <p:cNvPr id="9" name="Conector angular 10">
              <a:extLst>
                <a:ext uri="{FF2B5EF4-FFF2-40B4-BE49-F238E27FC236}">
                  <a16:creationId xmlns:a16="http://schemas.microsoft.com/office/drawing/2014/main" id="{4D39EFC5-9E5D-4A78-8BDE-9AAE29F2DA6E}"/>
                </a:ext>
              </a:extLst>
            </p:cNvPr>
            <p:cNvCxnSpPr>
              <a:stCxn id="14" idx="4"/>
              <a:endCxn id="8" idx="3"/>
            </p:cNvCxnSpPr>
            <p:nvPr/>
          </p:nvCxnSpPr>
          <p:spPr>
            <a:xfrm rot="5400000">
              <a:off x="8441100" y="6148725"/>
              <a:ext cx="767371" cy="1288088"/>
            </a:xfrm>
            <a:prstGeom prst="bentConnector2">
              <a:avLst/>
            </a:prstGeom>
            <a:ln w="41275">
              <a:solidFill>
                <a:schemeClr val="tx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F4D60E8B-29AB-473C-BA90-48EFCEE56082}"/>
                </a:ext>
              </a:extLst>
            </p:cNvPr>
            <p:cNvCxnSpPr>
              <a:stCxn id="7" idx="3"/>
              <a:endCxn id="14" idx="2"/>
            </p:cNvCxnSpPr>
            <p:nvPr/>
          </p:nvCxnSpPr>
          <p:spPr>
            <a:xfrm flipV="1">
              <a:off x="7427654" y="5819070"/>
              <a:ext cx="997059" cy="162"/>
            </a:xfrm>
            <a:prstGeom prst="straightConnector1">
              <a:avLst/>
            </a:prstGeom>
            <a:ln w="41275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angular 12">
              <a:extLst>
                <a:ext uri="{FF2B5EF4-FFF2-40B4-BE49-F238E27FC236}">
                  <a16:creationId xmlns:a16="http://schemas.microsoft.com/office/drawing/2014/main" id="{5777F1C6-DC0A-4235-B173-1C848E4C9A70}"/>
                </a:ext>
              </a:extLst>
            </p:cNvPr>
            <p:cNvCxnSpPr>
              <a:stCxn id="8" idx="1"/>
              <a:endCxn id="13" idx="4"/>
            </p:cNvCxnSpPr>
            <p:nvPr/>
          </p:nvCxnSpPr>
          <p:spPr>
            <a:xfrm rot="10800000">
              <a:off x="2945675" y="6288403"/>
              <a:ext cx="1130610" cy="888053"/>
            </a:xfrm>
            <a:prstGeom prst="bentConnector2">
              <a:avLst/>
            </a:prstGeom>
            <a:ln w="41275">
              <a:solidFill>
                <a:schemeClr val="tx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2787FDB9-C7A6-4B41-A961-27041F53EB21}"/>
                </a:ext>
              </a:extLst>
            </p:cNvPr>
            <p:cNvCxnSpPr>
              <a:stCxn id="13" idx="6"/>
              <a:endCxn id="7" idx="1"/>
            </p:cNvCxnSpPr>
            <p:nvPr/>
          </p:nvCxnSpPr>
          <p:spPr>
            <a:xfrm flipV="1">
              <a:off x="3875349" y="5819232"/>
              <a:ext cx="954024" cy="1118"/>
            </a:xfrm>
            <a:prstGeom prst="straightConnector1">
              <a:avLst/>
            </a:prstGeom>
            <a:ln w="41275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6E09562-87E9-48D3-82F4-D482CC0DE907}"/>
                </a:ext>
              </a:extLst>
            </p:cNvPr>
            <p:cNvSpPr/>
            <p:nvPr/>
          </p:nvSpPr>
          <p:spPr>
            <a:xfrm>
              <a:off x="2016001" y="5352298"/>
              <a:ext cx="1859348" cy="936104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Entradas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7F8A8D5-F3DC-497A-AC34-B3DDB141CBF9}"/>
                </a:ext>
              </a:extLst>
            </p:cNvPr>
            <p:cNvSpPr/>
            <p:nvPr/>
          </p:nvSpPr>
          <p:spPr>
            <a:xfrm>
              <a:off x="8424713" y="5229055"/>
              <a:ext cx="2088232" cy="1180029"/>
            </a:xfrm>
            <a:prstGeom prst="ellipse">
              <a:avLst/>
            </a:prstGeom>
            <a:solidFill>
              <a:srgbClr val="33CC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Salidas</a:t>
              </a:r>
            </a:p>
            <a:p>
              <a:pPr algn="ctr"/>
              <a:endParaRPr lang="es-E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s-ES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(Resultados previstos)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Enfoque Basado en Procesos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72" y="7276788"/>
            <a:ext cx="1472110" cy="64325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2B388B8-5D1C-413F-B5F2-858491AC673D}"/>
              </a:ext>
            </a:extLst>
          </p:cNvPr>
          <p:cNvGrpSpPr/>
          <p:nvPr/>
        </p:nvGrpSpPr>
        <p:grpSpPr>
          <a:xfrm>
            <a:off x="359816" y="6563399"/>
            <a:ext cx="7209383" cy="929248"/>
            <a:chOff x="1173204" y="3491188"/>
            <a:chExt cx="10932391" cy="929248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C256C6F4-6655-43C0-9240-C1C5FACEB872}"/>
                </a:ext>
              </a:extLst>
            </p:cNvPr>
            <p:cNvGrpSpPr/>
            <p:nvPr/>
          </p:nvGrpSpPr>
          <p:grpSpPr>
            <a:xfrm>
              <a:off x="2035103" y="3593114"/>
              <a:ext cx="10070492" cy="735396"/>
              <a:chOff x="559161" y="367837"/>
              <a:chExt cx="10070492" cy="735396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39E83E8E-2BC2-492B-9EA4-BD696B6D8E13}"/>
                  </a:ext>
                </a:extLst>
              </p:cNvPr>
              <p:cNvSpPr/>
              <p:nvPr/>
            </p:nvSpPr>
            <p:spPr>
              <a:xfrm>
                <a:off x="559161" y="367837"/>
                <a:ext cx="10070492" cy="735396"/>
              </a:xfrm>
              <a:prstGeom prst="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612D04F6-22C4-4403-9ECF-A256C0882F25}"/>
                  </a:ext>
                </a:extLst>
              </p:cNvPr>
              <p:cNvSpPr txBox="1"/>
              <p:nvPr/>
            </p:nvSpPr>
            <p:spPr>
              <a:xfrm>
                <a:off x="559161" y="367837"/>
                <a:ext cx="10070492" cy="73539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83721" tIns="60960" rIns="60960" bIns="60960" numCol="1" spcCol="1270" anchor="ctr" anchorCtr="0">
                <a:noAutofit/>
              </a:bodyPr>
              <a:lstStyle/>
              <a:p>
                <a:pPr lvl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900" b="1" kern="1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Planear y realizar seguimiento a las actividades diarias/semanales/mensuales/semestrales/anuales</a:t>
                </a:r>
              </a:p>
            </p:txBody>
          </p:sp>
        </p:grp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F368071-9190-4CE9-8877-1A393F4C84E1}"/>
                </a:ext>
              </a:extLst>
            </p:cNvPr>
            <p:cNvSpPr/>
            <p:nvPr/>
          </p:nvSpPr>
          <p:spPr>
            <a:xfrm>
              <a:off x="1173204" y="3491188"/>
              <a:ext cx="1321523" cy="929248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6672389-AFCA-45E4-84E7-7C6633272E30}"/>
              </a:ext>
            </a:extLst>
          </p:cNvPr>
          <p:cNvGrpSpPr/>
          <p:nvPr/>
        </p:nvGrpSpPr>
        <p:grpSpPr>
          <a:xfrm>
            <a:off x="8074648" y="6065852"/>
            <a:ext cx="5253705" cy="1099805"/>
            <a:chOff x="1209065" y="3406896"/>
            <a:chExt cx="6063520" cy="1099805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E47F26AB-6EE5-48CB-95E1-0AFCAB4BD057}"/>
                </a:ext>
              </a:extLst>
            </p:cNvPr>
            <p:cNvGrpSpPr/>
            <p:nvPr/>
          </p:nvGrpSpPr>
          <p:grpSpPr>
            <a:xfrm>
              <a:off x="1917364" y="3524101"/>
              <a:ext cx="5355221" cy="873422"/>
              <a:chOff x="654470" y="436432"/>
              <a:chExt cx="9973398" cy="873422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E23A5A3-1849-4B65-8A26-FF76E7C5970F}"/>
                  </a:ext>
                </a:extLst>
              </p:cNvPr>
              <p:cNvSpPr/>
              <p:nvPr/>
            </p:nvSpPr>
            <p:spPr>
              <a:xfrm>
                <a:off x="654470" y="436432"/>
                <a:ext cx="9973398" cy="873422"/>
              </a:xfrm>
              <a:prstGeom prst="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66E16DE-BF9D-400C-9BFC-799029FB56B0}"/>
                  </a:ext>
                </a:extLst>
              </p:cNvPr>
              <p:cNvSpPr txBox="1"/>
              <p:nvPr/>
            </p:nvSpPr>
            <p:spPr>
              <a:xfrm>
                <a:off x="654470" y="436432"/>
                <a:ext cx="9973398" cy="873422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93279" tIns="60960" rIns="60960" bIns="60960" numCol="1" spcCol="1270" anchor="ctr" anchorCtr="0">
                <a:noAutofit/>
              </a:bodyPr>
              <a:lstStyle/>
              <a:p>
                <a:pPr lvl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200" b="1" kern="12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Manejar efectivamente el tiempo</a:t>
                </a:r>
              </a:p>
            </p:txBody>
          </p:sp>
        </p:grp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A5B7B941-42AE-4C49-8B95-22E78B3D2A04}"/>
                </a:ext>
              </a:extLst>
            </p:cNvPr>
            <p:cNvSpPr/>
            <p:nvPr/>
          </p:nvSpPr>
          <p:spPr>
            <a:xfrm>
              <a:off x="1209065" y="3406896"/>
              <a:ext cx="1044768" cy="1099805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7E2916F-AFA3-4179-8FCC-018C4E831C73}"/>
              </a:ext>
            </a:extLst>
          </p:cNvPr>
          <p:cNvGrpSpPr/>
          <p:nvPr/>
        </p:nvGrpSpPr>
        <p:grpSpPr>
          <a:xfrm>
            <a:off x="1066800" y="1245434"/>
            <a:ext cx="11413067" cy="4680804"/>
            <a:chOff x="818168" y="2057393"/>
            <a:chExt cx="9550810" cy="4131801"/>
          </a:xfrm>
        </p:grpSpPr>
        <p:sp>
          <p:nvSpPr>
            <p:cNvPr id="15" name="Forma libre 51">
              <a:extLst>
                <a:ext uri="{FF2B5EF4-FFF2-40B4-BE49-F238E27FC236}">
                  <a16:creationId xmlns:a16="http://schemas.microsoft.com/office/drawing/2014/main" id="{763897FC-06FE-4368-89B0-3FC32080D744}"/>
                </a:ext>
              </a:extLst>
            </p:cNvPr>
            <p:cNvSpPr/>
            <p:nvPr/>
          </p:nvSpPr>
          <p:spPr>
            <a:xfrm>
              <a:off x="6666841" y="4360264"/>
              <a:ext cx="3702137" cy="1808950"/>
            </a:xfrm>
            <a:custGeom>
              <a:avLst/>
              <a:gdLst>
                <a:gd name="connsiteX0" fmla="*/ 0 w 3702137"/>
                <a:gd name="connsiteY0" fmla="*/ 180895 h 1808950"/>
                <a:gd name="connsiteX1" fmla="*/ 180895 w 3702137"/>
                <a:gd name="connsiteY1" fmla="*/ 0 h 1808950"/>
                <a:gd name="connsiteX2" fmla="*/ 3521242 w 3702137"/>
                <a:gd name="connsiteY2" fmla="*/ 0 h 1808950"/>
                <a:gd name="connsiteX3" fmla="*/ 3702137 w 3702137"/>
                <a:gd name="connsiteY3" fmla="*/ 180895 h 1808950"/>
                <a:gd name="connsiteX4" fmla="*/ 3702137 w 3702137"/>
                <a:gd name="connsiteY4" fmla="*/ 1628055 h 1808950"/>
                <a:gd name="connsiteX5" fmla="*/ 3521242 w 3702137"/>
                <a:gd name="connsiteY5" fmla="*/ 1808950 h 1808950"/>
                <a:gd name="connsiteX6" fmla="*/ 180895 w 3702137"/>
                <a:gd name="connsiteY6" fmla="*/ 1808950 h 1808950"/>
                <a:gd name="connsiteX7" fmla="*/ 0 w 3702137"/>
                <a:gd name="connsiteY7" fmla="*/ 1628055 h 1808950"/>
                <a:gd name="connsiteX8" fmla="*/ 0 w 3702137"/>
                <a:gd name="connsiteY8" fmla="*/ 180895 h 180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137" h="1808950">
                  <a:moveTo>
                    <a:pt x="0" y="180895"/>
                  </a:moveTo>
                  <a:cubicBezTo>
                    <a:pt x="0" y="80989"/>
                    <a:pt x="80989" y="0"/>
                    <a:pt x="180895" y="0"/>
                  </a:cubicBezTo>
                  <a:lnTo>
                    <a:pt x="3521242" y="0"/>
                  </a:lnTo>
                  <a:cubicBezTo>
                    <a:pt x="3621148" y="0"/>
                    <a:pt x="3702137" y="80989"/>
                    <a:pt x="3702137" y="180895"/>
                  </a:cubicBezTo>
                  <a:lnTo>
                    <a:pt x="3702137" y="1628055"/>
                  </a:lnTo>
                  <a:cubicBezTo>
                    <a:pt x="3702137" y="1727961"/>
                    <a:pt x="3621148" y="1808950"/>
                    <a:pt x="3521242" y="1808950"/>
                  </a:cubicBezTo>
                  <a:lnTo>
                    <a:pt x="180895" y="1808950"/>
                  </a:lnTo>
                  <a:cubicBezTo>
                    <a:pt x="80989" y="1808950"/>
                    <a:pt x="0" y="1727961"/>
                    <a:pt x="0" y="1628055"/>
                  </a:cubicBezTo>
                  <a:lnTo>
                    <a:pt x="0" y="180895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1338" tIns="552934" rIns="100697" bIns="100698" numCol="1" spcCol="1270" anchor="t" anchorCtr="0">
              <a:noAutofit/>
            </a:bodyPr>
            <a:lstStyle/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600" b="1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Prestación del servicio</a:t>
              </a:r>
            </a:p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Ejecución de actividades</a:t>
              </a:r>
            </a:p>
          </p:txBody>
        </p:sp>
        <p:sp>
          <p:nvSpPr>
            <p:cNvPr id="16" name="Forma libre 52">
              <a:extLst>
                <a:ext uri="{FF2B5EF4-FFF2-40B4-BE49-F238E27FC236}">
                  <a16:creationId xmlns:a16="http://schemas.microsoft.com/office/drawing/2014/main" id="{38ECEDBD-83DE-4160-805C-F1895B16FBA9}"/>
                </a:ext>
              </a:extLst>
            </p:cNvPr>
            <p:cNvSpPr/>
            <p:nvPr/>
          </p:nvSpPr>
          <p:spPr>
            <a:xfrm>
              <a:off x="818168" y="4223618"/>
              <a:ext cx="5083825" cy="1965576"/>
            </a:xfrm>
            <a:custGeom>
              <a:avLst/>
              <a:gdLst>
                <a:gd name="connsiteX0" fmla="*/ 0 w 5083825"/>
                <a:gd name="connsiteY0" fmla="*/ 196558 h 1965576"/>
                <a:gd name="connsiteX1" fmla="*/ 196558 w 5083825"/>
                <a:gd name="connsiteY1" fmla="*/ 0 h 1965576"/>
                <a:gd name="connsiteX2" fmla="*/ 4887267 w 5083825"/>
                <a:gd name="connsiteY2" fmla="*/ 0 h 1965576"/>
                <a:gd name="connsiteX3" fmla="*/ 5083825 w 5083825"/>
                <a:gd name="connsiteY3" fmla="*/ 196558 h 1965576"/>
                <a:gd name="connsiteX4" fmla="*/ 5083825 w 5083825"/>
                <a:gd name="connsiteY4" fmla="*/ 1769018 h 1965576"/>
                <a:gd name="connsiteX5" fmla="*/ 4887267 w 5083825"/>
                <a:gd name="connsiteY5" fmla="*/ 1965576 h 1965576"/>
                <a:gd name="connsiteX6" fmla="*/ 196558 w 5083825"/>
                <a:gd name="connsiteY6" fmla="*/ 1965576 h 1965576"/>
                <a:gd name="connsiteX7" fmla="*/ 0 w 5083825"/>
                <a:gd name="connsiteY7" fmla="*/ 1769018 h 1965576"/>
                <a:gd name="connsiteX8" fmla="*/ 0 w 5083825"/>
                <a:gd name="connsiteY8" fmla="*/ 196558 h 19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3825" h="1965576">
                  <a:moveTo>
                    <a:pt x="0" y="196558"/>
                  </a:moveTo>
                  <a:cubicBezTo>
                    <a:pt x="0" y="88002"/>
                    <a:pt x="88002" y="0"/>
                    <a:pt x="196558" y="0"/>
                  </a:cubicBezTo>
                  <a:lnTo>
                    <a:pt x="4887267" y="0"/>
                  </a:lnTo>
                  <a:cubicBezTo>
                    <a:pt x="4995823" y="0"/>
                    <a:pt x="5083825" y="88002"/>
                    <a:pt x="5083825" y="196558"/>
                  </a:cubicBezTo>
                  <a:lnTo>
                    <a:pt x="5083825" y="1769018"/>
                  </a:lnTo>
                  <a:cubicBezTo>
                    <a:pt x="5083825" y="1877574"/>
                    <a:pt x="4995823" y="1965576"/>
                    <a:pt x="4887267" y="1965576"/>
                  </a:cubicBezTo>
                  <a:lnTo>
                    <a:pt x="196558" y="1965576"/>
                  </a:lnTo>
                  <a:cubicBezTo>
                    <a:pt x="88002" y="1965576"/>
                    <a:pt x="0" y="1877574"/>
                    <a:pt x="0" y="1769018"/>
                  </a:cubicBezTo>
                  <a:lnTo>
                    <a:pt x="0" y="196558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137" tIns="595531" rIns="1629285" bIns="104137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600" b="1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orma libre 53">
              <a:extLst>
                <a:ext uri="{FF2B5EF4-FFF2-40B4-BE49-F238E27FC236}">
                  <a16:creationId xmlns:a16="http://schemas.microsoft.com/office/drawing/2014/main" id="{C80E38C4-42B2-4688-BCDB-57B460B668E1}"/>
                </a:ext>
              </a:extLst>
            </p:cNvPr>
            <p:cNvSpPr/>
            <p:nvPr/>
          </p:nvSpPr>
          <p:spPr>
            <a:xfrm>
              <a:off x="6533429" y="2057393"/>
              <a:ext cx="3835549" cy="1801066"/>
            </a:xfrm>
            <a:custGeom>
              <a:avLst/>
              <a:gdLst>
                <a:gd name="connsiteX0" fmla="*/ 0 w 3835549"/>
                <a:gd name="connsiteY0" fmla="*/ 205253 h 2052533"/>
                <a:gd name="connsiteX1" fmla="*/ 205253 w 3835549"/>
                <a:gd name="connsiteY1" fmla="*/ 0 h 2052533"/>
                <a:gd name="connsiteX2" fmla="*/ 3630296 w 3835549"/>
                <a:gd name="connsiteY2" fmla="*/ 0 h 2052533"/>
                <a:gd name="connsiteX3" fmla="*/ 3835549 w 3835549"/>
                <a:gd name="connsiteY3" fmla="*/ 205253 h 2052533"/>
                <a:gd name="connsiteX4" fmla="*/ 3835549 w 3835549"/>
                <a:gd name="connsiteY4" fmla="*/ 1847280 h 2052533"/>
                <a:gd name="connsiteX5" fmla="*/ 3630296 w 3835549"/>
                <a:gd name="connsiteY5" fmla="*/ 2052533 h 2052533"/>
                <a:gd name="connsiteX6" fmla="*/ 205253 w 3835549"/>
                <a:gd name="connsiteY6" fmla="*/ 2052533 h 2052533"/>
                <a:gd name="connsiteX7" fmla="*/ 0 w 3835549"/>
                <a:gd name="connsiteY7" fmla="*/ 1847280 h 2052533"/>
                <a:gd name="connsiteX8" fmla="*/ 0 w 3835549"/>
                <a:gd name="connsiteY8" fmla="*/ 205253 h 205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5549" h="2052533">
                  <a:moveTo>
                    <a:pt x="0" y="205253"/>
                  </a:moveTo>
                  <a:cubicBezTo>
                    <a:pt x="0" y="91895"/>
                    <a:pt x="91895" y="0"/>
                    <a:pt x="205253" y="0"/>
                  </a:cubicBezTo>
                  <a:lnTo>
                    <a:pt x="3630296" y="0"/>
                  </a:lnTo>
                  <a:cubicBezTo>
                    <a:pt x="3743654" y="0"/>
                    <a:pt x="3835549" y="91895"/>
                    <a:pt x="3835549" y="205253"/>
                  </a:cubicBezTo>
                  <a:lnTo>
                    <a:pt x="3835549" y="1847280"/>
                  </a:lnTo>
                  <a:cubicBezTo>
                    <a:pt x="3835549" y="1960638"/>
                    <a:pt x="3743654" y="2052533"/>
                    <a:pt x="3630296" y="2052533"/>
                  </a:cubicBezTo>
                  <a:lnTo>
                    <a:pt x="205253" y="2052533"/>
                  </a:lnTo>
                  <a:cubicBezTo>
                    <a:pt x="91895" y="2052533"/>
                    <a:pt x="0" y="1960638"/>
                    <a:pt x="0" y="1847280"/>
                  </a:cubicBezTo>
                  <a:lnTo>
                    <a:pt x="0" y="205253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6712" tIns="106047" rIns="106047" bIns="619180" numCol="1" spcCol="1270" anchor="t" anchorCtr="0">
              <a:noAutofit/>
            </a:bodyPr>
            <a:lstStyle/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600" b="1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Definir objetivos y estrategias</a:t>
              </a:r>
            </a:p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Determinar instrumentos o herramientas de medición de gestión (eficacia, eficiencia, efectividad)</a:t>
              </a:r>
            </a:p>
          </p:txBody>
        </p:sp>
        <p:sp>
          <p:nvSpPr>
            <p:cNvPr id="18" name="Forma libre 54">
              <a:extLst>
                <a:ext uri="{FF2B5EF4-FFF2-40B4-BE49-F238E27FC236}">
                  <a16:creationId xmlns:a16="http://schemas.microsoft.com/office/drawing/2014/main" id="{2746D98F-F226-4E02-9DA0-D9AC5EC597E1}"/>
                </a:ext>
              </a:extLst>
            </p:cNvPr>
            <p:cNvSpPr/>
            <p:nvPr/>
          </p:nvSpPr>
          <p:spPr>
            <a:xfrm>
              <a:off x="818168" y="2057393"/>
              <a:ext cx="4675325" cy="1737513"/>
            </a:xfrm>
            <a:custGeom>
              <a:avLst/>
              <a:gdLst>
                <a:gd name="connsiteX0" fmla="*/ 0 w 3765524"/>
                <a:gd name="connsiteY0" fmla="*/ 221540 h 2215400"/>
                <a:gd name="connsiteX1" fmla="*/ 221540 w 3765524"/>
                <a:gd name="connsiteY1" fmla="*/ 0 h 2215400"/>
                <a:gd name="connsiteX2" fmla="*/ 3543984 w 3765524"/>
                <a:gd name="connsiteY2" fmla="*/ 0 h 2215400"/>
                <a:gd name="connsiteX3" fmla="*/ 3765524 w 3765524"/>
                <a:gd name="connsiteY3" fmla="*/ 221540 h 2215400"/>
                <a:gd name="connsiteX4" fmla="*/ 3765524 w 3765524"/>
                <a:gd name="connsiteY4" fmla="*/ 1993860 h 2215400"/>
                <a:gd name="connsiteX5" fmla="*/ 3543984 w 3765524"/>
                <a:gd name="connsiteY5" fmla="*/ 2215400 h 2215400"/>
                <a:gd name="connsiteX6" fmla="*/ 221540 w 3765524"/>
                <a:gd name="connsiteY6" fmla="*/ 2215400 h 2215400"/>
                <a:gd name="connsiteX7" fmla="*/ 0 w 3765524"/>
                <a:gd name="connsiteY7" fmla="*/ 1993860 h 2215400"/>
                <a:gd name="connsiteX8" fmla="*/ 0 w 3765524"/>
                <a:gd name="connsiteY8" fmla="*/ 221540 h 22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5524" h="2215400">
                  <a:moveTo>
                    <a:pt x="0" y="221540"/>
                  </a:moveTo>
                  <a:cubicBezTo>
                    <a:pt x="0" y="99187"/>
                    <a:pt x="99187" y="0"/>
                    <a:pt x="221540" y="0"/>
                  </a:cubicBezTo>
                  <a:lnTo>
                    <a:pt x="3543984" y="0"/>
                  </a:lnTo>
                  <a:cubicBezTo>
                    <a:pt x="3666337" y="0"/>
                    <a:pt x="3765524" y="99187"/>
                    <a:pt x="3765524" y="221540"/>
                  </a:cubicBezTo>
                  <a:lnTo>
                    <a:pt x="3765524" y="1993860"/>
                  </a:lnTo>
                  <a:cubicBezTo>
                    <a:pt x="3765524" y="2116213"/>
                    <a:pt x="3666337" y="2215400"/>
                    <a:pt x="3543984" y="2215400"/>
                  </a:cubicBezTo>
                  <a:lnTo>
                    <a:pt x="221540" y="2215400"/>
                  </a:lnTo>
                  <a:cubicBezTo>
                    <a:pt x="99187" y="2215400"/>
                    <a:pt x="0" y="2116213"/>
                    <a:pt x="0" y="1993860"/>
                  </a:cubicBezTo>
                  <a:lnTo>
                    <a:pt x="0" y="22154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625" tIns="109625" rIns="1239282" bIns="663475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600" b="1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Tomar acciones del cumplimiento de las metas.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Ajustar los </a:t>
              </a:r>
              <a:r>
                <a:rPr lang="es-ES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instrumento</a:t>
              </a:r>
              <a:r>
                <a:rPr lang="es-ES" sz="16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s o herramientas de medición de la gestión.</a:t>
              </a:r>
            </a:p>
          </p:txBody>
        </p:sp>
        <p:sp>
          <p:nvSpPr>
            <p:cNvPr id="19" name="Forma libre 55">
              <a:extLst>
                <a:ext uri="{FF2B5EF4-FFF2-40B4-BE49-F238E27FC236}">
                  <a16:creationId xmlns:a16="http://schemas.microsoft.com/office/drawing/2014/main" id="{32167D5E-4312-47DB-9992-05FBA88C1E21}"/>
                </a:ext>
              </a:extLst>
            </p:cNvPr>
            <p:cNvSpPr/>
            <p:nvPr/>
          </p:nvSpPr>
          <p:spPr>
            <a:xfrm>
              <a:off x="4044131" y="2070934"/>
              <a:ext cx="1959097" cy="1959097"/>
            </a:xfrm>
            <a:custGeom>
              <a:avLst/>
              <a:gdLst>
                <a:gd name="connsiteX0" fmla="*/ 0 w 1959097"/>
                <a:gd name="connsiteY0" fmla="*/ 1959097 h 1959097"/>
                <a:gd name="connsiteX1" fmla="*/ 1959097 w 1959097"/>
                <a:gd name="connsiteY1" fmla="*/ 0 h 1959097"/>
                <a:gd name="connsiteX2" fmla="*/ 1959097 w 1959097"/>
                <a:gd name="connsiteY2" fmla="*/ 1959097 h 1959097"/>
                <a:gd name="connsiteX3" fmla="*/ 0 w 1959097"/>
                <a:gd name="connsiteY3" fmla="*/ 1959097 h 195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097" h="1959097">
                  <a:moveTo>
                    <a:pt x="0" y="1959097"/>
                  </a:moveTo>
                  <a:cubicBezTo>
                    <a:pt x="0" y="877118"/>
                    <a:pt x="877118" y="0"/>
                    <a:pt x="1959097" y="0"/>
                  </a:cubicBezTo>
                  <a:lnTo>
                    <a:pt x="1959097" y="1959097"/>
                  </a:lnTo>
                  <a:lnTo>
                    <a:pt x="0" y="195909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294" tIns="922294" rIns="348488" bIns="348488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9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</a:p>
          </p:txBody>
        </p:sp>
        <p:sp>
          <p:nvSpPr>
            <p:cNvPr id="20" name="Forma libre 56">
              <a:extLst>
                <a:ext uri="{FF2B5EF4-FFF2-40B4-BE49-F238E27FC236}">
                  <a16:creationId xmlns:a16="http://schemas.microsoft.com/office/drawing/2014/main" id="{B5BD4C3A-D6A5-4AE5-92F7-61E03E68C260}"/>
                </a:ext>
              </a:extLst>
            </p:cNvPr>
            <p:cNvSpPr/>
            <p:nvPr/>
          </p:nvSpPr>
          <p:spPr>
            <a:xfrm>
              <a:off x="6093718" y="2070934"/>
              <a:ext cx="1959097" cy="1959097"/>
            </a:xfrm>
            <a:custGeom>
              <a:avLst/>
              <a:gdLst>
                <a:gd name="connsiteX0" fmla="*/ 0 w 1959097"/>
                <a:gd name="connsiteY0" fmla="*/ 1959097 h 1959097"/>
                <a:gd name="connsiteX1" fmla="*/ 1959097 w 1959097"/>
                <a:gd name="connsiteY1" fmla="*/ 0 h 1959097"/>
                <a:gd name="connsiteX2" fmla="*/ 1959097 w 1959097"/>
                <a:gd name="connsiteY2" fmla="*/ 1959097 h 1959097"/>
                <a:gd name="connsiteX3" fmla="*/ 0 w 1959097"/>
                <a:gd name="connsiteY3" fmla="*/ 1959097 h 195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097" h="1959097">
                  <a:moveTo>
                    <a:pt x="0" y="0"/>
                  </a:moveTo>
                  <a:cubicBezTo>
                    <a:pt x="1081979" y="0"/>
                    <a:pt x="1959097" y="877118"/>
                    <a:pt x="1959097" y="1959097"/>
                  </a:cubicBezTo>
                  <a:lnTo>
                    <a:pt x="0" y="19590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8488" tIns="922294" rIns="922294" bIns="348488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9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P</a:t>
              </a:r>
            </a:p>
          </p:txBody>
        </p:sp>
        <p:sp>
          <p:nvSpPr>
            <p:cNvPr id="21" name="Forma libre 57">
              <a:extLst>
                <a:ext uri="{FF2B5EF4-FFF2-40B4-BE49-F238E27FC236}">
                  <a16:creationId xmlns:a16="http://schemas.microsoft.com/office/drawing/2014/main" id="{75D90FA8-2688-4E10-9877-83C604F157D7}"/>
                </a:ext>
              </a:extLst>
            </p:cNvPr>
            <p:cNvSpPr/>
            <p:nvPr/>
          </p:nvSpPr>
          <p:spPr>
            <a:xfrm rot="21600000">
              <a:off x="6093718" y="4120520"/>
              <a:ext cx="1959098" cy="1959098"/>
            </a:xfrm>
            <a:custGeom>
              <a:avLst/>
              <a:gdLst>
                <a:gd name="connsiteX0" fmla="*/ 0 w 1959097"/>
                <a:gd name="connsiteY0" fmla="*/ 1959097 h 1959097"/>
                <a:gd name="connsiteX1" fmla="*/ 1959097 w 1959097"/>
                <a:gd name="connsiteY1" fmla="*/ 0 h 1959097"/>
                <a:gd name="connsiteX2" fmla="*/ 1959097 w 1959097"/>
                <a:gd name="connsiteY2" fmla="*/ 1959097 h 1959097"/>
                <a:gd name="connsiteX3" fmla="*/ 0 w 1959097"/>
                <a:gd name="connsiteY3" fmla="*/ 1959097 h 195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097" h="1959097">
                  <a:moveTo>
                    <a:pt x="1959097" y="0"/>
                  </a:moveTo>
                  <a:cubicBezTo>
                    <a:pt x="1959097" y="1081979"/>
                    <a:pt x="1081979" y="1959097"/>
                    <a:pt x="0" y="1959097"/>
                  </a:cubicBezTo>
                  <a:lnTo>
                    <a:pt x="0" y="0"/>
                  </a:lnTo>
                  <a:lnTo>
                    <a:pt x="1959097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8488" tIns="348489" rIns="922295" bIns="922294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9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H</a:t>
              </a:r>
            </a:p>
          </p:txBody>
        </p:sp>
        <p:sp>
          <p:nvSpPr>
            <p:cNvPr id="22" name="Forma libre 58">
              <a:extLst>
                <a:ext uri="{FF2B5EF4-FFF2-40B4-BE49-F238E27FC236}">
                  <a16:creationId xmlns:a16="http://schemas.microsoft.com/office/drawing/2014/main" id="{5816E744-BC6C-45D8-9744-1230A83BD7BC}"/>
                </a:ext>
              </a:extLst>
            </p:cNvPr>
            <p:cNvSpPr/>
            <p:nvPr/>
          </p:nvSpPr>
          <p:spPr>
            <a:xfrm rot="21600000">
              <a:off x="4044131" y="4120521"/>
              <a:ext cx="1959097" cy="1959097"/>
            </a:xfrm>
            <a:custGeom>
              <a:avLst/>
              <a:gdLst>
                <a:gd name="connsiteX0" fmla="*/ 0 w 1959097"/>
                <a:gd name="connsiteY0" fmla="*/ 1959097 h 1959097"/>
                <a:gd name="connsiteX1" fmla="*/ 1959097 w 1959097"/>
                <a:gd name="connsiteY1" fmla="*/ 0 h 1959097"/>
                <a:gd name="connsiteX2" fmla="*/ 1959097 w 1959097"/>
                <a:gd name="connsiteY2" fmla="*/ 1959097 h 1959097"/>
                <a:gd name="connsiteX3" fmla="*/ 0 w 1959097"/>
                <a:gd name="connsiteY3" fmla="*/ 1959097 h 195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097" h="1959097">
                  <a:moveTo>
                    <a:pt x="1959097" y="1959097"/>
                  </a:moveTo>
                  <a:cubicBezTo>
                    <a:pt x="877118" y="1959097"/>
                    <a:pt x="0" y="1081979"/>
                    <a:pt x="0" y="0"/>
                  </a:cubicBezTo>
                  <a:lnTo>
                    <a:pt x="1959097" y="0"/>
                  </a:lnTo>
                  <a:lnTo>
                    <a:pt x="1959097" y="195909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294" tIns="348488" rIns="348488" bIns="922294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4900" b="1" kern="1200">
                  <a:latin typeface="Segoe UI" panose="020B0502040204020203" pitchFamily="34" charset="0"/>
                  <a:cs typeface="Segoe UI" panose="020B0502040204020203" pitchFamily="34" charset="0"/>
                </a:rPr>
                <a:t>V</a:t>
              </a:r>
            </a:p>
          </p:txBody>
        </p:sp>
        <p:sp>
          <p:nvSpPr>
            <p:cNvPr id="23" name="Flecha circular 59">
              <a:extLst>
                <a:ext uri="{FF2B5EF4-FFF2-40B4-BE49-F238E27FC236}">
                  <a16:creationId xmlns:a16="http://schemas.microsoft.com/office/drawing/2014/main" id="{BE69920B-3CC0-4FC4-8ACE-3C3CD9CC6AD5}"/>
                </a:ext>
              </a:extLst>
            </p:cNvPr>
            <p:cNvSpPr/>
            <p:nvPr/>
          </p:nvSpPr>
          <p:spPr>
            <a:xfrm>
              <a:off x="5710269" y="3668073"/>
              <a:ext cx="676409" cy="588181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lecha circular 60">
              <a:extLst>
                <a:ext uri="{FF2B5EF4-FFF2-40B4-BE49-F238E27FC236}">
                  <a16:creationId xmlns:a16="http://schemas.microsoft.com/office/drawing/2014/main" id="{D95EA612-6C31-40D4-B511-D03D312E7349}"/>
                </a:ext>
              </a:extLst>
            </p:cNvPr>
            <p:cNvSpPr/>
            <p:nvPr/>
          </p:nvSpPr>
          <p:spPr>
            <a:xfrm rot="10800000">
              <a:off x="5710269" y="3894297"/>
              <a:ext cx="676409" cy="588181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A1ED762-B70F-47C3-A4CF-98762A443DAF}"/>
              </a:ext>
            </a:extLst>
          </p:cNvPr>
          <p:cNvSpPr/>
          <p:nvPr/>
        </p:nvSpPr>
        <p:spPr>
          <a:xfrm>
            <a:off x="1192168" y="4048424"/>
            <a:ext cx="4280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Medir los resultados a través de herramientas de gestión (auditorias, indicadores, pqrsf,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Analizar los resultados del medición.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Verificar la información obtenida y comparar con las metas</a:t>
            </a:r>
          </a:p>
        </p:txBody>
      </p:sp>
    </p:spTree>
    <p:extLst>
      <p:ext uri="{BB962C8B-B14F-4D97-AF65-F5344CB8AC3E}">
        <p14:creationId xmlns:p14="http://schemas.microsoft.com/office/powerpoint/2010/main" val="40986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35B935-5582-4BEC-97EF-50F9F9793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73" y="277091"/>
            <a:ext cx="12524844" cy="76429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204" y="6846766"/>
            <a:ext cx="1822099" cy="7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Estructura de Procesos y Responsables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744" y="6873736"/>
            <a:ext cx="1601341" cy="699719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E6B1418-581D-47A9-9F94-9464C9F2A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870831"/>
              </p:ext>
            </p:extLst>
          </p:nvPr>
        </p:nvGraphicFramePr>
        <p:xfrm>
          <a:off x="854579" y="1200763"/>
          <a:ext cx="11970326" cy="7505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868288">
                  <a:extLst>
                    <a:ext uri="{9D8B030D-6E8A-4147-A177-3AD203B41FA5}">
                      <a16:colId xmlns:a16="http://schemas.microsoft.com/office/drawing/2014/main" val="2255984096"/>
                    </a:ext>
                  </a:extLst>
                </a:gridCol>
                <a:gridCol w="2560853">
                  <a:extLst>
                    <a:ext uri="{9D8B030D-6E8A-4147-A177-3AD203B41FA5}">
                      <a16:colId xmlns:a16="http://schemas.microsoft.com/office/drawing/2014/main" val="1416709216"/>
                    </a:ext>
                  </a:extLst>
                </a:gridCol>
                <a:gridCol w="2541185">
                  <a:extLst>
                    <a:ext uri="{9D8B030D-6E8A-4147-A177-3AD203B41FA5}">
                      <a16:colId xmlns:a16="http://schemas.microsoft.com/office/drawing/2014/main" val="347383090"/>
                    </a:ext>
                  </a:extLst>
                </a:gridCol>
              </a:tblGrid>
              <a:tr h="47160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ESTRUCTURA DE PROCESOS Y RESPONSABLES DE PROCESOS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Fecha de Emisión: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2018/01/25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GI-PR-F-1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853540"/>
                  </a:ext>
                </a:extLst>
              </a:tr>
              <a:tr h="23448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Revisión No.: 21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Página 1 de 3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523360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00325D-B035-4AE7-AB94-0FB55DC03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281679"/>
              </p:ext>
            </p:extLst>
          </p:nvPr>
        </p:nvGraphicFramePr>
        <p:xfrm>
          <a:off x="854580" y="1975606"/>
          <a:ext cx="11970327" cy="47793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51681">
                  <a:extLst>
                    <a:ext uri="{9D8B030D-6E8A-4147-A177-3AD203B41FA5}">
                      <a16:colId xmlns:a16="http://schemas.microsoft.com/office/drawing/2014/main" val="666051107"/>
                    </a:ext>
                  </a:extLst>
                </a:gridCol>
                <a:gridCol w="1593226">
                  <a:extLst>
                    <a:ext uri="{9D8B030D-6E8A-4147-A177-3AD203B41FA5}">
                      <a16:colId xmlns:a16="http://schemas.microsoft.com/office/drawing/2014/main" val="668185624"/>
                    </a:ext>
                  </a:extLst>
                </a:gridCol>
                <a:gridCol w="1805580">
                  <a:extLst>
                    <a:ext uri="{9D8B030D-6E8A-4147-A177-3AD203B41FA5}">
                      <a16:colId xmlns:a16="http://schemas.microsoft.com/office/drawing/2014/main" val="3057235398"/>
                    </a:ext>
                  </a:extLst>
                </a:gridCol>
                <a:gridCol w="1310426">
                  <a:extLst>
                    <a:ext uri="{9D8B030D-6E8A-4147-A177-3AD203B41FA5}">
                      <a16:colId xmlns:a16="http://schemas.microsoft.com/office/drawing/2014/main" val="1891908251"/>
                    </a:ext>
                  </a:extLst>
                </a:gridCol>
                <a:gridCol w="2554707">
                  <a:extLst>
                    <a:ext uri="{9D8B030D-6E8A-4147-A177-3AD203B41FA5}">
                      <a16:colId xmlns:a16="http://schemas.microsoft.com/office/drawing/2014/main" val="2416406595"/>
                    </a:ext>
                  </a:extLst>
                </a:gridCol>
                <a:gridCol w="2554707">
                  <a:extLst>
                    <a:ext uri="{9D8B030D-6E8A-4147-A177-3AD203B41FA5}">
                      <a16:colId xmlns:a16="http://schemas.microsoft.com/office/drawing/2014/main" val="941856521"/>
                    </a:ext>
                  </a:extLst>
                </a:gridCol>
              </a:tblGrid>
              <a:tr h="839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de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Responsable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403986"/>
                  </a:ext>
                </a:extLst>
              </a:tr>
              <a:tr h="457337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MACROPROCESOS DE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DIRECCIONAMIENTO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ESTRATEGICO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Direccionamiento Estratégico e Inteligencia Competitiva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DE-DE-CP-1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Direccionamiento Estratégico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Rector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968246"/>
                  </a:ext>
                </a:extLst>
              </a:tr>
              <a:tr h="90591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DE-PP-CP-1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Planeación Presupuestal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Asesora de Direccionamiento Estratégico e Inteligencia Competitiva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84965"/>
                  </a:ext>
                </a:extLst>
              </a:tr>
              <a:tr h="6330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DE-IN-CP-1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Internacionalización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de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Relaciones Internacionales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324232"/>
                  </a:ext>
                </a:extLst>
              </a:tr>
              <a:tr h="90591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DE-GT-CP-1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Estratégica TIC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de la Oficina Asesora de Tecnologías de la Información y las Comunicaciones TIC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916836"/>
                  </a:ext>
                </a:extLst>
              </a:tr>
              <a:tr h="83969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DE-CE-CP-1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Comunicaciones Estratégicas 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de la División de Comunicaciones, Publicaciones y Mercadeo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821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7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Estructura de Procesos y Responsables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82" y="6807458"/>
            <a:ext cx="1637852" cy="729964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6A172FB-26B7-48AB-8BB9-9DC8505F7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47522"/>
              </p:ext>
            </p:extLst>
          </p:nvPr>
        </p:nvGraphicFramePr>
        <p:xfrm>
          <a:off x="803564" y="2052350"/>
          <a:ext cx="12236484" cy="47551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83647">
                  <a:extLst>
                    <a:ext uri="{9D8B030D-6E8A-4147-A177-3AD203B41FA5}">
                      <a16:colId xmlns:a16="http://schemas.microsoft.com/office/drawing/2014/main" val="2897574715"/>
                    </a:ext>
                  </a:extLst>
                </a:gridCol>
                <a:gridCol w="1607806">
                  <a:extLst>
                    <a:ext uri="{9D8B030D-6E8A-4147-A177-3AD203B41FA5}">
                      <a16:colId xmlns:a16="http://schemas.microsoft.com/office/drawing/2014/main" val="2555866160"/>
                    </a:ext>
                  </a:extLst>
                </a:gridCol>
                <a:gridCol w="1775249">
                  <a:extLst>
                    <a:ext uri="{9D8B030D-6E8A-4147-A177-3AD203B41FA5}">
                      <a16:colId xmlns:a16="http://schemas.microsoft.com/office/drawing/2014/main" val="3002878422"/>
                    </a:ext>
                  </a:extLst>
                </a:gridCol>
                <a:gridCol w="1821928">
                  <a:extLst>
                    <a:ext uri="{9D8B030D-6E8A-4147-A177-3AD203B41FA5}">
                      <a16:colId xmlns:a16="http://schemas.microsoft.com/office/drawing/2014/main" val="3890129721"/>
                    </a:ext>
                  </a:extLst>
                </a:gridCol>
                <a:gridCol w="2473927">
                  <a:extLst>
                    <a:ext uri="{9D8B030D-6E8A-4147-A177-3AD203B41FA5}">
                      <a16:colId xmlns:a16="http://schemas.microsoft.com/office/drawing/2014/main" val="443841253"/>
                    </a:ext>
                  </a:extLst>
                </a:gridCol>
                <a:gridCol w="2473927">
                  <a:extLst>
                    <a:ext uri="{9D8B030D-6E8A-4147-A177-3AD203B41FA5}">
                      <a16:colId xmlns:a16="http://schemas.microsoft.com/office/drawing/2014/main" val="1973642595"/>
                    </a:ext>
                  </a:extLst>
                </a:gridCol>
              </a:tblGrid>
              <a:tr h="458350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MACROPROCESOS MISIONALES</a:t>
                      </a:r>
                      <a:endParaRPr lang="es-CO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(Cadena de Valor)</a:t>
                      </a:r>
                      <a:endParaRPr lang="es-CO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Admisiones y Registro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AR-AR-CP-1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Admisiones y Registro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de Admisiones, Registro y Control Académico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1942"/>
                  </a:ext>
                </a:extLst>
              </a:tr>
              <a:tr h="8797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Académico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AC-GA-CP-1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Académica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Académico / Decanos de Facultad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Director del Instituto Nacional e Internacional de Posgrados 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568304"/>
                  </a:ext>
                </a:extLst>
              </a:tr>
              <a:tr h="44442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Investigación e Innovación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IN-IV-CP-1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Investigación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de investigaciones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Decanos de Facultad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82223"/>
                  </a:ext>
                </a:extLst>
              </a:tr>
              <a:tr h="4583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IN-IE-CP-1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Innovación y Emprendimiento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de investigaciones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Decanos de Facultad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485550"/>
                  </a:ext>
                </a:extLst>
              </a:tr>
              <a:tr h="4495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Bienestar Universitario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BI-BU-CP-1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Bienestar Universitario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de Bienestar Universitario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1462"/>
                  </a:ext>
                </a:extLst>
              </a:tr>
              <a:tr h="5988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Proyección Social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PS-EC-CP-1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Educación Continua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Extensión y Proyección Social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Decanos de Facultad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340710"/>
                  </a:ext>
                </a:extLst>
              </a:tr>
              <a:tr h="5988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PS-PS-CP-1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Proyección Social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Extensión y Proyección Social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Decanos de Facultad</a:t>
                      </a:r>
                      <a:endParaRPr lang="es-CO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26154"/>
                  </a:ext>
                </a:extLst>
              </a:tr>
              <a:tr h="5988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PS-CE-CP-1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Coordinación de Egresados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Extensión y Proyección Social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Decanos de Facultad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26587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FF36F28-BD84-48A7-9168-934BBE34F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66072"/>
              </p:ext>
            </p:extLst>
          </p:nvPr>
        </p:nvGraphicFramePr>
        <p:xfrm>
          <a:off x="803562" y="1115998"/>
          <a:ext cx="12236484" cy="9528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50808">
                  <a:extLst>
                    <a:ext uri="{9D8B030D-6E8A-4147-A177-3AD203B41FA5}">
                      <a16:colId xmlns:a16="http://schemas.microsoft.com/office/drawing/2014/main" val="2643451605"/>
                    </a:ext>
                  </a:extLst>
                </a:gridCol>
                <a:gridCol w="1640646">
                  <a:extLst>
                    <a:ext uri="{9D8B030D-6E8A-4147-A177-3AD203B41FA5}">
                      <a16:colId xmlns:a16="http://schemas.microsoft.com/office/drawing/2014/main" val="4218829261"/>
                    </a:ext>
                  </a:extLst>
                </a:gridCol>
                <a:gridCol w="1777366">
                  <a:extLst>
                    <a:ext uri="{9D8B030D-6E8A-4147-A177-3AD203B41FA5}">
                      <a16:colId xmlns:a16="http://schemas.microsoft.com/office/drawing/2014/main" val="754998612"/>
                    </a:ext>
                  </a:extLst>
                </a:gridCol>
                <a:gridCol w="1777366">
                  <a:extLst>
                    <a:ext uri="{9D8B030D-6E8A-4147-A177-3AD203B41FA5}">
                      <a16:colId xmlns:a16="http://schemas.microsoft.com/office/drawing/2014/main" val="1731003705"/>
                    </a:ext>
                  </a:extLst>
                </a:gridCol>
                <a:gridCol w="2529330">
                  <a:extLst>
                    <a:ext uri="{9D8B030D-6E8A-4147-A177-3AD203B41FA5}">
                      <a16:colId xmlns:a16="http://schemas.microsoft.com/office/drawing/2014/main" val="2789820410"/>
                    </a:ext>
                  </a:extLst>
                </a:gridCol>
                <a:gridCol w="2460968">
                  <a:extLst>
                    <a:ext uri="{9D8B030D-6E8A-4147-A177-3AD203B41FA5}">
                      <a16:colId xmlns:a16="http://schemas.microsoft.com/office/drawing/2014/main" val="2548366870"/>
                    </a:ext>
                  </a:extLst>
                </a:gridCol>
              </a:tblGrid>
              <a:tr h="952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de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Responsable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33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63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Estructura de Procesos y Responsables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338" y="7081603"/>
            <a:ext cx="1377172" cy="601766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C754BB2-F0F4-40DB-84FD-F3B3D673E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79651"/>
              </p:ext>
            </p:extLst>
          </p:nvPr>
        </p:nvGraphicFramePr>
        <p:xfrm>
          <a:off x="803562" y="1173877"/>
          <a:ext cx="12305852" cy="8324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62433">
                  <a:extLst>
                    <a:ext uri="{9D8B030D-6E8A-4147-A177-3AD203B41FA5}">
                      <a16:colId xmlns:a16="http://schemas.microsoft.com/office/drawing/2014/main" val="2643451605"/>
                    </a:ext>
                  </a:extLst>
                </a:gridCol>
                <a:gridCol w="1649947">
                  <a:extLst>
                    <a:ext uri="{9D8B030D-6E8A-4147-A177-3AD203B41FA5}">
                      <a16:colId xmlns:a16="http://schemas.microsoft.com/office/drawing/2014/main" val="4218829261"/>
                    </a:ext>
                  </a:extLst>
                </a:gridCol>
                <a:gridCol w="1787442">
                  <a:extLst>
                    <a:ext uri="{9D8B030D-6E8A-4147-A177-3AD203B41FA5}">
                      <a16:colId xmlns:a16="http://schemas.microsoft.com/office/drawing/2014/main" val="754998612"/>
                    </a:ext>
                  </a:extLst>
                </a:gridCol>
                <a:gridCol w="1856190">
                  <a:extLst>
                    <a:ext uri="{9D8B030D-6E8A-4147-A177-3AD203B41FA5}">
                      <a16:colId xmlns:a16="http://schemas.microsoft.com/office/drawing/2014/main" val="1731003705"/>
                    </a:ext>
                  </a:extLst>
                </a:gridCol>
                <a:gridCol w="2474920">
                  <a:extLst>
                    <a:ext uri="{9D8B030D-6E8A-4147-A177-3AD203B41FA5}">
                      <a16:colId xmlns:a16="http://schemas.microsoft.com/office/drawing/2014/main" val="2789820410"/>
                    </a:ext>
                  </a:extLst>
                </a:gridCol>
                <a:gridCol w="2474920">
                  <a:extLst>
                    <a:ext uri="{9D8B030D-6E8A-4147-A177-3AD203B41FA5}">
                      <a16:colId xmlns:a16="http://schemas.microsoft.com/office/drawing/2014/main" val="2548366870"/>
                    </a:ext>
                  </a:extLst>
                </a:gridCol>
              </a:tblGrid>
              <a:tr h="77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de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Responsable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33408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CFEF729-ED75-4470-8C4A-8B328926A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75488"/>
              </p:ext>
            </p:extLst>
          </p:nvPr>
        </p:nvGraphicFramePr>
        <p:xfrm>
          <a:off x="803564" y="1983674"/>
          <a:ext cx="12305851" cy="52468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62433">
                  <a:extLst>
                    <a:ext uri="{9D8B030D-6E8A-4147-A177-3AD203B41FA5}">
                      <a16:colId xmlns:a16="http://schemas.microsoft.com/office/drawing/2014/main" val="3935360840"/>
                    </a:ext>
                  </a:extLst>
                </a:gridCol>
                <a:gridCol w="1649947">
                  <a:extLst>
                    <a:ext uri="{9D8B030D-6E8A-4147-A177-3AD203B41FA5}">
                      <a16:colId xmlns:a16="http://schemas.microsoft.com/office/drawing/2014/main" val="3550180026"/>
                    </a:ext>
                  </a:extLst>
                </a:gridCol>
                <a:gridCol w="1785310">
                  <a:extLst>
                    <a:ext uri="{9D8B030D-6E8A-4147-A177-3AD203B41FA5}">
                      <a16:colId xmlns:a16="http://schemas.microsoft.com/office/drawing/2014/main" val="3839957133"/>
                    </a:ext>
                  </a:extLst>
                </a:gridCol>
                <a:gridCol w="1832255">
                  <a:extLst>
                    <a:ext uri="{9D8B030D-6E8A-4147-A177-3AD203B41FA5}">
                      <a16:colId xmlns:a16="http://schemas.microsoft.com/office/drawing/2014/main" val="3909881315"/>
                    </a:ext>
                  </a:extLst>
                </a:gridCol>
                <a:gridCol w="2487953">
                  <a:extLst>
                    <a:ext uri="{9D8B030D-6E8A-4147-A177-3AD203B41FA5}">
                      <a16:colId xmlns:a16="http://schemas.microsoft.com/office/drawing/2014/main" val="1281570762"/>
                    </a:ext>
                  </a:extLst>
                </a:gridCol>
                <a:gridCol w="2487953">
                  <a:extLst>
                    <a:ext uri="{9D8B030D-6E8A-4147-A177-3AD203B41FA5}">
                      <a16:colId xmlns:a16="http://schemas.microsoft.com/office/drawing/2014/main" val="426341232"/>
                    </a:ext>
                  </a:extLst>
                </a:gridCol>
              </a:tblGrid>
              <a:tr h="234224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MACROPROCESOS DE APOYO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GF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Financiera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GF-IG-CP-1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Ingresos</a:t>
                      </a:r>
                      <a:endParaRPr lang="es-CO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Financiera</a:t>
                      </a:r>
                      <a:endParaRPr lang="es-CO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526060"/>
                  </a:ext>
                </a:extLst>
              </a:tr>
              <a:tr h="22664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GF-GS-CP-1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Gastos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Financiera</a:t>
                      </a:r>
                      <a:endParaRPr lang="es-CO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175464"/>
                  </a:ext>
                </a:extLst>
              </a:tr>
              <a:tr h="23422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Administrativa y Logística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GA-GH-CP-1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del Talento Humano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de Talento Humano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091258"/>
                  </a:ext>
                </a:extLst>
              </a:tr>
              <a:tr h="3475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GA-AD-CP-1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Contratación y Adquisiciones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Contratación y Adquisiciones</a:t>
                      </a:r>
                      <a:endParaRPr lang="es-CO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194773"/>
                  </a:ext>
                </a:extLst>
              </a:tr>
              <a:tr h="68750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GA-GL-CP-1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Logística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Bogotá: Jefe División de Servicios Generales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Campus Nueva Granada: Jefe División Administrativa Campus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609502"/>
                  </a:ext>
                </a:extLst>
              </a:tr>
              <a:tr h="40420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GJ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Jurídica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GJ-CA-CP-1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Consultoría, Actualización, Análisis y Desarrollo Jurídico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Asesora Jurídica</a:t>
                      </a:r>
                      <a:endParaRPr lang="es-CO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753216"/>
                  </a:ext>
                </a:extLst>
              </a:tr>
              <a:tr h="68750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GR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de Recursos Educativos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GR-AR-CP-1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Administración de Recursos Educativos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Bogotá: Jefe División Recursos Educativos</a:t>
                      </a:r>
                      <a:endParaRPr lang="es-CO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Campus Nueva Granada: Jefe Sección de Recursos Educativos</a:t>
                      </a:r>
                      <a:endParaRPr lang="es-CO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526125"/>
                  </a:ext>
                </a:extLst>
              </a:tr>
              <a:tr h="68750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GR-AB-CP-1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Administración de Biblioteca y Hemeroteca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Bogotá: Jefe División Recursos Educativos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Campus Nueva Granada: Jefe Sección de Recursos Educativos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235379"/>
                  </a:ext>
                </a:extLst>
              </a:tr>
              <a:tr h="136743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GC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de Cooperación Institucional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GC-CI-CP-1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Convenios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de Extensión y Proyección Social 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de la Oficina de Relaciones Internacionales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Académico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de Investigaciones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Campus Nueva Granada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815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00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Estructura de Procesos y Responsables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512" y="6921481"/>
            <a:ext cx="1517299" cy="662996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A34EA85-8D99-49F7-87FC-153C00AA4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365680"/>
              </p:ext>
            </p:extLst>
          </p:nvPr>
        </p:nvGraphicFramePr>
        <p:xfrm>
          <a:off x="606380" y="1136850"/>
          <a:ext cx="12889431" cy="7587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60240">
                  <a:extLst>
                    <a:ext uri="{9D8B030D-6E8A-4147-A177-3AD203B41FA5}">
                      <a16:colId xmlns:a16="http://schemas.microsoft.com/office/drawing/2014/main" val="112462719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6960445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64382714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30128495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635357757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val="826554455"/>
                    </a:ext>
                  </a:extLst>
                </a:gridCol>
              </a:tblGrid>
              <a:tr h="758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de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Responsable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0481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6D11709-2B15-4107-8075-139603395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437579"/>
              </p:ext>
            </p:extLst>
          </p:nvPr>
        </p:nvGraphicFramePr>
        <p:xfrm>
          <a:off x="606380" y="1904123"/>
          <a:ext cx="12889431" cy="48881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60240">
                  <a:extLst>
                    <a:ext uri="{9D8B030D-6E8A-4147-A177-3AD203B41FA5}">
                      <a16:colId xmlns:a16="http://schemas.microsoft.com/office/drawing/2014/main" val="393536084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550180026"/>
                    </a:ext>
                  </a:extLst>
                </a:gridCol>
                <a:gridCol w="1869975">
                  <a:extLst>
                    <a:ext uri="{9D8B030D-6E8A-4147-A177-3AD203B41FA5}">
                      <a16:colId xmlns:a16="http://schemas.microsoft.com/office/drawing/2014/main" val="3839957133"/>
                    </a:ext>
                  </a:extLst>
                </a:gridCol>
                <a:gridCol w="1919146">
                  <a:extLst>
                    <a:ext uri="{9D8B030D-6E8A-4147-A177-3AD203B41FA5}">
                      <a16:colId xmlns:a16="http://schemas.microsoft.com/office/drawing/2014/main" val="3909881315"/>
                    </a:ext>
                  </a:extLst>
                </a:gridCol>
                <a:gridCol w="2605939">
                  <a:extLst>
                    <a:ext uri="{9D8B030D-6E8A-4147-A177-3AD203B41FA5}">
                      <a16:colId xmlns:a16="http://schemas.microsoft.com/office/drawing/2014/main" val="1281570762"/>
                    </a:ext>
                  </a:extLst>
                </a:gridCol>
                <a:gridCol w="2605939">
                  <a:extLst>
                    <a:ext uri="{9D8B030D-6E8A-4147-A177-3AD203B41FA5}">
                      <a16:colId xmlns:a16="http://schemas.microsoft.com/office/drawing/2014/main" val="426341232"/>
                    </a:ext>
                  </a:extLst>
                </a:gridCol>
              </a:tblGrid>
              <a:tr h="354678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MACROPROCESOS DE APOYO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de Laboratorios y Departamentos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GL-AA-CP-1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Apoyo a la Academia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Académico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de Laboratorios Sede Bogotá 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Decano Facultad de Medicina y Ciencias de la Salud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Director del Departamento de Estudios Interinstitucionales (DEIN)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Director de Departamento de Tecnologías del Conocimiento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</a:t>
                      </a:r>
                      <a:r>
                        <a:rPr lang="es-CO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 Laboratorios Campus 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526060"/>
                  </a:ext>
                </a:extLst>
              </a:tr>
              <a:tr h="8262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GP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de la Protección al Patrimonio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GP-PP-CP-1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Protección al Patrimonio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Protección del Patrimonio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735882"/>
                  </a:ext>
                </a:extLst>
              </a:tr>
              <a:tr h="51514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GD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Documental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GD-GD-CP-1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Documental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Vicerrector General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753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5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Estructura de Procesos y Responsables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723" y="6669229"/>
            <a:ext cx="2180736" cy="95289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50B3D5C-E4A6-4E59-A628-120848856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78119"/>
              </p:ext>
            </p:extLst>
          </p:nvPr>
        </p:nvGraphicFramePr>
        <p:xfrm>
          <a:off x="395028" y="1459923"/>
          <a:ext cx="12889431" cy="99912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88232">
                  <a:extLst>
                    <a:ext uri="{9D8B030D-6E8A-4147-A177-3AD203B41FA5}">
                      <a16:colId xmlns:a16="http://schemas.microsoft.com/office/drawing/2014/main" val="112462719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6960445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64382714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30128495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635357757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val="826554455"/>
                    </a:ext>
                  </a:extLst>
                </a:gridCol>
              </a:tblGrid>
              <a:tr h="999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de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3025"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Macroproceso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Código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Nombre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Responsable del Proceso</a:t>
                      </a:r>
                      <a:endParaRPr lang="es-CO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0481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B58D5F1-8440-41E5-9D01-28D42296A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62977"/>
              </p:ext>
            </p:extLst>
          </p:nvPr>
        </p:nvGraphicFramePr>
        <p:xfrm>
          <a:off x="395028" y="2466799"/>
          <a:ext cx="12889432" cy="42024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88232">
                  <a:extLst>
                    <a:ext uri="{9D8B030D-6E8A-4147-A177-3AD203B41FA5}">
                      <a16:colId xmlns:a16="http://schemas.microsoft.com/office/drawing/2014/main" val="377931363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7497863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421487999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54008755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84346432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628979949"/>
                    </a:ext>
                  </a:extLst>
                </a:gridCol>
              </a:tblGrid>
              <a:tr h="170815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MACROPROCESOS DE EVALUACIÓN Y SEGUIMIENTO</a:t>
                      </a:r>
                      <a:endParaRPr lang="es-CO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Integral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GI-AF-CP-1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Autoevaluación, Autorregulación y Acreditación Institucional y de Programas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de Acreditación Institucional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678081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GI-PR-CP-1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Planificación y Revisión del Sistema Integrado de Gestión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Rector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287019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GI-GI-CP-1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Identificación y Seguimiento de Grupos de Interés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Asesora de Direccionamiento Estratégico e Inteligencia Competitiva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725075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GI-MA-CP-1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Medición, Análisis y Mejoramiento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División Gestión de Calidad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842150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GI-SS-CP-1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Seguridad y Salud en el Trabajo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Protección del Patrimonio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528310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GI-GA-CP-1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Gestión Ambiental 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Jefe Oficina Protección del Patrimonio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5" marR="5270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765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4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7C32C-A0E9-6D46-9725-59847519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3665200" cy="298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B69F17-9D24-C042-B1AA-6BFA1BA2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34675"/>
          <a:stretch/>
        </p:blipFill>
        <p:spPr>
          <a:xfrm>
            <a:off x="0" y="3123446"/>
            <a:ext cx="13679488" cy="479519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2353900" y="2106891"/>
            <a:ext cx="109262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4800" dirty="0"/>
              <a:t>GENERALIDADES</a:t>
            </a:r>
            <a:endParaRPr lang="en-US" sz="4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629D90-A151-7043-9700-66EECF1F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7005638"/>
            <a:ext cx="1828800" cy="9144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F0CCAB-94F4-774F-BC65-C79518005910}"/>
              </a:ext>
            </a:extLst>
          </p:cNvPr>
          <p:cNvCxnSpPr>
            <a:cxnSpLocks/>
          </p:cNvCxnSpPr>
          <p:nvPr/>
        </p:nvCxnSpPr>
        <p:spPr>
          <a:xfrm>
            <a:off x="2353900" y="2984500"/>
            <a:ext cx="109262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7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Documentación SIG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387026"/>
            <a:ext cx="2180736" cy="9528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A2B63DE-1F16-42DC-9CCF-DF3C19A62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36" y="840445"/>
            <a:ext cx="12577185" cy="73890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17B25E-7E34-4E2E-9A84-D83531313E20}"/>
              </a:ext>
            </a:extLst>
          </p:cNvPr>
          <p:cNvSpPr txBox="1"/>
          <p:nvPr/>
        </p:nvSpPr>
        <p:spPr>
          <a:xfrm>
            <a:off x="11395259" y="2682746"/>
            <a:ext cx="2055464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rgbClr val="3366C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funcionarios de los procesos deben conocer los documentos que le aplican (ver por mapa de procesos en Kawak)</a:t>
            </a:r>
          </a:p>
        </p:txBody>
      </p:sp>
    </p:spTree>
    <p:extLst>
      <p:ext uri="{BB962C8B-B14F-4D97-AF65-F5344CB8AC3E}">
        <p14:creationId xmlns:p14="http://schemas.microsoft.com/office/powerpoint/2010/main" val="35020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Estadísticas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490" y="6919663"/>
            <a:ext cx="1411583" cy="616802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3EDEC345-7C0C-4DD8-B838-275BC87176A4}"/>
              </a:ext>
            </a:extLst>
          </p:cNvPr>
          <p:cNvGrpSpPr/>
          <p:nvPr/>
        </p:nvGrpSpPr>
        <p:grpSpPr>
          <a:xfrm>
            <a:off x="1586998" y="1525335"/>
            <a:ext cx="10505492" cy="1425682"/>
            <a:chOff x="989423" y="712841"/>
            <a:chExt cx="10505492" cy="1425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4565E4C-8D53-47EB-A248-E0EBBA481823}"/>
                </a:ext>
              </a:extLst>
            </p:cNvPr>
            <p:cNvSpPr/>
            <p:nvPr/>
          </p:nvSpPr>
          <p:spPr>
            <a:xfrm>
              <a:off x="989423" y="712841"/>
              <a:ext cx="10505492" cy="1425682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F11B629-B542-4809-ABC3-13E96C66411D}"/>
                </a:ext>
              </a:extLst>
            </p:cNvPr>
            <p:cNvSpPr txBox="1"/>
            <p:nvPr/>
          </p:nvSpPr>
          <p:spPr>
            <a:xfrm>
              <a:off x="989423" y="712841"/>
              <a:ext cx="10505492" cy="14256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163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El Manual integral es el </a:t>
              </a:r>
              <a:r>
                <a:rPr lang="es-ES_tradnl" sz="22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documento que especifica y describe el SIG de la Universidad, enuncia la política integral, la relación entre procesos y como se da cumplimiento a cada numeral de las normas.</a:t>
              </a:r>
            </a:p>
          </p:txBody>
        </p:sp>
      </p:grpSp>
      <p:sp>
        <p:nvSpPr>
          <p:cNvPr id="5" name="Elipse 4">
            <a:extLst>
              <a:ext uri="{FF2B5EF4-FFF2-40B4-BE49-F238E27FC236}">
                <a16:creationId xmlns:a16="http://schemas.microsoft.com/office/drawing/2014/main" id="{BBAA6C8D-2BA1-4942-B7DB-965F848E6EAA}"/>
              </a:ext>
            </a:extLst>
          </p:cNvPr>
          <p:cNvSpPr/>
          <p:nvPr/>
        </p:nvSpPr>
        <p:spPr>
          <a:xfrm>
            <a:off x="695947" y="1347124"/>
            <a:ext cx="1782103" cy="1782103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5BEAFBC-7BFD-4FF4-9E9A-0D9DA775B5CF}"/>
              </a:ext>
            </a:extLst>
          </p:cNvPr>
          <p:cNvGrpSpPr/>
          <p:nvPr/>
        </p:nvGrpSpPr>
        <p:grpSpPr>
          <a:xfrm>
            <a:off x="2105234" y="3663858"/>
            <a:ext cx="9987256" cy="1425682"/>
            <a:chOff x="1507659" y="2851364"/>
            <a:chExt cx="9987256" cy="1425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5F57479-32E3-49DD-8935-30826EF7ED42}"/>
                </a:ext>
              </a:extLst>
            </p:cNvPr>
            <p:cNvSpPr/>
            <p:nvPr/>
          </p:nvSpPr>
          <p:spPr>
            <a:xfrm>
              <a:off x="1507659" y="2851364"/>
              <a:ext cx="9987256" cy="1425682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2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2A290CE-9BAF-4BF2-8D6A-CB0A9BCF587F}"/>
                </a:ext>
              </a:extLst>
            </p:cNvPr>
            <p:cNvSpPr txBox="1"/>
            <p:nvPr/>
          </p:nvSpPr>
          <p:spPr>
            <a:xfrm>
              <a:off x="1507659" y="2851364"/>
              <a:ext cx="9987256" cy="14256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163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El mapa de procesos: Es un gráfico en el que se identifica y establece la secuencia e interacción de los procesos del Sistema Integrado de Gestión (SIG).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02A4CF6E-5C4B-4680-A18A-1044FDD3EB66}"/>
              </a:ext>
            </a:extLst>
          </p:cNvPr>
          <p:cNvSpPr/>
          <p:nvPr/>
        </p:nvSpPr>
        <p:spPr>
          <a:xfrm>
            <a:off x="1214182" y="3485648"/>
            <a:ext cx="1782103" cy="1782103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6E79F3C-36FF-49CF-B287-ACF21B5ECFF5}"/>
              </a:ext>
            </a:extLst>
          </p:cNvPr>
          <p:cNvGrpSpPr/>
          <p:nvPr/>
        </p:nvGrpSpPr>
        <p:grpSpPr>
          <a:xfrm>
            <a:off x="1586998" y="5802382"/>
            <a:ext cx="10505492" cy="1425682"/>
            <a:chOff x="989423" y="4989888"/>
            <a:chExt cx="10505492" cy="1425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D493979-1403-44EF-BCC7-EF5E042E190D}"/>
                </a:ext>
              </a:extLst>
            </p:cNvPr>
            <p:cNvSpPr/>
            <p:nvPr/>
          </p:nvSpPr>
          <p:spPr>
            <a:xfrm>
              <a:off x="989423" y="4989888"/>
              <a:ext cx="10505492" cy="1425682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A76383C-7D26-4240-BC2E-85DF3C20473A}"/>
                </a:ext>
              </a:extLst>
            </p:cNvPr>
            <p:cNvSpPr txBox="1"/>
            <p:nvPr/>
          </p:nvSpPr>
          <p:spPr>
            <a:xfrm>
              <a:off x="989423" y="4989888"/>
              <a:ext cx="10505492" cy="14256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1635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La Universidad cuenta con 15 macroprocesos y 31 procesos (Direccionamiento estratégico, misionales, de apoyo y de evaluación y seguimiento)</a:t>
              </a:r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E28BF306-9410-4ED1-BCBC-75D881CEDDE7}"/>
              </a:ext>
            </a:extLst>
          </p:cNvPr>
          <p:cNvSpPr/>
          <p:nvPr/>
        </p:nvSpPr>
        <p:spPr>
          <a:xfrm>
            <a:off x="695947" y="5624172"/>
            <a:ext cx="1782103" cy="178210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469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7C32C-A0E9-6D46-9725-59847519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3665200" cy="298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B69F17-9D24-C042-B1AA-6BFA1BA2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34675"/>
          <a:stretch/>
        </p:blipFill>
        <p:spPr>
          <a:xfrm>
            <a:off x="0" y="3123446"/>
            <a:ext cx="13679488" cy="479519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2353900" y="2106891"/>
            <a:ext cx="109262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4800" dirty="0"/>
              <a:t>KAWAK</a:t>
            </a:r>
            <a:endParaRPr lang="en-US" sz="4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629D90-A151-7043-9700-66EECF1F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7005638"/>
            <a:ext cx="1828800" cy="9144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F0CCAB-94F4-774F-BC65-C79518005910}"/>
              </a:ext>
            </a:extLst>
          </p:cNvPr>
          <p:cNvCxnSpPr>
            <a:cxnSpLocks/>
          </p:cNvCxnSpPr>
          <p:nvPr/>
        </p:nvCxnSpPr>
        <p:spPr>
          <a:xfrm>
            <a:off x="2353900" y="2984500"/>
            <a:ext cx="109262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6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122244"/>
                </a:solidFill>
              </a:rPr>
              <a:t>Título diapositiva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516" y="6897952"/>
            <a:ext cx="1738972" cy="7598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0C120B-142E-44EC-A144-E9671B06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26" y="2245958"/>
            <a:ext cx="7932255" cy="51365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AC6C68-E707-4DB2-B120-14C64B9F44B1}"/>
              </a:ext>
            </a:extLst>
          </p:cNvPr>
          <p:cNvSpPr txBox="1"/>
          <p:nvPr/>
        </p:nvSpPr>
        <p:spPr>
          <a:xfrm>
            <a:off x="8814453" y="2768621"/>
            <a:ext cx="3672408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INGRESO A KAWAK</a:t>
            </a:r>
          </a:p>
        </p:txBody>
      </p:sp>
      <p:graphicFrame>
        <p:nvGraphicFramePr>
          <p:cNvPr id="6" name="3 Diagrama">
            <a:extLst>
              <a:ext uri="{FF2B5EF4-FFF2-40B4-BE49-F238E27FC236}">
                <a16:creationId xmlns:a16="http://schemas.microsoft.com/office/drawing/2014/main" id="{4D57E3AF-DABE-49A8-BCEA-12870B0D7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826906"/>
              </p:ext>
            </p:extLst>
          </p:nvPr>
        </p:nvGraphicFramePr>
        <p:xfrm>
          <a:off x="1685662" y="1325176"/>
          <a:ext cx="11017223" cy="678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75A0EF5-8DEC-4529-9405-23B33E18CBB4}"/>
              </a:ext>
            </a:extLst>
          </p:cNvPr>
          <p:cNvSpPr txBox="1"/>
          <p:nvPr/>
        </p:nvSpPr>
        <p:spPr>
          <a:xfrm>
            <a:off x="9323542" y="3768542"/>
            <a:ext cx="3153045" cy="646331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u="sng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Dirección: </a:t>
            </a:r>
          </a:p>
          <a:p>
            <a:pPr algn="ctr"/>
            <a:r>
              <a:rPr lang="es-CO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calidad.umng.edu.co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60F634-5215-4246-ACC1-1F8C3E15BB24}"/>
              </a:ext>
            </a:extLst>
          </p:cNvPr>
          <p:cNvSpPr txBox="1"/>
          <p:nvPr/>
        </p:nvSpPr>
        <p:spPr>
          <a:xfrm>
            <a:off x="8290262" y="5270135"/>
            <a:ext cx="5389226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u="sng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USUARIO:</a:t>
            </a:r>
            <a:r>
              <a:rPr lang="es-CO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CO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dominio</a:t>
            </a:r>
          </a:p>
          <a:p>
            <a:pPr algn="ctr"/>
            <a:r>
              <a:rPr lang="es-CO" b="1" u="sng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CLAVE:</a:t>
            </a:r>
            <a:r>
              <a:rPr lang="es-CO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CO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dominio</a:t>
            </a:r>
          </a:p>
        </p:txBody>
      </p:sp>
    </p:spTree>
    <p:extLst>
      <p:ext uri="{BB962C8B-B14F-4D97-AF65-F5344CB8AC3E}">
        <p14:creationId xmlns:p14="http://schemas.microsoft.com/office/powerpoint/2010/main" val="7519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7C32C-A0E9-6D46-9725-59847519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3665200" cy="298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B69F17-9D24-C042-B1AA-6BFA1BA2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34675"/>
          <a:stretch/>
        </p:blipFill>
        <p:spPr>
          <a:xfrm>
            <a:off x="0" y="3123446"/>
            <a:ext cx="13679488" cy="479519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2353900" y="2106891"/>
            <a:ext cx="109262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4800" dirty="0"/>
              <a:t>ATENCIÓN AL USUARIO</a:t>
            </a:r>
            <a:endParaRPr lang="en-US" sz="4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629D90-A151-7043-9700-66EECF1F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7005638"/>
            <a:ext cx="1828800" cy="9144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F0CCAB-94F4-774F-BC65-C79518005910}"/>
              </a:ext>
            </a:extLst>
          </p:cNvPr>
          <p:cNvCxnSpPr>
            <a:cxnSpLocks/>
          </p:cNvCxnSpPr>
          <p:nvPr/>
        </p:nvCxnSpPr>
        <p:spPr>
          <a:xfrm>
            <a:off x="2353900" y="2984500"/>
            <a:ext cx="109262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9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Definiciones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655" y="6966988"/>
            <a:ext cx="1830235" cy="68043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28894C1-D934-46C6-AEED-9BFAA6780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205511"/>
              </p:ext>
            </p:extLst>
          </p:nvPr>
        </p:nvGraphicFramePr>
        <p:xfrm>
          <a:off x="1516128" y="1116335"/>
          <a:ext cx="10966136" cy="141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7C00BB5-F0CB-4DF8-A464-59EDC8939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332" y="3861059"/>
            <a:ext cx="803243" cy="803243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6DAF613-5CB7-414A-9B78-2AC98B033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141758"/>
              </p:ext>
            </p:extLst>
          </p:nvPr>
        </p:nvGraphicFramePr>
        <p:xfrm>
          <a:off x="1516128" y="2476173"/>
          <a:ext cx="11593288" cy="2993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32A0B49-A1F8-445E-99F9-AE8E7D0113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6882" y="5841084"/>
            <a:ext cx="2494685" cy="13997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138D97-3980-448B-B876-76D8A0B177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77780" y="5469564"/>
            <a:ext cx="1925662" cy="14057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3B496E-B322-46D0-A328-8923B13D1E3D}"/>
              </a:ext>
            </a:extLst>
          </p:cNvPr>
          <p:cNvSpPr txBox="1"/>
          <p:nvPr/>
        </p:nvSpPr>
        <p:spPr>
          <a:xfrm>
            <a:off x="3237224" y="5663819"/>
            <a:ext cx="7340242" cy="175432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/>
              <a:t>Termino para resolver la petición de conformidad con </a:t>
            </a:r>
            <a:r>
              <a:rPr lang="es-ES" b="1" dirty="0"/>
              <a:t>la Ley 1755</a:t>
            </a:r>
            <a:r>
              <a:rPr lang="es-ES" dirty="0"/>
              <a:t> de 2015 artículo 14</a:t>
            </a:r>
          </a:p>
          <a:p>
            <a:pPr algn="just"/>
            <a:r>
              <a:rPr lang="es-ES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Para cualquier petición: </a:t>
            </a:r>
            <a:r>
              <a:rPr lang="es-ES" b="1" dirty="0"/>
              <a:t>15 días </a:t>
            </a:r>
            <a:r>
              <a:rPr lang="es-ES" dirty="0"/>
              <a:t>siguientes a la recepción.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Para la petición de documentos: </a:t>
            </a:r>
            <a:r>
              <a:rPr lang="es-ES" b="1" dirty="0"/>
              <a:t>10 días </a:t>
            </a:r>
            <a:r>
              <a:rPr lang="es-ES" dirty="0"/>
              <a:t>siguientes a la recepción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Consultas de materias a su cargo: </a:t>
            </a:r>
            <a:r>
              <a:rPr lang="es-ES" b="1" dirty="0"/>
              <a:t>30 días </a:t>
            </a:r>
            <a:r>
              <a:rPr lang="es-ES" dirty="0"/>
              <a:t>siguientes a la recepción.</a:t>
            </a:r>
          </a:p>
        </p:txBody>
      </p:sp>
    </p:spTree>
    <p:extLst>
      <p:ext uri="{BB962C8B-B14F-4D97-AF65-F5344CB8AC3E}">
        <p14:creationId xmlns:p14="http://schemas.microsoft.com/office/powerpoint/2010/main" val="24041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Tu Opinión y Retroalimentación Nos Ayuda a Mejorar!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387026"/>
            <a:ext cx="2180736" cy="952890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274BAB6-FE80-43A5-99D8-9E75622972A5}"/>
              </a:ext>
            </a:extLst>
          </p:cNvPr>
          <p:cNvGraphicFramePr/>
          <p:nvPr/>
        </p:nvGraphicFramePr>
        <p:xfrm>
          <a:off x="431825" y="1221550"/>
          <a:ext cx="12889432" cy="642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9BE9F36-7603-445D-970B-3C0D690F3ED2}"/>
              </a:ext>
            </a:extLst>
          </p:cNvPr>
          <p:cNvSpPr txBox="1"/>
          <p:nvPr/>
        </p:nvSpPr>
        <p:spPr>
          <a:xfrm>
            <a:off x="11017001" y="3731242"/>
            <a:ext cx="2088232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“La calidad de servicio no es lo que tu das. Es lo que el cliente recibe” Peter Drucker.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5484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7C32C-A0E9-6D46-9725-59847519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3665200" cy="298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B69F17-9D24-C042-B1AA-6BFA1BA2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34675"/>
          <a:stretch/>
        </p:blipFill>
        <p:spPr>
          <a:xfrm>
            <a:off x="0" y="3123446"/>
            <a:ext cx="13679488" cy="479519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2076809" y="1122918"/>
            <a:ext cx="109262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4800" dirty="0"/>
              <a:t>SISTEMA DE GESTIÓN AMBIENTAL</a:t>
            </a:r>
            <a:endParaRPr lang="en-US" sz="4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629D90-A151-7043-9700-66EECF1F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7005638"/>
            <a:ext cx="1828800" cy="9144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F0CCAB-94F4-774F-BC65-C79518005910}"/>
              </a:ext>
            </a:extLst>
          </p:cNvPr>
          <p:cNvCxnSpPr>
            <a:cxnSpLocks/>
          </p:cNvCxnSpPr>
          <p:nvPr/>
        </p:nvCxnSpPr>
        <p:spPr>
          <a:xfrm>
            <a:off x="2353900" y="2984500"/>
            <a:ext cx="109262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0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868" y="474156"/>
            <a:ext cx="11235349" cy="415498"/>
          </a:xfrm>
        </p:spPr>
        <p:txBody>
          <a:bodyPr/>
          <a:lstStyle/>
          <a:p>
            <a:r>
              <a:rPr lang="es-CO" dirty="0"/>
              <a:t>Sistema de Gestión Ambiental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3" y="6770528"/>
            <a:ext cx="1683553" cy="7356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217A89-CE69-416D-BD3B-43535340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948" y="3137284"/>
            <a:ext cx="2162513" cy="141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7BBB81-B72E-4287-B078-DDA8DD60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424" y="4605027"/>
            <a:ext cx="2164063" cy="1757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4B9AB1A-DA0C-44AF-BC2E-4231F0D9CBBC}"/>
              </a:ext>
            </a:extLst>
          </p:cNvPr>
          <p:cNvGrpSpPr/>
          <p:nvPr/>
        </p:nvGrpSpPr>
        <p:grpSpPr>
          <a:xfrm>
            <a:off x="279705" y="3287973"/>
            <a:ext cx="3435163" cy="4108244"/>
            <a:chOff x="1338" y="1473611"/>
            <a:chExt cx="5222091" cy="3133254"/>
          </a:xfrm>
          <a:solidFill>
            <a:srgbClr val="33CC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AFD50E5-A0C5-4CE6-8B3C-9E4A284CC862}"/>
                </a:ext>
              </a:extLst>
            </p:cNvPr>
            <p:cNvSpPr/>
            <p:nvPr/>
          </p:nvSpPr>
          <p:spPr>
            <a:xfrm>
              <a:off x="1338" y="1473611"/>
              <a:ext cx="5222091" cy="3133254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E6A8036-CC49-434A-A023-3A17D2219089}"/>
                </a:ext>
              </a:extLst>
            </p:cNvPr>
            <p:cNvSpPr txBox="1"/>
            <p:nvPr/>
          </p:nvSpPr>
          <p:spPr>
            <a:xfrm>
              <a:off x="1338" y="1473611"/>
              <a:ext cx="5222091" cy="3133254"/>
            </a:xfrm>
            <a:prstGeom prst="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b="1" kern="1200" dirty="0">
                  <a:solidFill>
                    <a:srgbClr val="0033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Consumo de recursos naturales (agua, energía, papel)</a:t>
              </a:r>
            </a:p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b="1" kern="1200" dirty="0">
                  <a:solidFill>
                    <a:srgbClr val="0033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Generación de residuos convencionales, </a:t>
              </a:r>
              <a:r>
                <a:rPr lang="es-CO" sz="2200" b="1" kern="1200" dirty="0" err="1">
                  <a:solidFill>
                    <a:srgbClr val="0033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RAEE’s</a:t>
              </a:r>
              <a:r>
                <a:rPr lang="es-CO" sz="2200" b="1" kern="1200" dirty="0">
                  <a:solidFill>
                    <a:srgbClr val="0033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luminarias, residuos químicos, aguas residuales, vertimientos, residuos hospitalarios</a:t>
              </a:r>
            </a:p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200" b="1" kern="1200" dirty="0">
                  <a:solidFill>
                    <a:srgbClr val="0033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Generación de gases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1A5790A3-C706-4F6F-809A-9B9B24FA0FE2}"/>
              </a:ext>
            </a:extLst>
          </p:cNvPr>
          <p:cNvGrpSpPr/>
          <p:nvPr/>
        </p:nvGrpSpPr>
        <p:grpSpPr>
          <a:xfrm>
            <a:off x="8235429" y="3239371"/>
            <a:ext cx="2546507" cy="2835216"/>
            <a:chOff x="0" y="1339996"/>
            <a:chExt cx="3744416" cy="2246649"/>
          </a:xfrm>
          <a:solidFill>
            <a:srgbClr val="A50021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E98D67B-680E-41CC-B4AF-307EC816BA1E}"/>
                </a:ext>
              </a:extLst>
            </p:cNvPr>
            <p:cNvSpPr/>
            <p:nvPr/>
          </p:nvSpPr>
          <p:spPr>
            <a:xfrm>
              <a:off x="0" y="1339996"/>
              <a:ext cx="3744416" cy="2246649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17F1EEE-50DD-4EDB-BBE1-66297D2D3390}"/>
                </a:ext>
              </a:extLst>
            </p:cNvPr>
            <p:cNvSpPr txBox="1"/>
            <p:nvPr/>
          </p:nvSpPr>
          <p:spPr>
            <a:xfrm>
              <a:off x="0" y="1339996"/>
              <a:ext cx="3744416" cy="2246649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3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- Contaminación de agua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3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- Contaminación del suelo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3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- Contaminación del aire</a:t>
              </a:r>
              <a:endParaRPr lang="es-ES" sz="2300" b="1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5E6F6073-6C2B-430B-B55D-B50ECE180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851" y="6154014"/>
            <a:ext cx="2156501" cy="1352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5000045-F751-492A-8C6E-1BC456EBA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969" y="3231134"/>
            <a:ext cx="1575219" cy="1692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66027F-C5B2-4EBE-BFC1-B1F46BA3C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233" y="3741246"/>
            <a:ext cx="1345943" cy="169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D7213B-F330-41FB-A144-6FB799ECD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522" y="4835570"/>
            <a:ext cx="2094507" cy="1562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2D10160-E6BC-4A34-9A74-B306A4E4AC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413" r="22031"/>
          <a:stretch/>
        </p:blipFill>
        <p:spPr>
          <a:xfrm>
            <a:off x="4390971" y="6387316"/>
            <a:ext cx="1850610" cy="1403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2A49ABE-7E6C-454E-8709-595D4610A2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1595" y="5133627"/>
            <a:ext cx="1512333" cy="1831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EB898958-7414-4978-865F-3CED6337573D}"/>
              </a:ext>
            </a:extLst>
          </p:cNvPr>
          <p:cNvGrpSpPr/>
          <p:nvPr/>
        </p:nvGrpSpPr>
        <p:grpSpPr>
          <a:xfrm>
            <a:off x="512543" y="1211472"/>
            <a:ext cx="5215398" cy="1886648"/>
            <a:chOff x="5148346" y="-17728"/>
            <a:chExt cx="4315979" cy="2610240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19333D6-6660-4DFA-8819-D193140E407E}"/>
                </a:ext>
              </a:extLst>
            </p:cNvPr>
            <p:cNvSpPr/>
            <p:nvPr/>
          </p:nvSpPr>
          <p:spPr>
            <a:xfrm>
              <a:off x="5148346" y="2925"/>
              <a:ext cx="4315979" cy="2589587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183E7B8-6686-4C0F-A9B2-61336428A97F}"/>
                </a:ext>
              </a:extLst>
            </p:cNvPr>
            <p:cNvSpPr txBox="1"/>
            <p:nvPr/>
          </p:nvSpPr>
          <p:spPr>
            <a:xfrm>
              <a:off x="5148346" y="-17728"/>
              <a:ext cx="4315979" cy="2589588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b="1" u="sng" kern="1200" dirty="0">
                  <a:solidFill>
                    <a:srgbClr val="00245E"/>
                  </a:solidFill>
                </a:rPr>
                <a:t>ASPECTO AMBIENTAL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kern="1200" dirty="0">
                  <a:solidFill>
                    <a:srgbClr val="00245E"/>
                  </a:solidFill>
                </a:rPr>
                <a:t>Elemento de las actividades, productos o servicios de una organización que interactúa o puede interactuar con el medio ambiente.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F5AA3FE-2209-4C7A-95D5-B9B1A4DB9F41}"/>
              </a:ext>
            </a:extLst>
          </p:cNvPr>
          <p:cNvGrpSpPr/>
          <p:nvPr/>
        </p:nvGrpSpPr>
        <p:grpSpPr>
          <a:xfrm>
            <a:off x="8127605" y="1169314"/>
            <a:ext cx="5013916" cy="1939473"/>
            <a:chOff x="5148346" y="0"/>
            <a:chExt cx="4315979" cy="258958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A7A50AF1-0E3E-4BB5-894C-C1E416D13532}"/>
                </a:ext>
              </a:extLst>
            </p:cNvPr>
            <p:cNvSpPr/>
            <p:nvPr/>
          </p:nvSpPr>
          <p:spPr>
            <a:xfrm>
              <a:off x="5148346" y="0"/>
              <a:ext cx="4315979" cy="25895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4B7B6AE-6A10-4672-BBA6-1B982F136295}"/>
                </a:ext>
              </a:extLst>
            </p:cNvPr>
            <p:cNvSpPr txBox="1"/>
            <p:nvPr/>
          </p:nvSpPr>
          <p:spPr>
            <a:xfrm>
              <a:off x="5148346" y="0"/>
              <a:ext cx="4315979" cy="25895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b="1" u="sng" kern="1200" dirty="0">
                  <a:solidFill>
                    <a:srgbClr val="003366"/>
                  </a:solidFill>
                </a:rPr>
                <a:t>IMPACTO AMBIENTAL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300" i="0" kern="1200" dirty="0">
                  <a:solidFill>
                    <a:srgbClr val="003366"/>
                  </a:solidFill>
                </a:rPr>
                <a:t>Cambio en el medio ambiente, ya sea adverso o beneficioso, como resultado total o parcial de los aspectos ambientales de una organización.</a:t>
              </a:r>
              <a:endParaRPr lang="es-ES" sz="2300" kern="1200" dirty="0">
                <a:solidFill>
                  <a:srgbClr val="0033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5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Programas Ambientales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553280"/>
            <a:ext cx="2180736" cy="95289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4BECE88-D3C1-4406-9DDD-240AB6B39DBD}"/>
              </a:ext>
            </a:extLst>
          </p:cNvPr>
          <p:cNvGrpSpPr/>
          <p:nvPr/>
        </p:nvGrpSpPr>
        <p:grpSpPr>
          <a:xfrm>
            <a:off x="2506898" y="4388889"/>
            <a:ext cx="2326973" cy="1998137"/>
            <a:chOff x="2458144" y="3319506"/>
            <a:chExt cx="2326973" cy="19981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Hexágono 25">
              <a:extLst>
                <a:ext uri="{FF2B5EF4-FFF2-40B4-BE49-F238E27FC236}">
                  <a16:creationId xmlns:a16="http://schemas.microsoft.com/office/drawing/2014/main" id="{B204E514-945C-4D03-996C-33D35C63DEE1}"/>
                </a:ext>
              </a:extLst>
            </p:cNvPr>
            <p:cNvSpPr/>
            <p:nvPr/>
          </p:nvSpPr>
          <p:spPr>
            <a:xfrm>
              <a:off x="2458144" y="3319506"/>
              <a:ext cx="2326973" cy="199813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A50021"/>
            </a:solidFill>
            <a:sp3d prstMaterial="plastic">
              <a:bevelT w="127000" h="25400" prst="relaxedInset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Hexágono 4">
              <a:extLst>
                <a:ext uri="{FF2B5EF4-FFF2-40B4-BE49-F238E27FC236}">
                  <a16:creationId xmlns:a16="http://schemas.microsoft.com/office/drawing/2014/main" id="{A4B4A47E-6750-473D-8A5F-D03CA0D92661}"/>
                </a:ext>
              </a:extLst>
            </p:cNvPr>
            <p:cNvSpPr txBox="1"/>
            <p:nvPr/>
          </p:nvSpPr>
          <p:spPr>
            <a:xfrm>
              <a:off x="2818570" y="3628998"/>
              <a:ext cx="1606121" cy="1379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1. Uso Eficiente de Recursos Renovables</a:t>
              </a:r>
            </a:p>
          </p:txBody>
        </p:sp>
      </p:grpSp>
      <p:sp>
        <p:nvSpPr>
          <p:cNvPr id="5" name="Hexágono 4">
            <a:extLst>
              <a:ext uri="{FF2B5EF4-FFF2-40B4-BE49-F238E27FC236}">
                <a16:creationId xmlns:a16="http://schemas.microsoft.com/office/drawing/2014/main" id="{65DCAAA4-2A93-473D-8B07-7806D7AC0BB3}"/>
              </a:ext>
            </a:extLst>
          </p:cNvPr>
          <p:cNvSpPr/>
          <p:nvPr/>
        </p:nvSpPr>
        <p:spPr>
          <a:xfrm>
            <a:off x="504417" y="3284317"/>
            <a:ext cx="2326973" cy="1998137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17E181E-204D-48BC-8A54-8947A0A6D409}"/>
              </a:ext>
            </a:extLst>
          </p:cNvPr>
          <p:cNvGrpSpPr/>
          <p:nvPr/>
        </p:nvGrpSpPr>
        <p:grpSpPr>
          <a:xfrm>
            <a:off x="4509379" y="3278527"/>
            <a:ext cx="2326973" cy="1998137"/>
            <a:chOff x="4460625" y="2209144"/>
            <a:chExt cx="2326973" cy="19981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Hexágono 23">
              <a:extLst>
                <a:ext uri="{FF2B5EF4-FFF2-40B4-BE49-F238E27FC236}">
                  <a16:creationId xmlns:a16="http://schemas.microsoft.com/office/drawing/2014/main" id="{A6BD444D-3F3C-48C0-B47C-AEAF281E807A}"/>
                </a:ext>
              </a:extLst>
            </p:cNvPr>
            <p:cNvSpPr/>
            <p:nvPr/>
          </p:nvSpPr>
          <p:spPr>
            <a:xfrm>
              <a:off x="4460625" y="2209144"/>
              <a:ext cx="2326973" cy="199813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CC99"/>
            </a:solidFill>
            <a:sp3d prstMaterial="plastic">
              <a:bevelT w="127000" h="25400" prst="relaxedInset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Hexágono 7">
              <a:extLst>
                <a:ext uri="{FF2B5EF4-FFF2-40B4-BE49-F238E27FC236}">
                  <a16:creationId xmlns:a16="http://schemas.microsoft.com/office/drawing/2014/main" id="{4A330B8B-DFD6-416A-822C-748A7199C947}"/>
                </a:ext>
              </a:extLst>
            </p:cNvPr>
            <p:cNvSpPr txBox="1"/>
            <p:nvPr/>
          </p:nvSpPr>
          <p:spPr>
            <a:xfrm>
              <a:off x="4821051" y="2518636"/>
              <a:ext cx="1606121" cy="1379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3. Saneamiento Ambiental</a:t>
              </a:r>
            </a:p>
          </p:txBody>
        </p:sp>
      </p:grpSp>
      <p:sp>
        <p:nvSpPr>
          <p:cNvPr id="7" name="Hexágono 6">
            <a:extLst>
              <a:ext uri="{FF2B5EF4-FFF2-40B4-BE49-F238E27FC236}">
                <a16:creationId xmlns:a16="http://schemas.microsoft.com/office/drawing/2014/main" id="{C114FFC8-06BC-4FA1-B2F7-8BE5AB9E9D90}"/>
              </a:ext>
            </a:extLst>
          </p:cNvPr>
          <p:cNvSpPr/>
          <p:nvPr/>
        </p:nvSpPr>
        <p:spPr>
          <a:xfrm>
            <a:off x="6510626" y="4385030"/>
            <a:ext cx="2326973" cy="1998137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3512B9E-26E6-44A8-8FA8-0FA049234F9E}"/>
              </a:ext>
            </a:extLst>
          </p:cNvPr>
          <p:cNvGrpSpPr/>
          <p:nvPr/>
        </p:nvGrpSpPr>
        <p:grpSpPr>
          <a:xfrm>
            <a:off x="2506898" y="2180388"/>
            <a:ext cx="2326973" cy="1998137"/>
            <a:chOff x="2458144" y="1111005"/>
            <a:chExt cx="2326973" cy="19981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Hexágono 21">
              <a:extLst>
                <a:ext uri="{FF2B5EF4-FFF2-40B4-BE49-F238E27FC236}">
                  <a16:creationId xmlns:a16="http://schemas.microsoft.com/office/drawing/2014/main" id="{10E57369-C166-425F-B616-F771FA3EB1B1}"/>
                </a:ext>
              </a:extLst>
            </p:cNvPr>
            <p:cNvSpPr/>
            <p:nvPr/>
          </p:nvSpPr>
          <p:spPr>
            <a:xfrm>
              <a:off x="2458144" y="1111005"/>
              <a:ext cx="2326973" cy="199813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>
                <a:lumMod val="60000"/>
                <a:lumOff val="4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Hexágono 10">
              <a:extLst>
                <a:ext uri="{FF2B5EF4-FFF2-40B4-BE49-F238E27FC236}">
                  <a16:creationId xmlns:a16="http://schemas.microsoft.com/office/drawing/2014/main" id="{ACEF71CC-0997-4B71-836E-B43D2BF9189C}"/>
                </a:ext>
              </a:extLst>
            </p:cNvPr>
            <p:cNvSpPr txBox="1"/>
            <p:nvPr/>
          </p:nvSpPr>
          <p:spPr>
            <a:xfrm>
              <a:off x="2818570" y="1420497"/>
              <a:ext cx="1606121" cy="1379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2. Gestión Integral de Residuos Sólidos</a:t>
              </a:r>
            </a:p>
          </p:txBody>
        </p:sp>
      </p:grpSp>
      <p:sp>
        <p:nvSpPr>
          <p:cNvPr id="9" name="Hexágono 8">
            <a:extLst>
              <a:ext uri="{FF2B5EF4-FFF2-40B4-BE49-F238E27FC236}">
                <a16:creationId xmlns:a16="http://schemas.microsoft.com/office/drawing/2014/main" id="{EC6F4F54-7EB2-4D55-A22F-3CCBE0FA3A5E}"/>
              </a:ext>
            </a:extLst>
          </p:cNvPr>
          <p:cNvSpPr/>
          <p:nvPr/>
        </p:nvSpPr>
        <p:spPr>
          <a:xfrm>
            <a:off x="4509379" y="1069383"/>
            <a:ext cx="2326973" cy="1998137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A0B028E-088B-4AD7-AF27-10DE0AE702A7}"/>
              </a:ext>
            </a:extLst>
          </p:cNvPr>
          <p:cNvGrpSpPr/>
          <p:nvPr/>
        </p:nvGrpSpPr>
        <p:grpSpPr>
          <a:xfrm>
            <a:off x="6510626" y="2175885"/>
            <a:ext cx="2326973" cy="1998137"/>
            <a:chOff x="6461872" y="1106502"/>
            <a:chExt cx="2326973" cy="19981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Hexágono 19">
              <a:extLst>
                <a:ext uri="{FF2B5EF4-FFF2-40B4-BE49-F238E27FC236}">
                  <a16:creationId xmlns:a16="http://schemas.microsoft.com/office/drawing/2014/main" id="{F48B227E-D8F1-4F27-B89F-16069A61F322}"/>
                </a:ext>
              </a:extLst>
            </p:cNvPr>
            <p:cNvSpPr/>
            <p:nvPr/>
          </p:nvSpPr>
          <p:spPr>
            <a:xfrm>
              <a:off x="6461872" y="1106502"/>
              <a:ext cx="2326973" cy="1998137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Hexágono 13">
              <a:extLst>
                <a:ext uri="{FF2B5EF4-FFF2-40B4-BE49-F238E27FC236}">
                  <a16:creationId xmlns:a16="http://schemas.microsoft.com/office/drawing/2014/main" id="{BF6515CB-E804-43C6-ADE1-5BFD8F0A8806}"/>
                </a:ext>
              </a:extLst>
            </p:cNvPr>
            <p:cNvSpPr txBox="1"/>
            <p:nvPr/>
          </p:nvSpPr>
          <p:spPr>
            <a:xfrm>
              <a:off x="6822298" y="1415994"/>
              <a:ext cx="1606121" cy="1379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4. Gestión Integral de Residuos Hospitalarios, Similares y Peligroso</a:t>
              </a:r>
            </a:p>
          </p:txBody>
        </p:sp>
      </p:grpSp>
      <p:sp>
        <p:nvSpPr>
          <p:cNvPr id="11" name="Hexágono 10">
            <a:extLst>
              <a:ext uri="{FF2B5EF4-FFF2-40B4-BE49-F238E27FC236}">
                <a16:creationId xmlns:a16="http://schemas.microsoft.com/office/drawing/2014/main" id="{1EB4D8E1-E389-4EE5-AD3A-1693D4EC6B9C}"/>
              </a:ext>
            </a:extLst>
          </p:cNvPr>
          <p:cNvSpPr/>
          <p:nvPr/>
        </p:nvSpPr>
        <p:spPr>
          <a:xfrm>
            <a:off x="8513107" y="3299113"/>
            <a:ext cx="2326973" cy="1998137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086BAC0-D587-4F70-AFCF-74E051D3F322}"/>
              </a:ext>
            </a:extLst>
          </p:cNvPr>
          <p:cNvGrpSpPr/>
          <p:nvPr/>
        </p:nvGrpSpPr>
        <p:grpSpPr>
          <a:xfrm>
            <a:off x="8513107" y="1090612"/>
            <a:ext cx="2326973" cy="1998137"/>
            <a:chOff x="8464353" y="21229"/>
            <a:chExt cx="2326973" cy="19981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Hexágono 17">
              <a:extLst>
                <a:ext uri="{FF2B5EF4-FFF2-40B4-BE49-F238E27FC236}">
                  <a16:creationId xmlns:a16="http://schemas.microsoft.com/office/drawing/2014/main" id="{8E7B106A-C1DE-433A-981D-D5DDF14EA45B}"/>
                </a:ext>
              </a:extLst>
            </p:cNvPr>
            <p:cNvSpPr/>
            <p:nvPr/>
          </p:nvSpPr>
          <p:spPr>
            <a:xfrm>
              <a:off x="8464353" y="21229"/>
              <a:ext cx="2326973" cy="199813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9933"/>
            </a:solidFill>
            <a:sp3d prstMaterial="plastic">
              <a:bevelT w="127000" h="25400" prst="relaxedInset"/>
            </a:sp3d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ágono 16">
              <a:extLst>
                <a:ext uri="{FF2B5EF4-FFF2-40B4-BE49-F238E27FC236}">
                  <a16:creationId xmlns:a16="http://schemas.microsoft.com/office/drawing/2014/main" id="{FD9A8753-F246-4404-8B29-E6EFB53379AA}"/>
                </a:ext>
              </a:extLst>
            </p:cNvPr>
            <p:cNvSpPr txBox="1"/>
            <p:nvPr/>
          </p:nvSpPr>
          <p:spPr>
            <a:xfrm>
              <a:off x="8824779" y="330721"/>
              <a:ext cx="1606121" cy="1379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5. Manejo Silvicultural</a:t>
              </a:r>
            </a:p>
          </p:txBody>
        </p:sp>
      </p:grpSp>
      <p:sp>
        <p:nvSpPr>
          <p:cNvPr id="13" name="Hexágono 12">
            <a:extLst>
              <a:ext uri="{FF2B5EF4-FFF2-40B4-BE49-F238E27FC236}">
                <a16:creationId xmlns:a16="http://schemas.microsoft.com/office/drawing/2014/main" id="{A8D30EF1-4869-4FD5-B546-211E30B5B914}"/>
              </a:ext>
            </a:extLst>
          </p:cNvPr>
          <p:cNvSpPr/>
          <p:nvPr/>
        </p:nvSpPr>
        <p:spPr>
          <a:xfrm>
            <a:off x="10515588" y="2205477"/>
            <a:ext cx="2326973" cy="1998137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B197AEE-2A1D-4BC9-AFD1-51026BA297DE}"/>
              </a:ext>
            </a:extLst>
          </p:cNvPr>
          <p:cNvGrpSpPr/>
          <p:nvPr/>
        </p:nvGrpSpPr>
        <p:grpSpPr>
          <a:xfrm>
            <a:off x="10515588" y="4410762"/>
            <a:ext cx="2326973" cy="1998137"/>
            <a:chOff x="10466834" y="3341379"/>
            <a:chExt cx="2326973" cy="199813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Hexágono 15">
              <a:extLst>
                <a:ext uri="{FF2B5EF4-FFF2-40B4-BE49-F238E27FC236}">
                  <a16:creationId xmlns:a16="http://schemas.microsoft.com/office/drawing/2014/main" id="{DCB2FEC2-226F-474D-8AE5-CDC98CF9BF2E}"/>
                </a:ext>
              </a:extLst>
            </p:cNvPr>
            <p:cNvSpPr/>
            <p:nvPr/>
          </p:nvSpPr>
          <p:spPr>
            <a:xfrm>
              <a:off x="10466834" y="3341379"/>
              <a:ext cx="2326973" cy="1998137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Hexágono 19">
              <a:extLst>
                <a:ext uri="{FF2B5EF4-FFF2-40B4-BE49-F238E27FC236}">
                  <a16:creationId xmlns:a16="http://schemas.microsoft.com/office/drawing/2014/main" id="{17E8700B-128E-41F6-9369-BF28EFD1FDA5}"/>
                </a:ext>
              </a:extLst>
            </p:cNvPr>
            <p:cNvSpPr txBox="1"/>
            <p:nvPr/>
          </p:nvSpPr>
          <p:spPr>
            <a:xfrm>
              <a:off x="10827260" y="3650871"/>
              <a:ext cx="1606121" cy="13791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6. Emisiones Atmosféricas y Ruido Ambiental</a:t>
              </a:r>
            </a:p>
          </p:txBody>
        </p:sp>
      </p:grpSp>
      <p:sp>
        <p:nvSpPr>
          <p:cNvPr id="15" name="Hexágono 14">
            <a:extLst>
              <a:ext uri="{FF2B5EF4-FFF2-40B4-BE49-F238E27FC236}">
                <a16:creationId xmlns:a16="http://schemas.microsoft.com/office/drawing/2014/main" id="{94663E03-9F9E-4E54-9121-F19F5E081E38}"/>
              </a:ext>
            </a:extLst>
          </p:cNvPr>
          <p:cNvSpPr/>
          <p:nvPr/>
        </p:nvSpPr>
        <p:spPr>
          <a:xfrm>
            <a:off x="8513107" y="5504398"/>
            <a:ext cx="2326973" cy="1998137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659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Componentes del SIG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BF9C86-A46C-4406-A54C-0798ACE6FB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18" y="5311723"/>
            <a:ext cx="3853652" cy="1683884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5C6FF47-C922-428E-8295-F5E7C534B4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9265"/>
              </p:ext>
            </p:extLst>
          </p:nvPr>
        </p:nvGraphicFramePr>
        <p:xfrm>
          <a:off x="790832" y="1274329"/>
          <a:ext cx="12318584" cy="487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98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Sistema de Gestión Ambiental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387026"/>
            <a:ext cx="2180736" cy="952890"/>
          </a:xfrm>
          <a:prstGeom prst="rect">
            <a:avLst/>
          </a:prstGeom>
        </p:spPr>
      </p:pic>
      <p:grpSp>
        <p:nvGrpSpPr>
          <p:cNvPr id="4" name="Agrupar 9">
            <a:extLst>
              <a:ext uri="{FF2B5EF4-FFF2-40B4-BE49-F238E27FC236}">
                <a16:creationId xmlns:a16="http://schemas.microsoft.com/office/drawing/2014/main" id="{AE44194B-3E40-4804-8C6B-565C7B7577BD}"/>
              </a:ext>
            </a:extLst>
          </p:cNvPr>
          <p:cNvGrpSpPr/>
          <p:nvPr/>
        </p:nvGrpSpPr>
        <p:grpSpPr>
          <a:xfrm rot="5400000">
            <a:off x="6229354" y="-3941444"/>
            <a:ext cx="719071" cy="11213392"/>
            <a:chOff x="179602" y="1812197"/>
            <a:chExt cx="883197" cy="5375778"/>
          </a:xfrm>
        </p:grpSpPr>
        <p:grpSp>
          <p:nvGrpSpPr>
            <p:cNvPr id="5" name="Agrupar 10">
              <a:extLst>
                <a:ext uri="{FF2B5EF4-FFF2-40B4-BE49-F238E27FC236}">
                  <a16:creationId xmlns:a16="http://schemas.microsoft.com/office/drawing/2014/main" id="{994AF8F1-00C2-4AF7-A355-56AB1A0A86CB}"/>
                </a:ext>
              </a:extLst>
            </p:cNvPr>
            <p:cNvGrpSpPr/>
            <p:nvPr/>
          </p:nvGrpSpPr>
          <p:grpSpPr>
            <a:xfrm>
              <a:off x="179602" y="1812198"/>
              <a:ext cx="883197" cy="5375777"/>
              <a:chOff x="410190" y="1541858"/>
              <a:chExt cx="1323200" cy="5375777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id="{6E4E7605-FDE7-454C-868A-354F3E7A3D7E}"/>
                  </a:ext>
                </a:extLst>
              </p:cNvPr>
              <p:cNvSpPr/>
              <p:nvPr/>
            </p:nvSpPr>
            <p:spPr>
              <a:xfrm>
                <a:off x="410190" y="1541858"/>
                <a:ext cx="1323195" cy="5375777"/>
              </a:xfrm>
              <a:prstGeom prst="roundRect">
                <a:avLst>
                  <a:gd name="adj" fmla="val 7577"/>
                </a:avLst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49829">
                  <a:defRPr/>
                </a:pPr>
                <a:endParaRPr lang="en-US" sz="2854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42E41CFD-57CC-44F6-BE30-523D1DBFDDD3}"/>
                  </a:ext>
                </a:extLst>
              </p:cNvPr>
              <p:cNvSpPr/>
              <p:nvPr/>
            </p:nvSpPr>
            <p:spPr>
              <a:xfrm>
                <a:off x="1071790" y="1541858"/>
                <a:ext cx="661600" cy="5375777"/>
              </a:xfrm>
              <a:custGeom>
                <a:avLst/>
                <a:gdLst>
                  <a:gd name="connsiteX0" fmla="*/ 0 w 914400"/>
                  <a:gd name="connsiteY0" fmla="*/ 0 h 7315200"/>
                  <a:gd name="connsiteX1" fmla="*/ 775832 w 914400"/>
                  <a:gd name="connsiteY1" fmla="*/ 0 h 7315200"/>
                  <a:gd name="connsiteX2" fmla="*/ 914400 w 914400"/>
                  <a:gd name="connsiteY2" fmla="*/ 138568 h 7315200"/>
                  <a:gd name="connsiteX3" fmla="*/ 914400 w 914400"/>
                  <a:gd name="connsiteY3" fmla="*/ 7176632 h 7315200"/>
                  <a:gd name="connsiteX4" fmla="*/ 775832 w 914400"/>
                  <a:gd name="connsiteY4" fmla="*/ 7315200 h 7315200"/>
                  <a:gd name="connsiteX5" fmla="*/ 0 w 914400"/>
                  <a:gd name="connsiteY5" fmla="*/ 7315200 h 7315200"/>
                  <a:gd name="connsiteX6" fmla="*/ 0 w 914400"/>
                  <a:gd name="connsiteY6" fmla="*/ 0 h 731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400" h="7315200">
                    <a:moveTo>
                      <a:pt x="0" y="0"/>
                    </a:moveTo>
                    <a:lnTo>
                      <a:pt x="775832" y="0"/>
                    </a:lnTo>
                    <a:cubicBezTo>
                      <a:pt x="852361" y="0"/>
                      <a:pt x="914400" y="62039"/>
                      <a:pt x="914400" y="138568"/>
                    </a:cubicBezTo>
                    <a:lnTo>
                      <a:pt x="914400" y="7176632"/>
                    </a:lnTo>
                    <a:cubicBezTo>
                      <a:pt x="914400" y="7253161"/>
                      <a:pt x="852361" y="7315200"/>
                      <a:pt x="775832" y="7315200"/>
                    </a:cubicBezTo>
                    <a:lnTo>
                      <a:pt x="0" y="7315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A37">
                  <a:alpha val="2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1449829">
                  <a:defRPr/>
                </a:pPr>
                <a:endParaRPr lang="en-US" sz="2854" kern="0" dirty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779EA8E-C735-4BB4-A66A-15F4696895D4}"/>
                </a:ext>
              </a:extLst>
            </p:cNvPr>
            <p:cNvSpPr txBox="1"/>
            <p:nvPr/>
          </p:nvSpPr>
          <p:spPr>
            <a:xfrm rot="16200000">
              <a:off x="-1997635" y="4122753"/>
              <a:ext cx="5208783" cy="587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sz="3109" dirty="0">
                  <a:solidFill>
                    <a:schemeClr val="bg1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Procedimiento operativo normalizado para emergencias ambientales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2E0C4EE-2DAA-4A7C-AEDB-C35DF7D69762}"/>
              </a:ext>
            </a:extLst>
          </p:cNvPr>
          <p:cNvGrpSpPr/>
          <p:nvPr/>
        </p:nvGrpSpPr>
        <p:grpSpPr>
          <a:xfrm>
            <a:off x="2436095" y="2464853"/>
            <a:ext cx="9266074" cy="4670531"/>
            <a:chOff x="1746421" y="899647"/>
            <a:chExt cx="9754269" cy="4679260"/>
          </a:xfrm>
        </p:grpSpPr>
        <p:sp>
          <p:nvSpPr>
            <p:cNvPr id="10" name="Shape 453">
              <a:extLst>
                <a:ext uri="{FF2B5EF4-FFF2-40B4-BE49-F238E27FC236}">
                  <a16:creationId xmlns:a16="http://schemas.microsoft.com/office/drawing/2014/main" id="{B80D8B1E-7D78-47F2-A000-E3BAE46139E1}"/>
                </a:ext>
              </a:extLst>
            </p:cNvPr>
            <p:cNvSpPr/>
            <p:nvPr/>
          </p:nvSpPr>
          <p:spPr>
            <a:xfrm>
              <a:off x="4334733" y="2124822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1D6E9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1" name="Shape 454">
              <a:extLst>
                <a:ext uri="{FF2B5EF4-FFF2-40B4-BE49-F238E27FC236}">
                  <a16:creationId xmlns:a16="http://schemas.microsoft.com/office/drawing/2014/main" id="{B5F116F5-6DDD-49F1-BF4B-D0F448DE372C}"/>
                </a:ext>
              </a:extLst>
            </p:cNvPr>
            <p:cNvSpPr/>
            <p:nvPr/>
          </p:nvSpPr>
          <p:spPr>
            <a:xfrm rot="10800000">
              <a:off x="5253164" y="3066781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7030A0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2" name="Shape 455">
              <a:extLst>
                <a:ext uri="{FF2B5EF4-FFF2-40B4-BE49-F238E27FC236}">
                  <a16:creationId xmlns:a16="http://schemas.microsoft.com/office/drawing/2014/main" id="{F725C0D2-4969-4149-9287-0212C0BA36F5}"/>
                </a:ext>
              </a:extLst>
            </p:cNvPr>
            <p:cNvSpPr/>
            <p:nvPr/>
          </p:nvSpPr>
          <p:spPr>
            <a:xfrm rot="10800000">
              <a:off x="3419485" y="3066781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3" name="Shape 456">
              <a:extLst>
                <a:ext uri="{FF2B5EF4-FFF2-40B4-BE49-F238E27FC236}">
                  <a16:creationId xmlns:a16="http://schemas.microsoft.com/office/drawing/2014/main" id="{DE3FB851-7444-4681-8D4B-92B3D2D41AA6}"/>
                </a:ext>
              </a:extLst>
            </p:cNvPr>
            <p:cNvSpPr/>
            <p:nvPr/>
          </p:nvSpPr>
          <p:spPr>
            <a:xfrm>
              <a:off x="2502234" y="2124822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4DB3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4" name="Shape 457">
              <a:extLst>
                <a:ext uri="{FF2B5EF4-FFF2-40B4-BE49-F238E27FC236}">
                  <a16:creationId xmlns:a16="http://schemas.microsoft.com/office/drawing/2014/main" id="{30EC0490-63F8-4E7A-AAFC-A2D86E226A12}"/>
                </a:ext>
              </a:extLst>
            </p:cNvPr>
            <p:cNvSpPr/>
            <p:nvPr/>
          </p:nvSpPr>
          <p:spPr>
            <a:xfrm>
              <a:off x="6167233" y="2124822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21B1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5" name="Shape 458">
              <a:extLst>
                <a:ext uri="{FF2B5EF4-FFF2-40B4-BE49-F238E27FC236}">
                  <a16:creationId xmlns:a16="http://schemas.microsoft.com/office/drawing/2014/main" id="{6155EC8D-BD52-4B90-8075-C6ED7BE8A431}"/>
                </a:ext>
              </a:extLst>
            </p:cNvPr>
            <p:cNvSpPr/>
            <p:nvPr/>
          </p:nvSpPr>
          <p:spPr>
            <a:xfrm>
              <a:off x="3835165" y="4038032"/>
              <a:ext cx="522371" cy="49319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" name="Shape 459">
              <a:extLst>
                <a:ext uri="{FF2B5EF4-FFF2-40B4-BE49-F238E27FC236}">
                  <a16:creationId xmlns:a16="http://schemas.microsoft.com/office/drawing/2014/main" id="{72A3E830-AF32-4B6D-9BE1-44287818E0D9}"/>
                </a:ext>
              </a:extLst>
            </p:cNvPr>
            <p:cNvSpPr/>
            <p:nvPr/>
          </p:nvSpPr>
          <p:spPr>
            <a:xfrm>
              <a:off x="2917915" y="1891493"/>
              <a:ext cx="522371" cy="493198"/>
            </a:xfrm>
            <a:prstGeom prst="ellipse">
              <a:avLst/>
            </a:prstGeom>
            <a:solidFill>
              <a:srgbClr val="4DB3C7"/>
            </a:solidFill>
            <a:ln>
              <a:noFill/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7" name="Shape 460">
              <a:extLst>
                <a:ext uri="{FF2B5EF4-FFF2-40B4-BE49-F238E27FC236}">
                  <a16:creationId xmlns:a16="http://schemas.microsoft.com/office/drawing/2014/main" id="{468763CC-8B9D-406E-A35F-DC9452CDFBBD}"/>
                </a:ext>
              </a:extLst>
            </p:cNvPr>
            <p:cNvSpPr/>
            <p:nvPr/>
          </p:nvSpPr>
          <p:spPr>
            <a:xfrm>
              <a:off x="4750415" y="1891493"/>
              <a:ext cx="522371" cy="493198"/>
            </a:xfrm>
            <a:prstGeom prst="ellipse">
              <a:avLst/>
            </a:prstGeom>
            <a:solidFill>
              <a:srgbClr val="1D6E9B"/>
            </a:solidFill>
            <a:ln>
              <a:noFill/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8" name="Shape 461">
              <a:extLst>
                <a:ext uri="{FF2B5EF4-FFF2-40B4-BE49-F238E27FC236}">
                  <a16:creationId xmlns:a16="http://schemas.microsoft.com/office/drawing/2014/main" id="{CB27F8A1-B528-42F7-B012-13F0010F367D}"/>
                </a:ext>
              </a:extLst>
            </p:cNvPr>
            <p:cNvSpPr/>
            <p:nvPr/>
          </p:nvSpPr>
          <p:spPr>
            <a:xfrm>
              <a:off x="6582914" y="1891493"/>
              <a:ext cx="522371" cy="49319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9" name="Shape 462">
              <a:extLst>
                <a:ext uri="{FF2B5EF4-FFF2-40B4-BE49-F238E27FC236}">
                  <a16:creationId xmlns:a16="http://schemas.microsoft.com/office/drawing/2014/main" id="{232AF6C4-9A53-401A-98E1-5B07D4E6795E}"/>
                </a:ext>
              </a:extLst>
            </p:cNvPr>
            <p:cNvSpPr/>
            <p:nvPr/>
          </p:nvSpPr>
          <p:spPr>
            <a:xfrm>
              <a:off x="5668844" y="4038032"/>
              <a:ext cx="522371" cy="49319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cxnSp>
          <p:nvCxnSpPr>
            <p:cNvPr id="20" name="Shape 463">
              <a:extLst>
                <a:ext uri="{FF2B5EF4-FFF2-40B4-BE49-F238E27FC236}">
                  <a16:creationId xmlns:a16="http://schemas.microsoft.com/office/drawing/2014/main" id="{19754D8B-9FC2-4F43-B4AA-E86ECA6F02D6}"/>
                </a:ext>
              </a:extLst>
            </p:cNvPr>
            <p:cNvCxnSpPr/>
            <p:nvPr/>
          </p:nvCxnSpPr>
          <p:spPr>
            <a:xfrm flipV="1">
              <a:off x="3179100" y="1639999"/>
              <a:ext cx="0" cy="261134"/>
            </a:xfrm>
            <a:prstGeom prst="straightConnector1">
              <a:avLst/>
            </a:prstGeom>
            <a:noFill/>
            <a:ln w="63500" cap="flat" cmpd="sng">
              <a:solidFill>
                <a:srgbClr val="4DB3C7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1" name="Shape 466">
              <a:extLst>
                <a:ext uri="{FF2B5EF4-FFF2-40B4-BE49-F238E27FC236}">
                  <a16:creationId xmlns:a16="http://schemas.microsoft.com/office/drawing/2014/main" id="{262ED859-87B4-444B-9651-F2D2FEEFD30D}"/>
                </a:ext>
              </a:extLst>
            </p:cNvPr>
            <p:cNvSpPr/>
            <p:nvPr/>
          </p:nvSpPr>
          <p:spPr>
            <a:xfrm flipH="1">
              <a:off x="3335102" y="4525691"/>
              <a:ext cx="763950" cy="2767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9730"/>
                  </a:moveTo>
                  <a:lnTo>
                    <a:pt x="151" y="120000"/>
                  </a:lnTo>
                  <a:cubicBezTo>
                    <a:pt x="100" y="80000"/>
                    <a:pt x="50" y="39999"/>
                    <a:pt x="0" y="0"/>
                  </a:cubicBezTo>
                </a:path>
              </a:pathLst>
            </a:custGeom>
            <a:noFill/>
            <a:ln w="6350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cxnSp>
          <p:nvCxnSpPr>
            <p:cNvPr id="22" name="Shape 467">
              <a:extLst>
                <a:ext uri="{FF2B5EF4-FFF2-40B4-BE49-F238E27FC236}">
                  <a16:creationId xmlns:a16="http://schemas.microsoft.com/office/drawing/2014/main" id="{B7695C07-B154-4BDA-B0A0-27B4E0842F8E}"/>
                </a:ext>
              </a:extLst>
            </p:cNvPr>
            <p:cNvCxnSpPr/>
            <p:nvPr/>
          </p:nvCxnSpPr>
          <p:spPr>
            <a:xfrm rot="5400000" flipH="1">
              <a:off x="4888300" y="1772939"/>
              <a:ext cx="246599" cy="1"/>
            </a:xfrm>
            <a:prstGeom prst="straightConnector1">
              <a:avLst/>
            </a:prstGeom>
            <a:noFill/>
            <a:ln w="63500" cap="flat" cmpd="sng">
              <a:solidFill>
                <a:srgbClr val="1D6E9B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23" name="Shape 464">
              <a:extLst>
                <a:ext uri="{FF2B5EF4-FFF2-40B4-BE49-F238E27FC236}">
                  <a16:creationId xmlns:a16="http://schemas.microsoft.com/office/drawing/2014/main" id="{21C98C16-1564-435A-94E6-33FF6E643279}"/>
                </a:ext>
              </a:extLst>
            </p:cNvPr>
            <p:cNvCxnSpPr>
              <a:stCxn id="18" idx="0"/>
            </p:cNvCxnSpPr>
            <p:nvPr/>
          </p:nvCxnSpPr>
          <p:spPr>
            <a:xfrm flipH="1" flipV="1">
              <a:off x="6844099" y="1649640"/>
              <a:ext cx="1" cy="241853"/>
            </a:xfrm>
            <a:prstGeom prst="straightConnector1">
              <a:avLst/>
            </a:prstGeom>
            <a:noFill/>
            <a:ln w="63500" cap="flat" cmpd="sng">
              <a:solidFill>
                <a:srgbClr val="21B169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4" name="Shape 455">
              <a:extLst>
                <a:ext uri="{FF2B5EF4-FFF2-40B4-BE49-F238E27FC236}">
                  <a16:creationId xmlns:a16="http://schemas.microsoft.com/office/drawing/2014/main" id="{262EA86F-E39C-4648-865F-CE27C2C401EA}"/>
                </a:ext>
              </a:extLst>
            </p:cNvPr>
            <p:cNvSpPr/>
            <p:nvPr/>
          </p:nvSpPr>
          <p:spPr>
            <a:xfrm rot="10800000">
              <a:off x="7105286" y="3059750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5" name="Shape 458">
              <a:extLst>
                <a:ext uri="{FF2B5EF4-FFF2-40B4-BE49-F238E27FC236}">
                  <a16:creationId xmlns:a16="http://schemas.microsoft.com/office/drawing/2014/main" id="{4279766C-B28C-4027-A92D-899154C89787}"/>
                </a:ext>
              </a:extLst>
            </p:cNvPr>
            <p:cNvSpPr/>
            <p:nvPr/>
          </p:nvSpPr>
          <p:spPr>
            <a:xfrm>
              <a:off x="7520966" y="4031001"/>
              <a:ext cx="522371" cy="49319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6" name="Shape 456">
              <a:extLst>
                <a:ext uri="{FF2B5EF4-FFF2-40B4-BE49-F238E27FC236}">
                  <a16:creationId xmlns:a16="http://schemas.microsoft.com/office/drawing/2014/main" id="{39443730-0241-4F4F-BB1E-C4EBEF68510F}"/>
                </a:ext>
              </a:extLst>
            </p:cNvPr>
            <p:cNvSpPr/>
            <p:nvPr/>
          </p:nvSpPr>
          <p:spPr>
            <a:xfrm>
              <a:off x="7966959" y="2075608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4DB3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7" name="Shape 459">
              <a:extLst>
                <a:ext uri="{FF2B5EF4-FFF2-40B4-BE49-F238E27FC236}">
                  <a16:creationId xmlns:a16="http://schemas.microsoft.com/office/drawing/2014/main" id="{670A8F16-78BF-4BBE-BD1C-5A1815288419}"/>
                </a:ext>
              </a:extLst>
            </p:cNvPr>
            <p:cNvSpPr/>
            <p:nvPr/>
          </p:nvSpPr>
          <p:spPr>
            <a:xfrm>
              <a:off x="8382639" y="1842279"/>
              <a:ext cx="522371" cy="493198"/>
            </a:xfrm>
            <a:prstGeom prst="ellipse">
              <a:avLst/>
            </a:prstGeom>
            <a:solidFill>
              <a:srgbClr val="4DB3C7"/>
            </a:solidFill>
            <a:ln>
              <a:noFill/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cxnSp>
          <p:nvCxnSpPr>
            <p:cNvPr id="28" name="Shape 463">
              <a:extLst>
                <a:ext uri="{FF2B5EF4-FFF2-40B4-BE49-F238E27FC236}">
                  <a16:creationId xmlns:a16="http://schemas.microsoft.com/office/drawing/2014/main" id="{B019B3D1-4CD7-4AFF-8C46-694BCAFCD7F4}"/>
                </a:ext>
              </a:extLst>
            </p:cNvPr>
            <p:cNvCxnSpPr/>
            <p:nvPr/>
          </p:nvCxnSpPr>
          <p:spPr>
            <a:xfrm flipH="1" flipV="1">
              <a:off x="8643824" y="1606379"/>
              <a:ext cx="1681" cy="249659"/>
            </a:xfrm>
            <a:prstGeom prst="straightConnector1">
              <a:avLst/>
            </a:prstGeom>
            <a:noFill/>
            <a:ln w="63500" cap="flat" cmpd="sng">
              <a:solidFill>
                <a:srgbClr val="4DB3C7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9" name="Shape 454">
              <a:extLst>
                <a:ext uri="{FF2B5EF4-FFF2-40B4-BE49-F238E27FC236}">
                  <a16:creationId xmlns:a16="http://schemas.microsoft.com/office/drawing/2014/main" id="{A94282B9-77AA-488C-BB9C-A93AE40650E4}"/>
                </a:ext>
              </a:extLst>
            </p:cNvPr>
            <p:cNvSpPr/>
            <p:nvPr/>
          </p:nvSpPr>
          <p:spPr>
            <a:xfrm rot="10800000">
              <a:off x="8850721" y="3042210"/>
              <a:ext cx="1353733" cy="1278134"/>
            </a:xfrm>
            <a:prstGeom prst="arc">
              <a:avLst>
                <a:gd name="adj1" fmla="val 7914138"/>
                <a:gd name="adj2" fmla="val 2868450"/>
              </a:avLst>
            </a:prstGeom>
            <a:noFill/>
            <a:ln w="190500" cap="rnd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0" name="Shape 462">
              <a:extLst>
                <a:ext uri="{FF2B5EF4-FFF2-40B4-BE49-F238E27FC236}">
                  <a16:creationId xmlns:a16="http://schemas.microsoft.com/office/drawing/2014/main" id="{E2A4AE37-AF8C-4C30-9F5F-CEB137D1B83F}"/>
                </a:ext>
              </a:extLst>
            </p:cNvPr>
            <p:cNvSpPr/>
            <p:nvPr/>
          </p:nvSpPr>
          <p:spPr>
            <a:xfrm>
              <a:off x="9266401" y="4013461"/>
              <a:ext cx="522371" cy="49319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spcFirstLastPara="1" wrap="square" lIns="105554" tIns="52777" rIns="105554" bIns="52777" anchor="t" anchorCtr="0">
              <a:noAutofit/>
            </a:bodyPr>
            <a:lstStyle/>
            <a:p>
              <a:pPr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1" name="Shape 465">
              <a:extLst>
                <a:ext uri="{FF2B5EF4-FFF2-40B4-BE49-F238E27FC236}">
                  <a16:creationId xmlns:a16="http://schemas.microsoft.com/office/drawing/2014/main" id="{7BEFDB49-BD61-4527-B8D2-7767BA200FE2}"/>
                </a:ext>
              </a:extLst>
            </p:cNvPr>
            <p:cNvSpPr/>
            <p:nvPr/>
          </p:nvSpPr>
          <p:spPr>
            <a:xfrm>
              <a:off x="9532875" y="4501120"/>
              <a:ext cx="591008" cy="2767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9730"/>
                  </a:moveTo>
                  <a:lnTo>
                    <a:pt x="151" y="120000"/>
                  </a:lnTo>
                  <a:cubicBezTo>
                    <a:pt x="100" y="80000"/>
                    <a:pt x="50" y="39999"/>
                    <a:pt x="0" y="0"/>
                  </a:cubicBezTo>
                </a:path>
              </a:pathLst>
            </a:custGeom>
            <a:noFill/>
            <a:ln w="63500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9165" tIns="39572" rIns="79165" bIns="39572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3200"/>
              </a:pPr>
              <a:endParaRPr sz="2771">
                <a:solidFill>
                  <a:srgbClr val="57565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2" name="Shape 469">
              <a:extLst>
                <a:ext uri="{FF2B5EF4-FFF2-40B4-BE49-F238E27FC236}">
                  <a16:creationId xmlns:a16="http://schemas.microsoft.com/office/drawing/2014/main" id="{17D7B009-152A-4E81-95CD-6F0C6F87D41C}"/>
                </a:ext>
              </a:extLst>
            </p:cNvPr>
            <p:cNvSpPr txBox="1"/>
            <p:nvPr/>
          </p:nvSpPr>
          <p:spPr>
            <a:xfrm>
              <a:off x="2384785" y="1141809"/>
              <a:ext cx="1420608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Escape de gas</a:t>
              </a:r>
              <a:endParaRPr sz="909" dirty="0"/>
            </a:p>
          </p:txBody>
        </p:sp>
        <p:sp>
          <p:nvSpPr>
            <p:cNvPr id="33" name="Shape 468">
              <a:extLst>
                <a:ext uri="{FF2B5EF4-FFF2-40B4-BE49-F238E27FC236}">
                  <a16:creationId xmlns:a16="http://schemas.microsoft.com/office/drawing/2014/main" id="{5AA4C5DB-E533-4625-9CE7-4E61606E8F5E}"/>
                </a:ext>
              </a:extLst>
            </p:cNvPr>
            <p:cNvSpPr txBox="1"/>
            <p:nvPr/>
          </p:nvSpPr>
          <p:spPr>
            <a:xfrm>
              <a:off x="1746421" y="4639508"/>
              <a:ext cx="1586344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Control de sequía</a:t>
              </a:r>
              <a:endParaRPr sz="909" dirty="0"/>
            </a:p>
          </p:txBody>
        </p:sp>
        <p:sp>
          <p:nvSpPr>
            <p:cNvPr id="34" name="Shape 470">
              <a:extLst>
                <a:ext uri="{FF2B5EF4-FFF2-40B4-BE49-F238E27FC236}">
                  <a16:creationId xmlns:a16="http://schemas.microsoft.com/office/drawing/2014/main" id="{2F24F2A5-F76C-4337-BF11-A338F3C846D9}"/>
                </a:ext>
              </a:extLst>
            </p:cNvPr>
            <p:cNvSpPr txBox="1"/>
            <p:nvPr/>
          </p:nvSpPr>
          <p:spPr>
            <a:xfrm>
              <a:off x="4225942" y="967550"/>
              <a:ext cx="1571313" cy="289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Incendio </a:t>
              </a:r>
            </a:p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forestal</a:t>
              </a:r>
              <a:endParaRPr sz="909" dirty="0"/>
            </a:p>
          </p:txBody>
        </p:sp>
        <p:sp>
          <p:nvSpPr>
            <p:cNvPr id="35" name="Shape 472">
              <a:extLst>
                <a:ext uri="{FF2B5EF4-FFF2-40B4-BE49-F238E27FC236}">
                  <a16:creationId xmlns:a16="http://schemas.microsoft.com/office/drawing/2014/main" id="{7E0D83B0-AA18-4268-8BE5-2F2D6AE768A6}"/>
                </a:ext>
              </a:extLst>
            </p:cNvPr>
            <p:cNvSpPr txBox="1"/>
            <p:nvPr/>
          </p:nvSpPr>
          <p:spPr>
            <a:xfrm>
              <a:off x="5164605" y="5018879"/>
              <a:ext cx="1495317" cy="272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Caída de árbol</a:t>
              </a:r>
              <a:endParaRPr sz="909" dirty="0"/>
            </a:p>
          </p:txBody>
        </p:sp>
        <p:sp>
          <p:nvSpPr>
            <p:cNvPr id="36" name="Shape 471">
              <a:extLst>
                <a:ext uri="{FF2B5EF4-FFF2-40B4-BE49-F238E27FC236}">
                  <a16:creationId xmlns:a16="http://schemas.microsoft.com/office/drawing/2014/main" id="{2243A204-71A9-4E23-B5F8-6A6562036449}"/>
                </a:ext>
              </a:extLst>
            </p:cNvPr>
            <p:cNvSpPr txBox="1"/>
            <p:nvPr/>
          </p:nvSpPr>
          <p:spPr>
            <a:xfrm>
              <a:off x="6950342" y="5058255"/>
              <a:ext cx="2033234" cy="52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Manejo inadecuado de residuos peligrosos</a:t>
              </a:r>
              <a:endParaRPr sz="909" dirty="0"/>
            </a:p>
          </p:txBody>
        </p:sp>
        <p:sp>
          <p:nvSpPr>
            <p:cNvPr id="37" name="Shape 472">
              <a:extLst>
                <a:ext uri="{FF2B5EF4-FFF2-40B4-BE49-F238E27FC236}">
                  <a16:creationId xmlns:a16="http://schemas.microsoft.com/office/drawing/2014/main" id="{199E0093-AFCB-459B-99BF-DA5F2FE2B9E8}"/>
                </a:ext>
              </a:extLst>
            </p:cNvPr>
            <p:cNvSpPr txBox="1"/>
            <p:nvPr/>
          </p:nvSpPr>
          <p:spPr>
            <a:xfrm>
              <a:off x="6025649" y="940914"/>
              <a:ext cx="1495317" cy="272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Brote alimentario</a:t>
              </a:r>
              <a:endParaRPr sz="909" dirty="0"/>
            </a:p>
          </p:txBody>
        </p:sp>
        <p:sp>
          <p:nvSpPr>
            <p:cNvPr id="38" name="Shape 472">
              <a:extLst>
                <a:ext uri="{FF2B5EF4-FFF2-40B4-BE49-F238E27FC236}">
                  <a16:creationId xmlns:a16="http://schemas.microsoft.com/office/drawing/2014/main" id="{91D66500-CB43-456D-8084-F32A34B7D4EC}"/>
                </a:ext>
              </a:extLst>
            </p:cNvPr>
            <p:cNvSpPr txBox="1"/>
            <p:nvPr/>
          </p:nvSpPr>
          <p:spPr>
            <a:xfrm>
              <a:off x="7966959" y="899647"/>
              <a:ext cx="1495317" cy="272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Acumulación de residuos</a:t>
              </a:r>
              <a:endParaRPr sz="909" dirty="0"/>
            </a:p>
          </p:txBody>
        </p:sp>
        <p:sp>
          <p:nvSpPr>
            <p:cNvPr id="39" name="Shape 472">
              <a:extLst>
                <a:ext uri="{FF2B5EF4-FFF2-40B4-BE49-F238E27FC236}">
                  <a16:creationId xmlns:a16="http://schemas.microsoft.com/office/drawing/2014/main" id="{B91F3C20-26FE-49C3-8FEE-EE3A27BB2FA6}"/>
                </a:ext>
              </a:extLst>
            </p:cNvPr>
            <p:cNvSpPr txBox="1"/>
            <p:nvPr/>
          </p:nvSpPr>
          <p:spPr>
            <a:xfrm>
              <a:off x="10005373" y="4620540"/>
              <a:ext cx="1495317" cy="272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65" tIns="39572" rIns="79165" bIns="39572" anchor="t" anchorCtr="0">
              <a:noAutofit/>
            </a:bodyPr>
            <a:lstStyle/>
            <a:p>
              <a:pPr algn="ctr"/>
              <a:r>
                <a:rPr lang="es-CO" sz="1212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Fuga de agua</a:t>
              </a:r>
              <a:endParaRPr sz="909" dirty="0"/>
            </a:p>
          </p:txBody>
        </p:sp>
        <p:cxnSp>
          <p:nvCxnSpPr>
            <p:cNvPr id="40" name="Shape 467">
              <a:extLst>
                <a:ext uri="{FF2B5EF4-FFF2-40B4-BE49-F238E27FC236}">
                  <a16:creationId xmlns:a16="http://schemas.microsoft.com/office/drawing/2014/main" id="{13E44F2F-B4BF-45F8-945B-3D5F119062E3}"/>
                </a:ext>
              </a:extLst>
            </p:cNvPr>
            <p:cNvCxnSpPr/>
            <p:nvPr/>
          </p:nvCxnSpPr>
          <p:spPr>
            <a:xfrm flipH="1">
              <a:off x="5912264" y="4524199"/>
              <a:ext cx="12061" cy="298698"/>
            </a:xfrm>
            <a:prstGeom prst="straightConnector1">
              <a:avLst/>
            </a:prstGeom>
            <a:noFill/>
            <a:ln w="63500" cap="flat" cmpd="sng">
              <a:solidFill>
                <a:srgbClr val="7030A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41" name="Shape 467">
              <a:extLst>
                <a:ext uri="{FF2B5EF4-FFF2-40B4-BE49-F238E27FC236}">
                  <a16:creationId xmlns:a16="http://schemas.microsoft.com/office/drawing/2014/main" id="{A76FD207-1A27-426A-B33B-02F166FE9857}"/>
                </a:ext>
              </a:extLst>
            </p:cNvPr>
            <p:cNvCxnSpPr/>
            <p:nvPr/>
          </p:nvCxnSpPr>
          <p:spPr>
            <a:xfrm flipH="1">
              <a:off x="7800122" y="4515810"/>
              <a:ext cx="12061" cy="298698"/>
            </a:xfrm>
            <a:prstGeom prst="straightConnector1">
              <a:avLst/>
            </a:prstGeom>
            <a:noFill/>
            <a:ln w="63500" cap="flat" cmpd="sng">
              <a:solidFill>
                <a:srgbClr val="FFC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249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Comités GA (Gestión Ambiental)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C60E4423-349F-43DA-8E13-153C0CBD0E53}"/>
              </a:ext>
            </a:extLst>
          </p:cNvPr>
          <p:cNvSpPr/>
          <p:nvPr/>
        </p:nvSpPr>
        <p:spPr>
          <a:xfrm>
            <a:off x="1456943" y="1433387"/>
            <a:ext cx="10912606" cy="633193"/>
          </a:xfrm>
          <a:prstGeom prst="rect">
            <a:avLst/>
          </a:prstGeom>
          <a:solidFill>
            <a:srgbClr val="33CC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60960" rIns="24384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Comité  </a:t>
            </a:r>
            <a:r>
              <a:rPr lang="es-CO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GAGAS&amp;DS  (Grupo Administrativo de Gestión Ambiental, Sanitaria y Desarrollo Sostenible)</a:t>
            </a:r>
            <a:endParaRPr kumimoji="0" lang="es-CO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6FB2EAD-F4DC-4C52-9BD4-1A270E351330}"/>
              </a:ext>
            </a:extLst>
          </p:cNvPr>
          <p:cNvSpPr/>
          <p:nvPr/>
        </p:nvSpPr>
        <p:spPr>
          <a:xfrm>
            <a:off x="1456943" y="2081459"/>
            <a:ext cx="1091260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E5F5A"/>
            </a:solidFill>
          </a:ln>
        </p:spPr>
        <p:txBody>
          <a:bodyPr wrap="square">
            <a:spAutoFit/>
          </a:bodyPr>
          <a:lstStyle/>
          <a:p>
            <a:pPr marL="285750" lvl="0" indent="-285750" algn="ctr" defTabSz="88897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CO" b="1" kern="0" dirty="0">
                <a:solidFill>
                  <a:prstClr val="black"/>
                </a:solidFill>
                <a:cs typeface="Segoe UI" panose="020B0502040204020203" pitchFamily="34" charset="0"/>
              </a:rPr>
              <a:t>Resolución 1893 de 2015</a:t>
            </a:r>
          </a:p>
          <a:p>
            <a:pPr marL="285750" lvl="0" indent="-285750" algn="ctr" defTabSz="88897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CO" b="1" kern="0" dirty="0">
                <a:solidFill>
                  <a:prstClr val="black"/>
                </a:solidFill>
                <a:cs typeface="Segoe UI" panose="020B0502040204020203" pitchFamily="34" charset="0"/>
              </a:rPr>
              <a:t>Adelantar acciones en gestión, organización, planeación y ejecución del Plan de Gestión Ambiental y Manejo Integral de Residuos Sólidos Hospitalarios y Similares (PGIRH), sustentándose en criterios técnicos, económicos, sanitarios y ambientales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DC2B67-0EF2-4E21-AC72-6CB07E492A08}"/>
              </a:ext>
            </a:extLst>
          </p:cNvPr>
          <p:cNvSpPr/>
          <p:nvPr/>
        </p:nvSpPr>
        <p:spPr>
          <a:xfrm>
            <a:off x="1456944" y="3292437"/>
            <a:ext cx="5400599" cy="403244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34440">
              <a:defRPr/>
            </a:pPr>
            <a:endParaRPr lang="es-CO" sz="2800" kern="0" dirty="0">
              <a:solidFill>
                <a:prstClr val="white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id="{AB8B3F5D-D642-4B03-B61F-EE651D994F4B}"/>
              </a:ext>
            </a:extLst>
          </p:cNvPr>
          <p:cNvSpPr txBox="1"/>
          <p:nvPr/>
        </p:nvSpPr>
        <p:spPr>
          <a:xfrm>
            <a:off x="1456943" y="3292438"/>
            <a:ext cx="5400600" cy="333437"/>
          </a:xfrm>
          <a:prstGeom prst="rect">
            <a:avLst/>
          </a:prstGeom>
          <a:solidFill>
            <a:srgbClr val="09947F"/>
          </a:solidFill>
          <a:ln w="19050">
            <a:noFill/>
          </a:ln>
        </p:spPr>
        <p:txBody>
          <a:bodyPr wrap="square" lIns="94330" tIns="90000" rIns="94330" bIns="90000" rtlCol="0" anchor="ctr" anchorCtr="0">
            <a:noAutofit/>
          </a:bodyPr>
          <a:lstStyle/>
          <a:p>
            <a:pPr algn="ctr" defTabSz="1234440"/>
            <a:r>
              <a:rPr lang="es-CO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Villa académica y FACMED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9FC0A99-A663-4336-8530-B5E8DA031337}"/>
              </a:ext>
            </a:extLst>
          </p:cNvPr>
          <p:cNvSpPr/>
          <p:nvPr/>
        </p:nvSpPr>
        <p:spPr>
          <a:xfrm>
            <a:off x="7217584" y="3292438"/>
            <a:ext cx="5151965" cy="403244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34440">
              <a:defRPr/>
            </a:pPr>
            <a:endParaRPr lang="es-CO" sz="2800" kern="0" dirty="0">
              <a:solidFill>
                <a:prstClr val="white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1 CuadroTexto">
            <a:extLst>
              <a:ext uri="{FF2B5EF4-FFF2-40B4-BE49-F238E27FC236}">
                <a16:creationId xmlns:a16="http://schemas.microsoft.com/office/drawing/2014/main" id="{70E5BB3F-6912-43C6-B06E-DC25C9106C5D}"/>
              </a:ext>
            </a:extLst>
          </p:cNvPr>
          <p:cNvSpPr txBox="1"/>
          <p:nvPr/>
        </p:nvSpPr>
        <p:spPr>
          <a:xfrm>
            <a:off x="7217583" y="3292438"/>
            <a:ext cx="5151966" cy="333437"/>
          </a:xfrm>
          <a:prstGeom prst="rect">
            <a:avLst/>
          </a:prstGeom>
          <a:solidFill>
            <a:srgbClr val="5D8E22"/>
          </a:solidFill>
          <a:ln w="19050">
            <a:noFill/>
          </a:ln>
        </p:spPr>
        <p:txBody>
          <a:bodyPr wrap="square" lIns="94330" tIns="90000" rIns="94330" bIns="90000" rtlCol="0" anchor="ctr" anchorCtr="0">
            <a:noAutofit/>
          </a:bodyPr>
          <a:lstStyle/>
          <a:p>
            <a:pPr algn="ctr" defTabSz="1234440"/>
            <a:r>
              <a:rPr lang="es-CO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CNG</a:t>
            </a:r>
          </a:p>
        </p:txBody>
      </p:sp>
      <p:sp>
        <p:nvSpPr>
          <p:cNvPr id="11" name="3 Rectángulo">
            <a:extLst>
              <a:ext uri="{FF2B5EF4-FFF2-40B4-BE49-F238E27FC236}">
                <a16:creationId xmlns:a16="http://schemas.microsoft.com/office/drawing/2014/main" id="{85053FDC-13A3-43C0-9C87-929892FFDFCB}"/>
              </a:ext>
            </a:extLst>
          </p:cNvPr>
          <p:cNvSpPr/>
          <p:nvPr/>
        </p:nvSpPr>
        <p:spPr>
          <a:xfrm>
            <a:off x="1633242" y="3878064"/>
            <a:ext cx="47922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5"/>
              </a:spcBef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1.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Vicerrector General (preside el</a:t>
            </a:r>
            <a:r>
              <a:rPr lang="es-CO" sz="2000" spc="-4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comité)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2.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Vicerrector</a:t>
            </a:r>
            <a:r>
              <a:rPr lang="es-CO" sz="2000" spc="-45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Administrativo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3.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Decano Facultad</a:t>
            </a:r>
            <a:r>
              <a:rPr lang="es-CO" sz="2000" spc="-4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Medicina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4.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Jefe Oficina Protección del</a:t>
            </a:r>
            <a:r>
              <a:rPr lang="es-CO" sz="2000" spc="-8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Patrimonio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5.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Jefe Oficina de Asesora de</a:t>
            </a:r>
            <a:r>
              <a:rPr lang="es-CO" sz="2000" spc="-9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Planeación</a:t>
            </a: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6.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Jefe División de Servicios Generales</a:t>
            </a: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7.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Jefe División de Bienestar Universitario</a:t>
            </a:r>
          </a:p>
          <a:p>
            <a:r>
              <a:rPr lang="es-E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8. </a:t>
            </a:r>
            <a:r>
              <a:rPr lang="es-ES" sz="2000" dirty="0">
                <a:latin typeface="Segoe UI" panose="020B0502040204020203" pitchFamily="34" charset="0"/>
                <a:cs typeface="Segoe UI" panose="020B0502040204020203" pitchFamily="34" charset="0"/>
              </a:rPr>
              <a:t>Coordinador de Salud Ocupacional</a:t>
            </a:r>
            <a:endParaRPr lang="es-CO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E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9.</a:t>
            </a:r>
            <a:r>
              <a:rPr lang="es-ES" sz="2000" dirty="0">
                <a:latin typeface="Segoe UI" panose="020B0502040204020203" pitchFamily="34" charset="0"/>
                <a:cs typeface="Segoe UI" panose="020B0502040204020203" pitchFamily="34" charset="0"/>
              </a:rPr>
              <a:t> Coordinador de Gestión Ambiental (secretario del comité)</a:t>
            </a:r>
            <a:endParaRPr lang="es-CO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298DADB4-1678-464E-8DED-E08BF13C85A1}"/>
              </a:ext>
            </a:extLst>
          </p:cNvPr>
          <p:cNvSpPr/>
          <p:nvPr/>
        </p:nvSpPr>
        <p:spPr>
          <a:xfrm>
            <a:off x="7400572" y="3862041"/>
            <a:ext cx="49689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5"/>
              </a:spcBef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1.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Vicerrector Campus Cajicá (preside el</a:t>
            </a:r>
            <a:r>
              <a:rPr lang="es-CO" sz="2000" spc="-4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comité)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2. </a:t>
            </a:r>
            <a:r>
              <a:rPr lang="es-ES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Director Administrativo Campus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3. </a:t>
            </a:r>
            <a:r>
              <a:rPr lang="es-ES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Director proyecto Campus</a:t>
            </a: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ES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4. </a:t>
            </a:r>
            <a:r>
              <a:rPr lang="es-ES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Decano Facultad Ciencias Básicas</a:t>
            </a:r>
          </a:p>
          <a:p>
            <a:pPr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ES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5. </a:t>
            </a:r>
            <a:r>
              <a:rPr lang="es-ES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Decano Facultad de Ingeniería</a:t>
            </a: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6.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Jefe Oficina Protección del</a:t>
            </a:r>
            <a:r>
              <a:rPr lang="es-CO" sz="2000" spc="-8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Patrimonio</a:t>
            </a:r>
            <a:endParaRPr lang="es-ES" sz="2000" spc="-10" dirty="0">
              <a:latin typeface="Segoe UI" panose="020B0502040204020203" pitchFamily="34" charset="0"/>
              <a:ea typeface="Arial" panose="020B0604020202020204" pitchFamily="34" charset="0"/>
              <a:cs typeface="Segoe UI" panose="020B0502040204020203" pitchFamily="34" charset="0"/>
            </a:endParaRPr>
          </a:p>
          <a:p>
            <a:pPr lvl="0">
              <a:buClr>
                <a:srgbClr val="212121"/>
              </a:buClr>
              <a:buSzPts val="1200"/>
              <a:tabLst>
                <a:tab pos="1258570" algn="l"/>
              </a:tabLst>
            </a:pPr>
            <a:r>
              <a:rPr lang="es-CO" sz="2000" b="1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7. </a:t>
            </a:r>
            <a:r>
              <a:rPr lang="es-CO" sz="2000" spc="-10" dirty="0">
                <a:solidFill>
                  <a:srgbClr val="212121"/>
                </a:solidFill>
                <a:latin typeface="Segoe UI" panose="020B0502040204020203" pitchFamily="34" charset="0"/>
                <a:ea typeface="Arial" panose="020B0604020202020204" pitchFamily="34" charset="0"/>
                <a:cs typeface="Segoe UI" panose="020B0502040204020203" pitchFamily="34" charset="0"/>
              </a:rPr>
              <a:t>Jefe División de Servicios Generales</a:t>
            </a:r>
          </a:p>
          <a:p>
            <a:r>
              <a:rPr lang="es-E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8. </a:t>
            </a:r>
            <a:r>
              <a:rPr lang="es-ES" sz="2000" dirty="0">
                <a:latin typeface="Segoe UI" panose="020B0502040204020203" pitchFamily="34" charset="0"/>
                <a:cs typeface="Segoe UI" panose="020B0502040204020203" pitchFamily="34" charset="0"/>
              </a:rPr>
              <a:t>Coordinador de Salud Ocupacional</a:t>
            </a:r>
            <a:endParaRPr lang="es-CO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E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9. </a:t>
            </a:r>
            <a:r>
              <a:rPr lang="es-ES" sz="2000" dirty="0">
                <a:latin typeface="Segoe UI" panose="020B0502040204020203" pitchFamily="34" charset="0"/>
                <a:cs typeface="Segoe UI" panose="020B0502040204020203" pitchFamily="34" charset="0"/>
              </a:rPr>
              <a:t>Coordinador de Gestión Ambiental (secretario del comité)</a:t>
            </a:r>
            <a:endParaRPr lang="es-CO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562" y="6839953"/>
            <a:ext cx="1633397" cy="7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7C32C-A0E9-6D46-9725-59847519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3665200" cy="298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B69F17-9D24-C042-B1AA-6BFA1BA2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34675"/>
          <a:stretch/>
        </p:blipFill>
        <p:spPr>
          <a:xfrm>
            <a:off x="0" y="3123446"/>
            <a:ext cx="13679488" cy="479519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1822513" y="1064229"/>
            <a:ext cx="1092626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4800" dirty="0"/>
              <a:t>SISTEMA DE SEGURIDAD Y SALUD EN EL TRABAJO</a:t>
            </a:r>
            <a:endParaRPr lang="en-US" sz="4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629D90-A151-7043-9700-66EECF1F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7005638"/>
            <a:ext cx="1828800" cy="9144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F0CCAB-94F4-774F-BC65-C79518005910}"/>
              </a:ext>
            </a:extLst>
          </p:cNvPr>
          <p:cNvCxnSpPr>
            <a:cxnSpLocks/>
          </p:cNvCxnSpPr>
          <p:nvPr/>
        </p:nvCxnSpPr>
        <p:spPr>
          <a:xfrm>
            <a:off x="2353900" y="2984500"/>
            <a:ext cx="109262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4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Sistema de Seguridad y Salud en el Trabajo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771" y="6913423"/>
            <a:ext cx="1292173" cy="5646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8C0236-03A2-464D-B7C3-BB8DD1C96762}"/>
              </a:ext>
            </a:extLst>
          </p:cNvPr>
          <p:cNvSpPr txBox="1"/>
          <p:nvPr/>
        </p:nvSpPr>
        <p:spPr>
          <a:xfrm>
            <a:off x="614250" y="3550693"/>
            <a:ext cx="3658682" cy="3645043"/>
          </a:xfrm>
          <a:prstGeom prst="rect">
            <a:avLst/>
          </a:prstGeom>
          <a:solidFill>
            <a:srgbClr val="FFFFCC"/>
          </a:solidFill>
          <a:ln>
            <a:solidFill>
              <a:srgbClr val="993366"/>
            </a:solidFill>
          </a:ln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266700" lvl="0" indent="-26670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CO" sz="21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Malas posturas, movimientos repetitivos</a:t>
            </a:r>
          </a:p>
          <a:p>
            <a:pPr marL="266700" lvl="0" indent="-26670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CO" sz="21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Maquinaria en mal estado, pisos en mal estado (desniveles, etc.), instalaciones eléctricas en mal estado</a:t>
            </a:r>
          </a:p>
          <a:p>
            <a:pPr marL="266700" lvl="0" indent="-26670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CO" sz="21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Iluminación o ventilación inadecuada</a:t>
            </a:r>
          </a:p>
          <a:p>
            <a:pPr marL="266700" lvl="0" indent="-26670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CO" sz="2100" b="1" kern="1200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Niveles de ruido excesivo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56EE2E-B729-43C7-87BB-5A67A58586BA}"/>
              </a:ext>
            </a:extLst>
          </p:cNvPr>
          <p:cNvSpPr txBox="1"/>
          <p:nvPr/>
        </p:nvSpPr>
        <p:spPr>
          <a:xfrm>
            <a:off x="8115030" y="3460635"/>
            <a:ext cx="2656797" cy="3906324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marL="266700" lvl="0" indent="-26670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CO" sz="23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 Biomecánico</a:t>
            </a:r>
          </a:p>
          <a:p>
            <a:pPr marL="266700" indent="-26670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CO" sz="23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 Físico</a:t>
            </a:r>
          </a:p>
          <a:p>
            <a:pPr marL="266700" lvl="0" indent="-26670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ES" sz="2300" b="1" kern="1200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 Químico</a:t>
            </a:r>
          </a:p>
          <a:p>
            <a:pPr marL="266700" lvl="0" indent="-26670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ES" sz="23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 Biológico</a:t>
            </a:r>
          </a:p>
          <a:p>
            <a:pPr marL="266700" lvl="0" indent="-26670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ES" sz="23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 Eléctrico</a:t>
            </a:r>
          </a:p>
          <a:p>
            <a:pPr marL="266700" lvl="0" indent="-26670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s-ES" sz="2300" b="1" dirty="0">
                <a:solidFill>
                  <a:srgbClr val="A500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Riesgo Psicosocial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75881F1-192E-4CB6-9CB5-C906F433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34" y="4596468"/>
            <a:ext cx="1392405" cy="1573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9C5EF4-8312-4E76-BCBF-64A6F68E5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79" y="3240503"/>
            <a:ext cx="2336267" cy="1265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D8DDC0-95B3-449F-A80E-E6E6CA29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945" y="6369060"/>
            <a:ext cx="2336267" cy="1374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E803F4-63D5-4281-81FE-A691BE2D9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2890">
            <a:off x="10932150" y="3118383"/>
            <a:ext cx="1317477" cy="114181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7C24FE7-AC48-4133-A7CD-C1FA4E95C6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4" t="5191" r="15748" b="8219"/>
          <a:stretch/>
        </p:blipFill>
        <p:spPr>
          <a:xfrm rot="421512">
            <a:off x="12356368" y="4389197"/>
            <a:ext cx="1128979" cy="14035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EE62867-F4D4-4E98-8377-52E94593A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67520">
            <a:off x="11148505" y="4531290"/>
            <a:ext cx="1069396" cy="940735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448C23AC-B3FA-4DC4-982F-BFB9EFA95C19}"/>
              </a:ext>
            </a:extLst>
          </p:cNvPr>
          <p:cNvGrpSpPr/>
          <p:nvPr/>
        </p:nvGrpSpPr>
        <p:grpSpPr>
          <a:xfrm>
            <a:off x="1091633" y="1084911"/>
            <a:ext cx="4949445" cy="2243863"/>
            <a:chOff x="4035492" y="1259200"/>
            <a:chExt cx="3761623" cy="2296727"/>
          </a:xfrm>
          <a:solidFill>
            <a:srgbClr val="903349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EBB52A3-CD41-4EEF-ADAF-3CA3C368BBA1}"/>
                </a:ext>
              </a:extLst>
            </p:cNvPr>
            <p:cNvSpPr/>
            <p:nvPr/>
          </p:nvSpPr>
          <p:spPr>
            <a:xfrm>
              <a:off x="4084203" y="1259200"/>
              <a:ext cx="3712912" cy="222774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CFF0879-61C0-4224-BD50-678E22A23F6C}"/>
                </a:ext>
              </a:extLst>
            </p:cNvPr>
            <p:cNvSpPr txBox="1"/>
            <p:nvPr/>
          </p:nvSpPr>
          <p:spPr>
            <a:xfrm>
              <a:off x="4035492" y="1328180"/>
              <a:ext cx="3712912" cy="222774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900" b="1" u="sng" kern="1200" dirty="0"/>
                <a:t>PELIGR0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900" kern="1200" dirty="0"/>
                <a:t>Fuente con un potencial para causar lesiones y deterioro de la salud.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900" i="1" dirty="0"/>
                <a:t>Los peligros pueden incluir fuentes con el potencial de causar daños o situaciones peligrosas, o circunstancias con el potencial de exposición que conduzca a lesiones y deterioro de la salud.</a:t>
              </a:r>
              <a:r>
                <a:rPr lang="es-ES" sz="1900" i="1" kern="1200" dirty="0"/>
                <a:t> </a:t>
              </a:r>
              <a:endParaRPr lang="es-ES" sz="1900" kern="1200" dirty="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AE2CF8B-A02E-4C8B-9F91-6759337A2662}"/>
              </a:ext>
            </a:extLst>
          </p:cNvPr>
          <p:cNvGrpSpPr/>
          <p:nvPr/>
        </p:nvGrpSpPr>
        <p:grpSpPr>
          <a:xfrm>
            <a:off x="8115030" y="1224507"/>
            <a:ext cx="4592430" cy="1848062"/>
            <a:chOff x="6196212" y="350407"/>
            <a:chExt cx="5111056" cy="3066633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65A7151C-403D-4BDD-84F2-E51A98B5F20E}"/>
                </a:ext>
              </a:extLst>
            </p:cNvPr>
            <p:cNvSpPr/>
            <p:nvPr/>
          </p:nvSpPr>
          <p:spPr>
            <a:xfrm>
              <a:off x="6196212" y="350407"/>
              <a:ext cx="5111056" cy="3066633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FF3A93E-3715-4E8B-B529-4A13FC90E502}"/>
                </a:ext>
              </a:extLst>
            </p:cNvPr>
            <p:cNvSpPr txBox="1"/>
            <p:nvPr/>
          </p:nvSpPr>
          <p:spPr>
            <a:xfrm>
              <a:off x="6196212" y="350407"/>
              <a:ext cx="5111056" cy="3066633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900" b="1" u="sng" kern="1200" dirty="0">
                  <a:solidFill>
                    <a:srgbClr val="C00000"/>
                  </a:solidFill>
                </a:rPr>
                <a:t>RIESGO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900" kern="1200" dirty="0">
                  <a:solidFill>
                    <a:srgbClr val="C00000"/>
                  </a:solidFill>
                </a:rPr>
                <a:t>Combinación de la probabilidad de que ocurra eventos o exposiciones peligrosas relacionados con el trabajo y la severidad de la lesión y deterioro de la salud que pueden causar los eventos o exposiciones.</a:t>
              </a:r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8DFEDE9C-4817-4977-AF17-9592BF51D8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335" t="15013" r="23995" b="6168"/>
          <a:stretch/>
        </p:blipFill>
        <p:spPr>
          <a:xfrm rot="529872">
            <a:off x="11165830" y="5636394"/>
            <a:ext cx="1251961" cy="14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Programas de Seguridad y Salud en el Trabajo (SST)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540" y="6833654"/>
            <a:ext cx="1539086" cy="67251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1CA561C-1508-4BC4-BDE4-6AB3890FACC9}"/>
              </a:ext>
            </a:extLst>
          </p:cNvPr>
          <p:cNvSpPr/>
          <p:nvPr/>
        </p:nvSpPr>
        <p:spPr>
          <a:xfrm>
            <a:off x="4874457" y="1994517"/>
            <a:ext cx="610024" cy="6100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s-CO" sz="2915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FE9A73D-F300-4402-B6D8-46A29528B19E}"/>
              </a:ext>
            </a:extLst>
          </p:cNvPr>
          <p:cNvSpPr/>
          <p:nvPr/>
        </p:nvSpPr>
        <p:spPr>
          <a:xfrm>
            <a:off x="9289312" y="2037715"/>
            <a:ext cx="610024" cy="6100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s-CO" sz="2915" b="1" spc="-48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</a:t>
            </a:r>
          </a:p>
        </p:txBody>
      </p:sp>
      <p:grpSp>
        <p:nvGrpSpPr>
          <p:cNvPr id="7" name="2 Grupo">
            <a:extLst>
              <a:ext uri="{FF2B5EF4-FFF2-40B4-BE49-F238E27FC236}">
                <a16:creationId xmlns:a16="http://schemas.microsoft.com/office/drawing/2014/main" id="{9FD01CDA-8AC8-4165-8809-CC53E3DFF7D2}"/>
              </a:ext>
            </a:extLst>
          </p:cNvPr>
          <p:cNvGrpSpPr/>
          <p:nvPr/>
        </p:nvGrpSpPr>
        <p:grpSpPr>
          <a:xfrm>
            <a:off x="5040214" y="2810556"/>
            <a:ext cx="4096034" cy="4809120"/>
            <a:chOff x="4038330" y="1089169"/>
            <a:chExt cx="5463161" cy="6998104"/>
          </a:xfrm>
        </p:grpSpPr>
        <p:sp>
          <p:nvSpPr>
            <p:cNvPr id="8" name="Hexagon 6">
              <a:extLst>
                <a:ext uri="{FF2B5EF4-FFF2-40B4-BE49-F238E27FC236}">
                  <a16:creationId xmlns:a16="http://schemas.microsoft.com/office/drawing/2014/main" id="{5A4B1DB0-994C-4D21-92A9-9C8332DB1B15}"/>
                </a:ext>
              </a:extLst>
            </p:cNvPr>
            <p:cNvSpPr/>
            <p:nvPr/>
          </p:nvSpPr>
          <p:spPr>
            <a:xfrm rot="5400000">
              <a:off x="7373665" y="3615456"/>
              <a:ext cx="2289962" cy="1965690"/>
            </a:xfrm>
            <a:prstGeom prst="hexagon">
              <a:avLst>
                <a:gd name="adj" fmla="val 28802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algn="ctr" defTabSz="863677">
                <a:lnSpc>
                  <a:spcPct val="90000"/>
                </a:lnSpc>
                <a:spcBef>
                  <a:spcPct val="0"/>
                </a:spcBef>
              </a:pPr>
              <a:endParaRPr lang="es-CO" sz="1166" b="1" kern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863677">
                <a:lnSpc>
                  <a:spcPct val="90000"/>
                </a:lnSpc>
                <a:spcBef>
                  <a:spcPct val="0"/>
                </a:spcBef>
              </a:pPr>
              <a:r>
                <a:rPr lang="es-CO" sz="1166" b="1" kern="0" dirty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Programa de Seguridad Vial</a:t>
              </a:r>
            </a:p>
          </p:txBody>
        </p:sp>
        <p:sp>
          <p:nvSpPr>
            <p:cNvPr id="9" name="Hexagon 10">
              <a:extLst>
                <a:ext uri="{FF2B5EF4-FFF2-40B4-BE49-F238E27FC236}">
                  <a16:creationId xmlns:a16="http://schemas.microsoft.com/office/drawing/2014/main" id="{3A7B81A2-7C9C-4C61-8234-CF7966F0DF8D}"/>
                </a:ext>
              </a:extLst>
            </p:cNvPr>
            <p:cNvSpPr/>
            <p:nvPr/>
          </p:nvSpPr>
          <p:spPr>
            <a:xfrm rot="5400000">
              <a:off x="3876194" y="3669486"/>
              <a:ext cx="2289962" cy="1965690"/>
            </a:xfrm>
            <a:prstGeom prst="hexagon">
              <a:avLst>
                <a:gd name="adj" fmla="val 28802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algn="ctr" defTabSz="863677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CO" sz="1166" b="1" kern="0" dirty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Programa de Orden y Aseo</a:t>
              </a:r>
            </a:p>
          </p:txBody>
        </p:sp>
        <p:sp>
          <p:nvSpPr>
            <p:cNvPr id="10" name="Hexagon 13">
              <a:extLst>
                <a:ext uri="{FF2B5EF4-FFF2-40B4-BE49-F238E27FC236}">
                  <a16:creationId xmlns:a16="http://schemas.microsoft.com/office/drawing/2014/main" id="{80C232B2-CF05-4866-8F97-916BE5D0E904}"/>
                </a:ext>
              </a:extLst>
            </p:cNvPr>
            <p:cNvSpPr/>
            <p:nvPr/>
          </p:nvSpPr>
          <p:spPr>
            <a:xfrm rot="5400000">
              <a:off x="5607283" y="5959447"/>
              <a:ext cx="2289961" cy="1965691"/>
            </a:xfrm>
            <a:prstGeom prst="hexagon">
              <a:avLst>
                <a:gd name="adj" fmla="val 28802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algn="ctr" defTabSz="863677">
                <a:lnSpc>
                  <a:spcPct val="90000"/>
                </a:lnSpc>
                <a:spcBef>
                  <a:spcPct val="0"/>
                </a:spcBef>
                <a:defRPr/>
              </a:pPr>
              <a:endParaRPr lang="es-CO" sz="1166" b="1" kern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 defTabSz="863677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CO" sz="1166" b="1" kern="0" dirty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Tareas Criticas</a:t>
              </a:r>
            </a:p>
          </p:txBody>
        </p:sp>
        <p:sp>
          <p:nvSpPr>
            <p:cNvPr id="11" name="Hexagon 13">
              <a:extLst>
                <a:ext uri="{FF2B5EF4-FFF2-40B4-BE49-F238E27FC236}">
                  <a16:creationId xmlns:a16="http://schemas.microsoft.com/office/drawing/2014/main" id="{4AFD1745-9F40-4D9F-9F94-ABD6433B1138}"/>
                </a:ext>
              </a:extLst>
            </p:cNvPr>
            <p:cNvSpPr/>
            <p:nvPr/>
          </p:nvSpPr>
          <p:spPr>
            <a:xfrm rot="5400000">
              <a:off x="5588582" y="1251304"/>
              <a:ext cx="2289961" cy="1965691"/>
            </a:xfrm>
            <a:prstGeom prst="hexagon">
              <a:avLst>
                <a:gd name="adj" fmla="val 28802"/>
                <a:gd name="vf" fmla="val 11547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algn="ctr" defTabSz="863677">
                <a:lnSpc>
                  <a:spcPct val="90000"/>
                </a:lnSpc>
                <a:spcBef>
                  <a:spcPct val="0"/>
                </a:spcBef>
              </a:pPr>
              <a:r>
                <a:rPr lang="es-CO" sz="1166" b="1" kern="0" dirty="0">
                  <a:solidFill>
                    <a:schemeClr val="bg2">
                      <a:lumMod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Programa Químico</a:t>
              </a:r>
            </a:p>
          </p:txBody>
        </p:sp>
      </p:grpSp>
      <p:sp>
        <p:nvSpPr>
          <p:cNvPr id="12" name="63 CuadroTexto">
            <a:extLst>
              <a:ext uri="{FF2B5EF4-FFF2-40B4-BE49-F238E27FC236}">
                <a16:creationId xmlns:a16="http://schemas.microsoft.com/office/drawing/2014/main" id="{4BB3D883-D6A8-4B77-BF00-EC93B031C051}"/>
              </a:ext>
            </a:extLst>
          </p:cNvPr>
          <p:cNvSpPr txBox="1"/>
          <p:nvPr/>
        </p:nvSpPr>
        <p:spPr>
          <a:xfrm>
            <a:off x="1176298" y="1481560"/>
            <a:ext cx="2800996" cy="1166331"/>
          </a:xfrm>
          <a:prstGeom prst="rect">
            <a:avLst/>
          </a:prstGeom>
          <a:solidFill>
            <a:srgbClr val="FF9933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88821" tIns="44411" rIns="88821" bIns="44411" rtlCol="0">
            <a:spAutoFit/>
          </a:bodyPr>
          <a:lstStyle>
            <a:defPPr>
              <a:defRPr lang="en-US"/>
            </a:defPPr>
            <a:lvl1pPr lvl="0"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2332" dirty="0"/>
              <a:t>Medicina Preventiva y del trabajo </a:t>
            </a:r>
          </a:p>
        </p:txBody>
      </p:sp>
      <p:sp>
        <p:nvSpPr>
          <p:cNvPr id="13" name="64 CuadroTexto">
            <a:extLst>
              <a:ext uri="{FF2B5EF4-FFF2-40B4-BE49-F238E27FC236}">
                <a16:creationId xmlns:a16="http://schemas.microsoft.com/office/drawing/2014/main" id="{DAED2481-6D87-4803-B3F9-2763AC135D4D}"/>
              </a:ext>
            </a:extLst>
          </p:cNvPr>
          <p:cNvSpPr txBox="1"/>
          <p:nvPr/>
        </p:nvSpPr>
        <p:spPr>
          <a:xfrm>
            <a:off x="5595165" y="1454625"/>
            <a:ext cx="2969980" cy="1166331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8821" tIns="44411" rIns="88821" bIns="44411" rtlCol="0">
            <a:spAutoFit/>
          </a:bodyPr>
          <a:lstStyle>
            <a:defPPr>
              <a:defRPr lang="en-US"/>
            </a:defPPr>
            <a:lvl1pPr lvl="0"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2332" dirty="0"/>
              <a:t>Higiene y seguridad industrial 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FCB1031-DA28-49E8-AC64-24C0D302565D}"/>
              </a:ext>
            </a:extLst>
          </p:cNvPr>
          <p:cNvSpPr/>
          <p:nvPr/>
        </p:nvSpPr>
        <p:spPr>
          <a:xfrm rot="5400000">
            <a:off x="10654932" y="3874818"/>
            <a:ext cx="2007814" cy="1645378"/>
          </a:xfrm>
          <a:prstGeom prst="hexagon">
            <a:avLst>
              <a:gd name="adj" fmla="val 28802"/>
              <a:gd name="vf" fmla="val 115470"/>
            </a:avLst>
          </a:prstGeom>
          <a:solidFill>
            <a:srgbClr val="00CC99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algn="ctr" defTabSz="863677">
              <a:lnSpc>
                <a:spcPct val="90000"/>
              </a:lnSpc>
              <a:spcBef>
                <a:spcPct val="0"/>
              </a:spcBef>
            </a:pPr>
            <a:r>
              <a:rPr lang="es-CO" sz="1360" b="1" kern="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Planes de Gestión del Riesgo ante  Emergencia y Desastre</a:t>
            </a:r>
          </a:p>
        </p:txBody>
      </p:sp>
      <p:sp>
        <p:nvSpPr>
          <p:cNvPr id="15" name="72 CuadroTexto">
            <a:extLst>
              <a:ext uri="{FF2B5EF4-FFF2-40B4-BE49-F238E27FC236}">
                <a16:creationId xmlns:a16="http://schemas.microsoft.com/office/drawing/2014/main" id="{2A4D1364-E018-4509-B2AF-8FD468308CA1}"/>
              </a:ext>
            </a:extLst>
          </p:cNvPr>
          <p:cNvSpPr txBox="1"/>
          <p:nvPr/>
        </p:nvSpPr>
        <p:spPr>
          <a:xfrm>
            <a:off x="10122989" y="1505746"/>
            <a:ext cx="2832134" cy="1166331"/>
          </a:xfrm>
          <a:prstGeom prst="rect">
            <a:avLst/>
          </a:prstGeom>
          <a:solidFill>
            <a:srgbClr val="00CC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88821" tIns="44411" rIns="88821" bIns="44411" rtlCol="0">
            <a:spAutoFit/>
          </a:bodyPr>
          <a:lstStyle>
            <a:defPPr>
              <a:defRPr lang="en-US"/>
            </a:defPPr>
            <a:lvl1pPr lvl="0"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sz="2332" dirty="0"/>
              <a:t>Gestión del riesgo de emergencias y desastres</a:t>
            </a:r>
          </a:p>
        </p:txBody>
      </p:sp>
      <p:grpSp>
        <p:nvGrpSpPr>
          <p:cNvPr id="16" name="1 Grupo">
            <a:extLst>
              <a:ext uri="{FF2B5EF4-FFF2-40B4-BE49-F238E27FC236}">
                <a16:creationId xmlns:a16="http://schemas.microsoft.com/office/drawing/2014/main" id="{4A8B4E16-CB3F-48AA-BF6A-C2FF359B02BB}"/>
              </a:ext>
            </a:extLst>
          </p:cNvPr>
          <p:cNvGrpSpPr/>
          <p:nvPr/>
        </p:nvGrpSpPr>
        <p:grpSpPr>
          <a:xfrm>
            <a:off x="482360" y="3693597"/>
            <a:ext cx="3895720" cy="2203554"/>
            <a:chOff x="379287" y="2783621"/>
            <a:chExt cx="4722758" cy="2849565"/>
          </a:xfrm>
        </p:grpSpPr>
        <p:sp>
          <p:nvSpPr>
            <p:cNvPr id="17" name="Hexagon 7">
              <a:extLst>
                <a:ext uri="{FF2B5EF4-FFF2-40B4-BE49-F238E27FC236}">
                  <a16:creationId xmlns:a16="http://schemas.microsoft.com/office/drawing/2014/main" id="{8FE40304-D258-4F11-BC84-ECC8EC9963FA}"/>
                </a:ext>
              </a:extLst>
            </p:cNvPr>
            <p:cNvSpPr/>
            <p:nvPr/>
          </p:nvSpPr>
          <p:spPr>
            <a:xfrm rot="5400000">
              <a:off x="2510134" y="3015624"/>
              <a:ext cx="2823910" cy="2359912"/>
            </a:xfrm>
            <a:prstGeom prst="hexagon">
              <a:avLst>
                <a:gd name="adj" fmla="val 28802"/>
                <a:gd name="vf" fmla="val 115470"/>
              </a:avLst>
            </a:prstGeom>
            <a:solidFill>
              <a:srgbClr val="FFCC99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algn="ctr" defTabSz="863677">
                <a:lnSpc>
                  <a:spcPct val="90000"/>
                </a:lnSpc>
                <a:spcBef>
                  <a:spcPct val="0"/>
                </a:spcBef>
              </a:pPr>
              <a:r>
                <a:rPr lang="es-CO" sz="1360" b="1" kern="0" dirty="0">
                  <a:solidFill>
                    <a:srgbClr val="A5002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Programa de Prevención y promoción</a:t>
              </a:r>
            </a:p>
          </p:txBody>
        </p:sp>
        <p:sp>
          <p:nvSpPr>
            <p:cNvPr id="18" name="Hexagon 7">
              <a:extLst>
                <a:ext uri="{FF2B5EF4-FFF2-40B4-BE49-F238E27FC236}">
                  <a16:creationId xmlns:a16="http://schemas.microsoft.com/office/drawing/2014/main" id="{D12B023E-B8A7-40D6-B0AF-B1DE882D2CC8}"/>
                </a:ext>
              </a:extLst>
            </p:cNvPr>
            <p:cNvSpPr/>
            <p:nvPr/>
          </p:nvSpPr>
          <p:spPr>
            <a:xfrm rot="5400000">
              <a:off x="122553" y="3040355"/>
              <a:ext cx="2849565" cy="2336097"/>
            </a:xfrm>
            <a:prstGeom prst="hexagon">
              <a:avLst>
                <a:gd name="adj" fmla="val 28802"/>
                <a:gd name="vf" fmla="val 115470"/>
              </a:avLst>
            </a:prstGeom>
            <a:solidFill>
              <a:srgbClr val="FFCC99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algn="ctr" defTabSz="863677">
                <a:lnSpc>
                  <a:spcPct val="90000"/>
                </a:lnSpc>
                <a:spcBef>
                  <a:spcPct val="0"/>
                </a:spcBef>
              </a:pPr>
              <a:r>
                <a:rPr lang="es-CO" sz="1360" b="1" kern="0" spc="-39" dirty="0">
                  <a:solidFill>
                    <a:srgbClr val="A5002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Sistemas y programas de Vigilancia Epidemiológica</a:t>
              </a:r>
            </a:p>
          </p:txBody>
        </p:sp>
      </p:grpSp>
      <p:sp>
        <p:nvSpPr>
          <p:cNvPr id="19" name="Elipse 18">
            <a:extLst>
              <a:ext uri="{FF2B5EF4-FFF2-40B4-BE49-F238E27FC236}">
                <a16:creationId xmlns:a16="http://schemas.microsoft.com/office/drawing/2014/main" id="{F5D2CCD7-C61E-49A5-AAB4-1021D8AC7757}"/>
              </a:ext>
            </a:extLst>
          </p:cNvPr>
          <p:cNvSpPr/>
          <p:nvPr/>
        </p:nvSpPr>
        <p:spPr>
          <a:xfrm>
            <a:off x="482360" y="2027655"/>
            <a:ext cx="610024" cy="61002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O" sz="2915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0057A77-B215-4018-AA38-A7214B86C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57" y="5587719"/>
            <a:ext cx="1301417" cy="1565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 descr="Resultado de imagen para seguridad industrial">
            <a:extLst>
              <a:ext uri="{FF2B5EF4-FFF2-40B4-BE49-F238E27FC236}">
                <a16:creationId xmlns:a16="http://schemas.microsoft.com/office/drawing/2014/main" id="{B2A208B5-316A-492A-8CA7-AD9FF84E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7" y="4472513"/>
            <a:ext cx="1035395" cy="149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D20BE6C-4E81-4335-988D-AB324CD5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447" y="5630447"/>
            <a:ext cx="1867978" cy="131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42 Rectángulo">
            <a:extLst>
              <a:ext uri="{FF2B5EF4-FFF2-40B4-BE49-F238E27FC236}">
                <a16:creationId xmlns:a16="http://schemas.microsoft.com/office/drawing/2014/main" id="{9354F6B0-0F66-4C5F-AD60-ECB81B6E4702}"/>
              </a:ext>
            </a:extLst>
          </p:cNvPr>
          <p:cNvSpPr/>
          <p:nvPr/>
        </p:nvSpPr>
        <p:spPr>
          <a:xfrm>
            <a:off x="344447" y="5782808"/>
            <a:ext cx="1663704" cy="1107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Biomecánico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Biológico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Radiaciones Ionizantes</a:t>
            </a:r>
            <a:endParaRPr lang="es-CO" sz="1166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43 Rectángulo">
            <a:extLst>
              <a:ext uri="{FF2B5EF4-FFF2-40B4-BE49-F238E27FC236}">
                <a16:creationId xmlns:a16="http://schemas.microsoft.com/office/drawing/2014/main" id="{76529B46-AC8D-4B4B-AB53-1FC059BABCE6}"/>
              </a:ext>
            </a:extLst>
          </p:cNvPr>
          <p:cNvSpPr/>
          <p:nvPr/>
        </p:nvSpPr>
        <p:spPr>
          <a:xfrm>
            <a:off x="2923794" y="5828861"/>
            <a:ext cx="1663704" cy="1107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Auditivo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Visual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Cardiovascular</a:t>
            </a:r>
            <a:endParaRPr lang="es-CO" sz="1166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44 Rectángulo">
            <a:extLst>
              <a:ext uri="{FF2B5EF4-FFF2-40B4-BE49-F238E27FC236}">
                <a16:creationId xmlns:a16="http://schemas.microsoft.com/office/drawing/2014/main" id="{C17BF88F-D458-4F6D-959E-C7A420551860}"/>
              </a:ext>
            </a:extLst>
          </p:cNvPr>
          <p:cNvSpPr/>
          <p:nvPr/>
        </p:nvSpPr>
        <p:spPr>
          <a:xfrm>
            <a:off x="7930620" y="6276276"/>
            <a:ext cx="1663704" cy="1107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Eléctrico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Alturas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Confinado</a:t>
            </a:r>
          </a:p>
          <a:p>
            <a:pPr marL="277618" indent="-277618">
              <a:buFont typeface="Arial" panose="020B0604020202020204" pitchFamily="34" charset="0"/>
              <a:buChar char="•"/>
            </a:pPr>
            <a:r>
              <a:rPr lang="es-ES" sz="1166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Mecánico</a:t>
            </a:r>
            <a:endParaRPr lang="es-CO" sz="1166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Reporte de Actos y/o Condiciones Inseguras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816" y="6817270"/>
            <a:ext cx="1830235" cy="799736"/>
          </a:xfrm>
          <a:prstGeom prst="rect">
            <a:avLst/>
          </a:prstGeom>
        </p:spPr>
      </p:pic>
      <p:pic>
        <p:nvPicPr>
          <p:cNvPr id="5" name="Imagen 4" descr="Recorte de pantalla">
            <a:extLst>
              <a:ext uri="{FF2B5EF4-FFF2-40B4-BE49-F238E27FC236}">
                <a16:creationId xmlns:a16="http://schemas.microsoft.com/office/drawing/2014/main" id="{E6B77681-8366-489B-9F5B-BE31D0AD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42" y="3437233"/>
            <a:ext cx="1771897" cy="1933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00C0FDB-CA55-42A2-ACB5-BDA7C59AAB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1265526"/>
              </p:ext>
            </p:extLst>
          </p:nvPr>
        </p:nvGraphicFramePr>
        <p:xfrm>
          <a:off x="-1145199" y="1895552"/>
          <a:ext cx="14041338" cy="5017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Recorte de pantalla">
            <a:extLst>
              <a:ext uri="{FF2B5EF4-FFF2-40B4-BE49-F238E27FC236}">
                <a16:creationId xmlns:a16="http://schemas.microsoft.com/office/drawing/2014/main" id="{395FCF62-F1CD-4676-9EBD-D073E294EE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28" y="1360987"/>
            <a:ext cx="2160240" cy="2359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4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Comités SST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0BB0CD-A89E-4B88-9DDD-B24AA77E1945}"/>
              </a:ext>
            </a:extLst>
          </p:cNvPr>
          <p:cNvSpPr/>
          <p:nvPr/>
        </p:nvSpPr>
        <p:spPr>
          <a:xfrm>
            <a:off x="704655" y="1287317"/>
            <a:ext cx="5789307" cy="3262557"/>
          </a:xfrm>
          <a:prstGeom prst="rect">
            <a:avLst/>
          </a:prstGeom>
          <a:solidFill>
            <a:sysClr val="window" lastClr="FFFFFF">
              <a:lumMod val="50000"/>
              <a:alpha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43840" tIns="853440" rIns="243840" bIns="243840" numCol="1" spcCol="1270" anchor="t" anchorCtr="0">
            <a:noAutofit/>
          </a:bodyPr>
          <a:lstStyle/>
          <a:p>
            <a:pPr lvl="0" algn="ctr" defTabSz="88897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sz="2400" b="1" kern="0" dirty="0">
                <a:cs typeface="Segoe UI" panose="020B0502040204020203" pitchFamily="34" charset="0"/>
                <a:hlinkClick r:id="rId2" action="ppaction://hlinkfile"/>
              </a:rPr>
              <a:t>Resolución 0872 del 13 de abril de 2016</a:t>
            </a:r>
            <a:r>
              <a:rPr lang="es-CO" sz="2400" b="1" kern="0" dirty="0">
                <a:cs typeface="Segoe UI" panose="020B0502040204020203" pitchFamily="34" charset="0"/>
              </a:rPr>
              <a:t> – </a:t>
            </a:r>
            <a:r>
              <a:rPr lang="es-CO" sz="2400" b="1" u="sng" kern="0" dirty="0">
                <a:solidFill>
                  <a:srgbClr val="0070C0"/>
                </a:solidFill>
                <a:cs typeface="Segoe UI" panose="020B0502040204020203" pitchFamily="34" charset="0"/>
              </a:rPr>
              <a:t>1659 de 2020</a:t>
            </a:r>
          </a:p>
          <a:p>
            <a:pPr lvl="0" algn="ctr" defTabSz="88897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b="1" kern="0" dirty="0">
                <a:cs typeface="Segoe UI" panose="020B0502040204020203" pitchFamily="34" charset="0"/>
              </a:rPr>
              <a:t>Es el organismo coordinador de promoción y vigilancia de las normas y reglamentos contenidos en el Sistema de Gestión de Seguridad y Salud en el Trabajo (SG-SST) de la Universidad. </a:t>
            </a:r>
          </a:p>
          <a:p>
            <a:pPr lvl="0" algn="ctr" defTabSz="88897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b="1" kern="0" dirty="0">
                <a:cs typeface="Segoe UI" panose="020B0502040204020203" pitchFamily="34" charset="0"/>
              </a:rPr>
              <a:t>Se reúne una vez al mes y debe llevar registro de las actas de cada reunión.</a:t>
            </a:r>
          </a:p>
          <a:p>
            <a:pPr lvl="0" defTabSz="888978">
              <a:spcBef>
                <a:spcPct val="0"/>
              </a:spcBef>
            </a:pPr>
            <a:endParaRPr lang="es-CO" sz="19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0A4E6A78-B5EB-477E-AF79-702CD255656F}"/>
              </a:ext>
            </a:extLst>
          </p:cNvPr>
          <p:cNvSpPr/>
          <p:nvPr/>
        </p:nvSpPr>
        <p:spPr>
          <a:xfrm>
            <a:off x="704655" y="1235591"/>
            <a:ext cx="5789307" cy="615553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60960" rIns="24384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1219170"/>
            <a:r>
              <a:rPr lang="es-CO" sz="2000" b="1" kern="0" dirty="0">
                <a:solidFill>
                  <a:srgbClr val="FFFFFF"/>
                </a:solidFill>
                <a:latin typeface="Georgia" panose="02040502050405020303" pitchFamily="18" charset="0"/>
              </a:rPr>
              <a:t>Comité  Paritario de Seguridad y Salud en el Trabajo - COPASST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0B89FF3-4CCE-4C45-BFB5-C40AA6CBF80E}"/>
              </a:ext>
            </a:extLst>
          </p:cNvPr>
          <p:cNvSpPr/>
          <p:nvPr/>
        </p:nvSpPr>
        <p:spPr>
          <a:xfrm>
            <a:off x="6739470" y="1293113"/>
            <a:ext cx="6251978" cy="3262557"/>
          </a:xfrm>
          <a:prstGeom prst="rect">
            <a:avLst/>
          </a:prstGeom>
          <a:solidFill>
            <a:sysClr val="window" lastClr="FFFFFF">
              <a:lumMod val="50000"/>
              <a:alpha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43840" tIns="853440" rIns="243840" bIns="243840" numCol="1" spcCol="1270" anchor="t" anchorCtr="0">
            <a:noAutofit/>
          </a:bodyPr>
          <a:lstStyle/>
          <a:p>
            <a:pPr lvl="0" algn="ctr" defTabSz="88897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O" sz="2400" b="1" u="sng" kern="0" dirty="0">
                <a:solidFill>
                  <a:srgbClr val="0070C0"/>
                </a:solidFill>
                <a:cs typeface="Segoe UI" panose="020B0502040204020203" pitchFamily="34" charset="0"/>
              </a:rPr>
              <a:t>Resolución 3610 del 26 de septiembre de 2019</a:t>
            </a:r>
          </a:p>
          <a:p>
            <a:pPr algn="ctr" defTabSz="825100">
              <a:buFont typeface="Arial" panose="020B0604020202020204" pitchFamily="34" charset="0"/>
              <a:buChar char="•"/>
            </a:pPr>
            <a:r>
              <a:rPr lang="es-ES" b="1" kern="0" dirty="0">
                <a:cs typeface="Segoe UI" panose="020B0502040204020203" pitchFamily="34" charset="0"/>
              </a:rPr>
              <a:t>Organismo encargado de verificar y controlar las medidas preventivas de acoso laboral con el propósito de proteger a los trabajadores contra los riesgos psicosociales y dar cumplimiento a la normatividad vigente.</a:t>
            </a:r>
          </a:p>
          <a:p>
            <a:pPr lvl="0" algn="ctr" defTabSz="888978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b="1" kern="0" dirty="0">
                <a:cs typeface="Segoe UI" panose="020B0502040204020203" pitchFamily="34" charset="0"/>
              </a:rPr>
              <a:t>Se reúne una vez cada tres meses y debe llevar registro de las actas de cada reunión.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37E7BB8-BCDC-474A-86C9-A2A46FFAE483}"/>
              </a:ext>
            </a:extLst>
          </p:cNvPr>
          <p:cNvSpPr/>
          <p:nvPr/>
        </p:nvSpPr>
        <p:spPr>
          <a:xfrm>
            <a:off x="6739470" y="1302552"/>
            <a:ext cx="6251978" cy="615553"/>
          </a:xfrm>
          <a:prstGeom prst="rect">
            <a:avLst/>
          </a:prstGeom>
          <a:solidFill>
            <a:srgbClr val="A5002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60960" rIns="24384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1219170"/>
            <a:r>
              <a:rPr lang="es-CO" sz="2000" b="1" kern="0" dirty="0">
                <a:solidFill>
                  <a:srgbClr val="FFFFFF"/>
                </a:solidFill>
                <a:latin typeface="Georgia" panose="02040502050405020303" pitchFamily="18" charset="0"/>
              </a:rPr>
              <a:t>Comité  de Convivencia Laboral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387026"/>
            <a:ext cx="2180736" cy="9528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B154654-9971-4BC5-8FD1-3DD19ED70B80}"/>
              </a:ext>
            </a:extLst>
          </p:cNvPr>
          <p:cNvSpPr/>
          <p:nvPr/>
        </p:nvSpPr>
        <p:spPr>
          <a:xfrm>
            <a:off x="712090" y="4565109"/>
            <a:ext cx="5774436" cy="31241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lvl="0" defTabSz="888978">
              <a:spcBef>
                <a:spcPct val="0"/>
              </a:spcBef>
            </a:pPr>
            <a:r>
              <a:rPr lang="es-CO" sz="1200" b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Representantes UMNG (4)</a:t>
            </a:r>
          </a:p>
          <a:p>
            <a:pPr lvl="0" defTabSz="888978">
              <a:spcBef>
                <a:spcPct val="0"/>
              </a:spcBef>
            </a:pPr>
            <a:r>
              <a:rPr lang="es-CO" sz="1200" i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Principales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Vicerrector Administrativo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Jefe División de Gestión del Talento Humano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Jefe División Administrativa Campus</a:t>
            </a:r>
          </a:p>
          <a:p>
            <a:pPr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Jefe Oficina Asesora Jurídica</a:t>
            </a:r>
          </a:p>
          <a:p>
            <a:pPr lvl="0" defTabSz="888978">
              <a:spcBef>
                <a:spcPts val="800"/>
              </a:spcBef>
            </a:pPr>
            <a:r>
              <a:rPr lang="es-CO" sz="1200" i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Suplentes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Jefe de Financiera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Jefe Oficina Asesora de Direccionamiento Estratégica e Inteligencia Competitiva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Jefe División de Extensión y Proyección Social                                                                4 .Jefe División Contratos y Adquisiciones</a:t>
            </a:r>
          </a:p>
          <a:p>
            <a:pPr lvl="0" defTabSz="888978">
              <a:spcBef>
                <a:spcPts val="800"/>
              </a:spcBef>
            </a:pPr>
            <a:r>
              <a:rPr lang="es-CO" sz="1200" b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Representantes trabajadores (4)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Principales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Suplentes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E939710-5E47-4B31-8537-736F8F2D23DA}"/>
              </a:ext>
            </a:extLst>
          </p:cNvPr>
          <p:cNvSpPr/>
          <p:nvPr/>
        </p:nvSpPr>
        <p:spPr>
          <a:xfrm>
            <a:off x="6715419" y="4606174"/>
            <a:ext cx="6251979" cy="29312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lvl="0" defTabSz="888978">
              <a:spcBef>
                <a:spcPct val="0"/>
              </a:spcBef>
            </a:pPr>
            <a:r>
              <a:rPr lang="es-CO" sz="1200" b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Representantes UMNG (4)</a:t>
            </a:r>
          </a:p>
          <a:p>
            <a:pPr lvl="0" defTabSz="888978">
              <a:spcBef>
                <a:spcPct val="0"/>
              </a:spcBef>
            </a:pPr>
            <a:r>
              <a:rPr lang="es-CO" sz="1200" i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Principales</a:t>
            </a:r>
          </a:p>
          <a:p>
            <a:pPr marL="228600" lvl="0" indent="-228600" defTabSz="888978">
              <a:spcBef>
                <a:spcPct val="0"/>
              </a:spcBef>
              <a:buAutoNum type="arabicPeriod"/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Jefe Oficina Jurídica</a:t>
            </a:r>
          </a:p>
          <a:p>
            <a:pPr marL="228600" lvl="0" indent="-228600" defTabSz="888978">
              <a:spcBef>
                <a:spcPct val="0"/>
              </a:spcBef>
              <a:buAutoNum type="arabicPeriod"/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Jefe de la Oficina de Protección al Patrimonio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Jefe División de Gestión del Talento Humano 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. Psicóloga Bienestar Universitario</a:t>
            </a:r>
          </a:p>
          <a:p>
            <a:pPr lvl="0" defTabSz="888978">
              <a:spcBef>
                <a:spcPts val="800"/>
              </a:spcBef>
            </a:pPr>
            <a:r>
              <a:rPr lang="es-CO" sz="1200" i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Suplentes</a:t>
            </a:r>
          </a:p>
          <a:p>
            <a:pPr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PE Talento Humano Oficina Jurídica</a:t>
            </a:r>
          </a:p>
          <a:p>
            <a:pPr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PE Oficina de Protección al Patrimonio</a:t>
            </a:r>
          </a:p>
          <a:p>
            <a:pPr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PE División de Gestión del Talento Humano </a:t>
            </a:r>
          </a:p>
          <a:p>
            <a:pPr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Jefe de la División de Bienestar Universitario</a:t>
            </a:r>
          </a:p>
          <a:p>
            <a:pPr lvl="0" defTabSz="888978">
              <a:spcBef>
                <a:spcPct val="0"/>
              </a:spcBef>
            </a:pPr>
            <a:endParaRPr lang="es-CO" sz="1200" b="1" kern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888978">
              <a:spcBef>
                <a:spcPct val="0"/>
              </a:spcBef>
            </a:pPr>
            <a:r>
              <a:rPr lang="es-CO" sz="1200" b="1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Representantes trabajadores (4)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Principales</a:t>
            </a:r>
          </a:p>
          <a:p>
            <a:pPr lvl="0" defTabSz="888978">
              <a:spcBef>
                <a:spcPct val="0"/>
              </a:spcBef>
            </a:pPr>
            <a:r>
              <a:rPr lang="es-CO" sz="1200" kern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Suplentes</a:t>
            </a:r>
          </a:p>
        </p:txBody>
      </p:sp>
    </p:spTree>
    <p:extLst>
      <p:ext uri="{BB962C8B-B14F-4D97-AF65-F5344CB8AC3E}">
        <p14:creationId xmlns:p14="http://schemas.microsoft.com/office/powerpoint/2010/main" val="29024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Comités SST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714883"/>
            <a:ext cx="2180736" cy="95289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CEE1B2E-D3F6-4733-8EC9-4CDAA906DF19}"/>
              </a:ext>
            </a:extLst>
          </p:cNvPr>
          <p:cNvGrpSpPr/>
          <p:nvPr/>
        </p:nvGrpSpPr>
        <p:grpSpPr>
          <a:xfrm>
            <a:off x="575841" y="1440400"/>
            <a:ext cx="12313368" cy="5287733"/>
            <a:chOff x="359817" y="1075835"/>
            <a:chExt cx="12961440" cy="6629393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AD2631B-FEB8-4875-A382-016C8AC92611}"/>
                </a:ext>
              </a:extLst>
            </p:cNvPr>
            <p:cNvGrpSpPr/>
            <p:nvPr/>
          </p:nvGrpSpPr>
          <p:grpSpPr>
            <a:xfrm>
              <a:off x="359817" y="2435874"/>
              <a:ext cx="12961440" cy="5269354"/>
              <a:chOff x="359817" y="2304628"/>
              <a:chExt cx="12961440" cy="526935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AE60DA4-3DB7-4EDD-ABE7-3EB3D44453C3}"/>
                  </a:ext>
                </a:extLst>
              </p:cNvPr>
              <p:cNvGrpSpPr/>
              <p:nvPr/>
            </p:nvGrpSpPr>
            <p:grpSpPr>
              <a:xfrm>
                <a:off x="359817" y="2304628"/>
                <a:ext cx="4392488" cy="5269354"/>
                <a:chOff x="0" y="1044614"/>
                <a:chExt cx="13249472" cy="5269354"/>
              </a:xfrm>
            </p:grpSpPr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18FD1364-6418-4C47-B4C9-6C7BCF05ADA5}"/>
                    </a:ext>
                  </a:extLst>
                </p:cNvPr>
                <p:cNvSpPr/>
                <p:nvPr/>
              </p:nvSpPr>
              <p:spPr>
                <a:xfrm>
                  <a:off x="0" y="1044614"/>
                  <a:ext cx="13249472" cy="5269354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16" name="CuadroTexto 15">
                  <a:extLst>
                    <a:ext uri="{FF2B5EF4-FFF2-40B4-BE49-F238E27FC236}">
                      <a16:creationId xmlns:a16="http://schemas.microsoft.com/office/drawing/2014/main" id="{D4766C09-330F-4FBE-BA06-5A8F52E7761D}"/>
                    </a:ext>
                  </a:extLst>
                </p:cNvPr>
                <p:cNvSpPr txBox="1"/>
                <p:nvPr/>
              </p:nvSpPr>
              <p:spPr>
                <a:xfrm>
                  <a:off x="0" y="1044615"/>
                  <a:ext cx="13249472" cy="526935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0" vert="horz" wrap="square" lIns="99568" tIns="17780" rIns="99568" bIns="17780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Instalaciones Villa académica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ES" sz="1400" b="1" kern="12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Comandante del incidente: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Rector o Vicerrector General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Seguridad: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de la Oficina de Protección del Patrimonio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Enlace: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de Seguridad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Comunicaciones: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Secretaria Privada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Planeación: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de la Oficina Asesora de Planeación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Operaciones: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sección seguridad, salud en el trabajo y ambiente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Logística y Finanzas: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Vicerrector Administrativo</a:t>
                  </a:r>
                </a:p>
              </p:txBody>
            </p:sp>
          </p:grp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E140D912-578B-4781-B1CC-EFF7A589F377}"/>
                  </a:ext>
                </a:extLst>
              </p:cNvPr>
              <p:cNvGrpSpPr/>
              <p:nvPr/>
            </p:nvGrpSpPr>
            <p:grpSpPr>
              <a:xfrm>
                <a:off x="4752305" y="2304628"/>
                <a:ext cx="4392488" cy="5269354"/>
                <a:chOff x="0" y="1044614"/>
                <a:chExt cx="13249472" cy="5269354"/>
              </a:xfrm>
            </p:grpSpPr>
            <p:sp>
              <p:nvSpPr>
                <p:cNvPr id="13" name="Rectángulo 12">
                  <a:extLst>
                    <a:ext uri="{FF2B5EF4-FFF2-40B4-BE49-F238E27FC236}">
                      <a16:creationId xmlns:a16="http://schemas.microsoft.com/office/drawing/2014/main" id="{AE94AAE0-E73B-4231-9167-1D44BCE55EB1}"/>
                    </a:ext>
                  </a:extLst>
                </p:cNvPr>
                <p:cNvSpPr/>
                <p:nvPr/>
              </p:nvSpPr>
              <p:spPr>
                <a:xfrm>
                  <a:off x="0" y="1044614"/>
                  <a:ext cx="13249472" cy="5269354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EBE6D78F-6E3C-4C51-A664-EF6069BD49C5}"/>
                    </a:ext>
                  </a:extLst>
                </p:cNvPr>
                <p:cNvSpPr txBox="1"/>
                <p:nvPr/>
              </p:nvSpPr>
              <p:spPr>
                <a:xfrm>
                  <a:off x="0" y="1044614"/>
                  <a:ext cx="13249472" cy="52693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0" vert="horz" wrap="square" lIns="99568" tIns="17780" rIns="99568" bIns="17780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Instalaciones Fac. Medicina y Ciencias de la Salud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ES" sz="1400" b="1" kern="12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Comandante del incidente: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Decano o Vicedecano Fac. Medicina y Ciencias de la Salud</a:t>
                  </a:r>
                </a:p>
                <a:p>
                  <a:pPr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</a:t>
                  </a:r>
                  <a:r>
                    <a:rPr lang="es-ES" sz="1400" b="1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</a:t>
                  </a: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eguridad y Enlace: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de </a:t>
                  </a:r>
                  <a:r>
                    <a:rPr lang="es-ES" sz="14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seguridad Fac. Medicina y Ciencias de la Salud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Comunicaciones: </a:t>
                  </a:r>
                  <a:r>
                    <a:rPr lang="es-ES" sz="14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Vicedecano Fac. Medicina y Ciencias de la Salud</a:t>
                  </a:r>
                </a:p>
                <a:p>
                  <a:pPr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Planeación: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Director de Pregrado y Posgrados </a:t>
                  </a:r>
                  <a:r>
                    <a:rPr lang="es-ES" sz="14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Fac. Medicina y Ciencias de la Salud</a:t>
                  </a:r>
                  <a:endParaRPr lang="es-ES" sz="1400" kern="12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Operaciones: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sección seguridad, salud en el trabajo y ambiente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Logística y Finanzas: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Coordinador Administrativo</a:t>
                  </a:r>
                </a:p>
              </p:txBody>
            </p:sp>
          </p:grpSp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B39A8CCF-4E6C-4087-808B-9185832A730F}"/>
                  </a:ext>
                </a:extLst>
              </p:cNvPr>
              <p:cNvGrpSpPr/>
              <p:nvPr/>
            </p:nvGrpSpPr>
            <p:grpSpPr>
              <a:xfrm>
                <a:off x="9144793" y="2304628"/>
                <a:ext cx="4176464" cy="5269354"/>
                <a:chOff x="0" y="1044614"/>
                <a:chExt cx="13249472" cy="5269354"/>
              </a:xfrm>
            </p:grpSpPr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2D995C2A-2234-4D13-8C5B-2EB542F493EF}"/>
                    </a:ext>
                  </a:extLst>
                </p:cNvPr>
                <p:cNvSpPr/>
                <p:nvPr/>
              </p:nvSpPr>
              <p:spPr>
                <a:xfrm>
                  <a:off x="0" y="1044614"/>
                  <a:ext cx="13249472" cy="5269354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12" name="CuadroTexto 11">
                  <a:extLst>
                    <a:ext uri="{FF2B5EF4-FFF2-40B4-BE49-F238E27FC236}">
                      <a16:creationId xmlns:a16="http://schemas.microsoft.com/office/drawing/2014/main" id="{384A8990-894C-4639-BF06-73E7CD95F4F4}"/>
                    </a:ext>
                  </a:extLst>
                </p:cNvPr>
                <p:cNvSpPr txBox="1"/>
                <p:nvPr/>
              </p:nvSpPr>
              <p:spPr>
                <a:xfrm>
                  <a:off x="0" y="1044614"/>
                  <a:ext cx="13249472" cy="52693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0" vert="horz" wrap="square" lIns="99568" tIns="17780" rIns="99568" bIns="17780" numCol="1" spcCol="1270" anchor="ctr" anchorCtr="0">
                  <a:noAutofit/>
                </a:bodyPr>
                <a:lstStyle/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Instalaciones Campus Nueva Granada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ES" sz="1400" b="1" kern="12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Comandante del incidente: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Vicerrector Campus</a:t>
                  </a:r>
                </a:p>
                <a:p>
                  <a:pPr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</a:t>
                  </a:r>
                  <a:r>
                    <a:rPr lang="es-ES" sz="1400" b="1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</a:t>
                  </a: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eguridad y Enlace: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seguridad del Campus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Oficial de Comunicaciones: </a:t>
                  </a:r>
                  <a:r>
                    <a:rPr lang="es-ES" sz="14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Coordinador Académico del Campus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Planeación: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Coordinador Administrativo Campus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Operaciones: </a:t>
                  </a:r>
                  <a:r>
                    <a:rPr lang="es-ES" sz="1400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Jefe sección seguridad, salud en el trabajo y ambiente</a:t>
                  </a:r>
                </a:p>
                <a:p>
                  <a:pPr lvl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sz="1400" b="1" kern="12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- Comité de Logística y Finanzas: </a:t>
                  </a:r>
                  <a:r>
                    <a:rPr lang="es-ES" sz="1400" dirty="0">
                      <a:solidFill>
                        <a:schemeClr val="tx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Coordinador Administrativo Campus</a:t>
                  </a:r>
                  <a:endParaRPr lang="es-ES" sz="1400" kern="1200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7" name="Rectangle 15">
              <a:extLst>
                <a:ext uri="{FF2B5EF4-FFF2-40B4-BE49-F238E27FC236}">
                  <a16:creationId xmlns:a16="http://schemas.microsoft.com/office/drawing/2014/main" id="{0F492986-6D95-49A0-B9AF-47DAFEC52BED}"/>
                </a:ext>
              </a:extLst>
            </p:cNvPr>
            <p:cNvSpPr/>
            <p:nvPr/>
          </p:nvSpPr>
          <p:spPr>
            <a:xfrm>
              <a:off x="359817" y="1075835"/>
              <a:ext cx="12961440" cy="779318"/>
            </a:xfrm>
            <a:prstGeom prst="rect">
              <a:avLst/>
            </a:prstGeom>
            <a:solidFill>
              <a:srgbClr val="7030A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43840" tIns="60960" rIns="24384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1219170"/>
              <a:r>
                <a:rPr lang="es-CO" sz="2000" b="1" kern="0" dirty="0">
                  <a:solidFill>
                    <a:srgbClr val="FFFFFF"/>
                  </a:solidFill>
                  <a:latin typeface="Georgia" panose="02040502050405020303" pitchFamily="18" charset="0"/>
                </a:rPr>
                <a:t>Comité  Operativo de Emergencia (COE)</a:t>
              </a:r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E395B0F-A65E-42EC-82C5-423D129B8432}"/>
              </a:ext>
            </a:extLst>
          </p:cNvPr>
          <p:cNvSpPr/>
          <p:nvPr/>
        </p:nvSpPr>
        <p:spPr>
          <a:xfrm>
            <a:off x="559512" y="2011200"/>
            <a:ext cx="12313369" cy="8172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lvl="0" algn="ctr" defTabSz="1219170">
              <a:buFont typeface="Arial" panose="020B0604020202020204" pitchFamily="34" charset="0"/>
              <a:buChar char="•"/>
            </a:pPr>
            <a:r>
              <a:rPr lang="es-CO" sz="2400" b="1" kern="0" dirty="0">
                <a:solidFill>
                  <a:schemeClr val="tx1"/>
                </a:solidFill>
                <a:hlinkClick r:id="rId3" action="ppaction://hlinkfile"/>
              </a:rPr>
              <a:t>Resolución 2967 del 2013</a:t>
            </a:r>
            <a:endParaRPr lang="es-CO" sz="2400" b="1" kern="0" dirty="0">
              <a:solidFill>
                <a:schemeClr val="tx1"/>
              </a:solidFill>
            </a:endParaRPr>
          </a:p>
          <a:p>
            <a:pPr marL="285750" lvl="0" indent="-285750" algn="ctr" defTabSz="1219170">
              <a:buFont typeface="Arial" panose="020B0604020202020204" pitchFamily="34" charset="0"/>
              <a:buChar char="•"/>
            </a:pPr>
            <a:r>
              <a:rPr lang="es-CO" b="1" kern="0" dirty="0">
                <a:solidFill>
                  <a:schemeClr val="tx1"/>
                </a:solidFill>
              </a:rPr>
              <a:t>Planear, organizar, ejecutar e informar en las situaciones de emergencia que se presenten en la Universidad</a:t>
            </a:r>
          </a:p>
        </p:txBody>
      </p:sp>
    </p:spTree>
    <p:extLst>
      <p:ext uri="{BB962C8B-B14F-4D97-AF65-F5344CB8AC3E}">
        <p14:creationId xmlns:p14="http://schemas.microsoft.com/office/powerpoint/2010/main" val="26513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37C32C-A0E9-6D46-9725-59847519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0"/>
            <a:ext cx="13665200" cy="2984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B69F17-9D24-C042-B1AA-6BFA1BA2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34675"/>
          <a:stretch/>
        </p:blipFill>
        <p:spPr>
          <a:xfrm>
            <a:off x="0" y="3123446"/>
            <a:ext cx="13679488" cy="479519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326260-E0D4-4E47-B785-EA577B1AB097}"/>
              </a:ext>
            </a:extLst>
          </p:cNvPr>
          <p:cNvSpPr txBox="1"/>
          <p:nvPr/>
        </p:nvSpPr>
        <p:spPr>
          <a:xfrm>
            <a:off x="1822513" y="1122918"/>
            <a:ext cx="109262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4800" dirty="0"/>
              <a:t>Operativización de la Estrategia UMNG</a:t>
            </a:r>
            <a:endParaRPr lang="en-US" sz="4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629D90-A151-7043-9700-66EECF1FF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7005638"/>
            <a:ext cx="1828800" cy="914400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F0CCAB-94F4-774F-BC65-C79518005910}"/>
              </a:ext>
            </a:extLst>
          </p:cNvPr>
          <p:cNvCxnSpPr>
            <a:cxnSpLocks/>
          </p:cNvCxnSpPr>
          <p:nvPr/>
        </p:nvCxnSpPr>
        <p:spPr>
          <a:xfrm>
            <a:off x="2353900" y="2984500"/>
            <a:ext cx="1092626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8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Operativización de la Estrategia UMNG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525" y="6966829"/>
            <a:ext cx="1527545" cy="66747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6E4CC7D-4F12-4744-B55A-7DC36E71402C}"/>
              </a:ext>
            </a:extLst>
          </p:cNvPr>
          <p:cNvGrpSpPr/>
          <p:nvPr/>
        </p:nvGrpSpPr>
        <p:grpSpPr>
          <a:xfrm>
            <a:off x="1147698" y="1202850"/>
            <a:ext cx="4140000" cy="4140000"/>
            <a:chOff x="1499304" y="1948877"/>
            <a:chExt cx="4140000" cy="414000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9BEDF14-7B34-4A79-8F2F-B2FC7BEB93F5}"/>
                </a:ext>
              </a:extLst>
            </p:cNvPr>
            <p:cNvGrpSpPr/>
            <p:nvPr/>
          </p:nvGrpSpPr>
          <p:grpSpPr>
            <a:xfrm>
              <a:off x="1499304" y="1948877"/>
              <a:ext cx="4140000" cy="4140000"/>
              <a:chOff x="7768104" y="2538327"/>
              <a:chExt cx="4140000" cy="4140000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1845E29B-FCAB-44A0-9278-674A55DE93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68104" y="2538327"/>
                <a:ext cx="4140000" cy="4140000"/>
                <a:chOff x="3374593" y="874430"/>
                <a:chExt cx="5470525" cy="5470525"/>
              </a:xfrm>
            </p:grpSpPr>
            <p:sp>
              <p:nvSpPr>
                <p:cNvPr id="13" name="Freeform 2047">
                  <a:extLst>
                    <a:ext uri="{FF2B5EF4-FFF2-40B4-BE49-F238E27FC236}">
                      <a16:creationId xmlns:a16="http://schemas.microsoft.com/office/drawing/2014/main" id="{B8737C5C-500E-435B-9B05-BF6C3CA50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593" y="2754030"/>
                  <a:ext cx="2330450" cy="3511550"/>
                </a:xfrm>
                <a:custGeom>
                  <a:avLst/>
                  <a:gdLst>
                    <a:gd name="T0" fmla="*/ 602 w 1468"/>
                    <a:gd name="T1" fmla="*/ 4 h 2212"/>
                    <a:gd name="T2" fmla="*/ 722 w 1468"/>
                    <a:gd name="T3" fmla="*/ 31 h 2212"/>
                    <a:gd name="T4" fmla="*/ 829 w 1468"/>
                    <a:gd name="T5" fmla="*/ 83 h 2212"/>
                    <a:gd name="T6" fmla="*/ 922 w 1468"/>
                    <a:gd name="T7" fmla="*/ 158 h 2212"/>
                    <a:gd name="T8" fmla="*/ 995 w 1468"/>
                    <a:gd name="T9" fmla="*/ 250 h 2212"/>
                    <a:gd name="T10" fmla="*/ 1048 w 1468"/>
                    <a:gd name="T11" fmla="*/ 357 h 2212"/>
                    <a:gd name="T12" fmla="*/ 1076 w 1468"/>
                    <a:gd name="T13" fmla="*/ 476 h 2212"/>
                    <a:gd name="T14" fmla="*/ 1083 w 1468"/>
                    <a:gd name="T15" fmla="*/ 608 h 2212"/>
                    <a:gd name="T16" fmla="*/ 1112 w 1468"/>
                    <a:gd name="T17" fmla="*/ 741 h 2212"/>
                    <a:gd name="T18" fmla="*/ 1168 w 1468"/>
                    <a:gd name="T19" fmla="*/ 864 h 2212"/>
                    <a:gd name="T20" fmla="*/ 1248 w 1468"/>
                    <a:gd name="T21" fmla="*/ 974 h 2212"/>
                    <a:gd name="T22" fmla="*/ 1350 w 1468"/>
                    <a:gd name="T23" fmla="*/ 1063 h 2212"/>
                    <a:gd name="T24" fmla="*/ 1468 w 1468"/>
                    <a:gd name="T25" fmla="*/ 1131 h 2212"/>
                    <a:gd name="T26" fmla="*/ 1354 w 1468"/>
                    <a:gd name="T27" fmla="*/ 1199 h 2212"/>
                    <a:gd name="T28" fmla="*/ 1256 w 1468"/>
                    <a:gd name="T29" fmla="*/ 1288 h 2212"/>
                    <a:gd name="T30" fmla="*/ 1177 w 1468"/>
                    <a:gd name="T31" fmla="*/ 1395 h 2212"/>
                    <a:gd name="T32" fmla="*/ 1122 w 1468"/>
                    <a:gd name="T33" fmla="*/ 1517 h 2212"/>
                    <a:gd name="T34" fmla="*/ 1093 w 1468"/>
                    <a:gd name="T35" fmla="*/ 1652 h 2212"/>
                    <a:gd name="T36" fmla="*/ 1093 w 1468"/>
                    <a:gd name="T37" fmla="*/ 1794 h 2212"/>
                    <a:gd name="T38" fmla="*/ 1123 w 1468"/>
                    <a:gd name="T39" fmla="*/ 1932 h 2212"/>
                    <a:gd name="T40" fmla="*/ 1181 w 1468"/>
                    <a:gd name="T41" fmla="*/ 2056 h 2212"/>
                    <a:gd name="T42" fmla="*/ 1264 w 1468"/>
                    <a:gd name="T43" fmla="*/ 2165 h 2212"/>
                    <a:gd name="T44" fmla="*/ 1206 w 1468"/>
                    <a:gd name="T45" fmla="*/ 2183 h 2212"/>
                    <a:gd name="T46" fmla="*/ 1003 w 1468"/>
                    <a:gd name="T47" fmla="*/ 2105 h 2212"/>
                    <a:gd name="T48" fmla="*/ 813 w 1468"/>
                    <a:gd name="T49" fmla="*/ 2003 h 2212"/>
                    <a:gd name="T50" fmla="*/ 636 w 1468"/>
                    <a:gd name="T51" fmla="*/ 1877 h 2212"/>
                    <a:gd name="T52" fmla="*/ 478 w 1468"/>
                    <a:gd name="T53" fmla="*/ 1730 h 2212"/>
                    <a:gd name="T54" fmla="*/ 339 w 1468"/>
                    <a:gd name="T55" fmla="*/ 1565 h 2212"/>
                    <a:gd name="T56" fmla="*/ 220 w 1468"/>
                    <a:gd name="T57" fmla="*/ 1383 h 2212"/>
                    <a:gd name="T58" fmla="*/ 126 w 1468"/>
                    <a:gd name="T59" fmla="*/ 1186 h 2212"/>
                    <a:gd name="T60" fmla="*/ 57 w 1468"/>
                    <a:gd name="T61" fmla="*/ 976 h 2212"/>
                    <a:gd name="T62" fmla="*/ 15 w 1468"/>
                    <a:gd name="T63" fmla="*/ 762 h 2212"/>
                    <a:gd name="T64" fmla="*/ 0 w 1468"/>
                    <a:gd name="T65" fmla="*/ 539 h 2212"/>
                    <a:gd name="T66" fmla="*/ 15 w 1468"/>
                    <a:gd name="T67" fmla="*/ 416 h 2212"/>
                    <a:gd name="T68" fmla="*/ 55 w 1468"/>
                    <a:gd name="T69" fmla="*/ 302 h 2212"/>
                    <a:gd name="T70" fmla="*/ 119 w 1468"/>
                    <a:gd name="T71" fmla="*/ 201 h 2212"/>
                    <a:gd name="T72" fmla="*/ 202 w 1468"/>
                    <a:gd name="T73" fmla="*/ 117 h 2212"/>
                    <a:gd name="T74" fmla="*/ 303 w 1468"/>
                    <a:gd name="T75" fmla="*/ 55 h 2212"/>
                    <a:gd name="T76" fmla="*/ 417 w 1468"/>
                    <a:gd name="T77" fmla="*/ 14 h 2212"/>
                    <a:gd name="T78" fmla="*/ 540 w 1468"/>
                    <a:gd name="T79" fmla="*/ 0 h 2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468" h="2212">
                      <a:moveTo>
                        <a:pt x="540" y="0"/>
                      </a:moveTo>
                      <a:lnTo>
                        <a:pt x="602" y="4"/>
                      </a:lnTo>
                      <a:lnTo>
                        <a:pt x="664" y="14"/>
                      </a:lnTo>
                      <a:lnTo>
                        <a:pt x="722" y="31"/>
                      </a:lnTo>
                      <a:lnTo>
                        <a:pt x="777" y="55"/>
                      </a:lnTo>
                      <a:lnTo>
                        <a:pt x="829" y="83"/>
                      </a:lnTo>
                      <a:lnTo>
                        <a:pt x="877" y="117"/>
                      </a:lnTo>
                      <a:lnTo>
                        <a:pt x="922" y="158"/>
                      </a:lnTo>
                      <a:lnTo>
                        <a:pt x="961" y="201"/>
                      </a:lnTo>
                      <a:lnTo>
                        <a:pt x="995" y="250"/>
                      </a:lnTo>
                      <a:lnTo>
                        <a:pt x="1024" y="302"/>
                      </a:lnTo>
                      <a:lnTo>
                        <a:pt x="1048" y="357"/>
                      </a:lnTo>
                      <a:lnTo>
                        <a:pt x="1065" y="416"/>
                      </a:lnTo>
                      <a:lnTo>
                        <a:pt x="1076" y="476"/>
                      </a:lnTo>
                      <a:lnTo>
                        <a:pt x="1079" y="539"/>
                      </a:lnTo>
                      <a:lnTo>
                        <a:pt x="1083" y="608"/>
                      </a:lnTo>
                      <a:lnTo>
                        <a:pt x="1095" y="676"/>
                      </a:lnTo>
                      <a:lnTo>
                        <a:pt x="1112" y="741"/>
                      </a:lnTo>
                      <a:lnTo>
                        <a:pt x="1137" y="803"/>
                      </a:lnTo>
                      <a:lnTo>
                        <a:pt x="1168" y="864"/>
                      </a:lnTo>
                      <a:lnTo>
                        <a:pt x="1205" y="921"/>
                      </a:lnTo>
                      <a:lnTo>
                        <a:pt x="1248" y="974"/>
                      </a:lnTo>
                      <a:lnTo>
                        <a:pt x="1296" y="1021"/>
                      </a:lnTo>
                      <a:lnTo>
                        <a:pt x="1350" y="1063"/>
                      </a:lnTo>
                      <a:lnTo>
                        <a:pt x="1408" y="1099"/>
                      </a:lnTo>
                      <a:lnTo>
                        <a:pt x="1468" y="1131"/>
                      </a:lnTo>
                      <a:lnTo>
                        <a:pt x="1409" y="1161"/>
                      </a:lnTo>
                      <a:lnTo>
                        <a:pt x="1354" y="1199"/>
                      </a:lnTo>
                      <a:lnTo>
                        <a:pt x="1303" y="1241"/>
                      </a:lnTo>
                      <a:lnTo>
                        <a:pt x="1256" y="1288"/>
                      </a:lnTo>
                      <a:lnTo>
                        <a:pt x="1214" y="1339"/>
                      </a:lnTo>
                      <a:lnTo>
                        <a:pt x="1177" y="1395"/>
                      </a:lnTo>
                      <a:lnTo>
                        <a:pt x="1147" y="1454"/>
                      </a:lnTo>
                      <a:lnTo>
                        <a:pt x="1122" y="1517"/>
                      </a:lnTo>
                      <a:lnTo>
                        <a:pt x="1104" y="1584"/>
                      </a:lnTo>
                      <a:lnTo>
                        <a:pt x="1093" y="1652"/>
                      </a:lnTo>
                      <a:lnTo>
                        <a:pt x="1089" y="1722"/>
                      </a:lnTo>
                      <a:lnTo>
                        <a:pt x="1093" y="1794"/>
                      </a:lnTo>
                      <a:lnTo>
                        <a:pt x="1105" y="1864"/>
                      </a:lnTo>
                      <a:lnTo>
                        <a:pt x="1123" y="1932"/>
                      </a:lnTo>
                      <a:lnTo>
                        <a:pt x="1150" y="1996"/>
                      </a:lnTo>
                      <a:lnTo>
                        <a:pt x="1181" y="2056"/>
                      </a:lnTo>
                      <a:lnTo>
                        <a:pt x="1219" y="2113"/>
                      </a:lnTo>
                      <a:lnTo>
                        <a:pt x="1264" y="2165"/>
                      </a:lnTo>
                      <a:lnTo>
                        <a:pt x="1312" y="2212"/>
                      </a:lnTo>
                      <a:lnTo>
                        <a:pt x="1206" y="2183"/>
                      </a:lnTo>
                      <a:lnTo>
                        <a:pt x="1104" y="2147"/>
                      </a:lnTo>
                      <a:lnTo>
                        <a:pt x="1003" y="2105"/>
                      </a:lnTo>
                      <a:lnTo>
                        <a:pt x="907" y="2056"/>
                      </a:lnTo>
                      <a:lnTo>
                        <a:pt x="813" y="2003"/>
                      </a:lnTo>
                      <a:lnTo>
                        <a:pt x="723" y="1942"/>
                      </a:lnTo>
                      <a:lnTo>
                        <a:pt x="636" y="1877"/>
                      </a:lnTo>
                      <a:lnTo>
                        <a:pt x="555" y="1806"/>
                      </a:lnTo>
                      <a:lnTo>
                        <a:pt x="478" y="1730"/>
                      </a:lnTo>
                      <a:lnTo>
                        <a:pt x="406" y="1649"/>
                      </a:lnTo>
                      <a:lnTo>
                        <a:pt x="339" y="1565"/>
                      </a:lnTo>
                      <a:lnTo>
                        <a:pt x="276" y="1476"/>
                      </a:lnTo>
                      <a:lnTo>
                        <a:pt x="220" y="1383"/>
                      </a:lnTo>
                      <a:lnTo>
                        <a:pt x="170" y="1286"/>
                      </a:lnTo>
                      <a:lnTo>
                        <a:pt x="126" y="1186"/>
                      </a:lnTo>
                      <a:lnTo>
                        <a:pt x="88" y="1082"/>
                      </a:lnTo>
                      <a:lnTo>
                        <a:pt x="57" y="976"/>
                      </a:lnTo>
                      <a:lnTo>
                        <a:pt x="33" y="870"/>
                      </a:lnTo>
                      <a:lnTo>
                        <a:pt x="15" y="762"/>
                      </a:lnTo>
                      <a:lnTo>
                        <a:pt x="4" y="652"/>
                      </a:lnTo>
                      <a:lnTo>
                        <a:pt x="0" y="539"/>
                      </a:lnTo>
                      <a:lnTo>
                        <a:pt x="4" y="476"/>
                      </a:lnTo>
                      <a:lnTo>
                        <a:pt x="15" y="416"/>
                      </a:lnTo>
                      <a:lnTo>
                        <a:pt x="32" y="357"/>
                      </a:lnTo>
                      <a:lnTo>
                        <a:pt x="55" y="302"/>
                      </a:lnTo>
                      <a:lnTo>
                        <a:pt x="84" y="250"/>
                      </a:lnTo>
                      <a:lnTo>
                        <a:pt x="119" y="201"/>
                      </a:lnTo>
                      <a:lnTo>
                        <a:pt x="159" y="158"/>
                      </a:lnTo>
                      <a:lnTo>
                        <a:pt x="202" y="117"/>
                      </a:lnTo>
                      <a:lnTo>
                        <a:pt x="250" y="83"/>
                      </a:lnTo>
                      <a:lnTo>
                        <a:pt x="303" y="55"/>
                      </a:lnTo>
                      <a:lnTo>
                        <a:pt x="358" y="31"/>
                      </a:lnTo>
                      <a:lnTo>
                        <a:pt x="417" y="14"/>
                      </a:lnTo>
                      <a:lnTo>
                        <a:pt x="477" y="4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rgbClr val="FB873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" name="Freeform 2048">
                  <a:extLst>
                    <a:ext uri="{FF2B5EF4-FFF2-40B4-BE49-F238E27FC236}">
                      <a16:creationId xmlns:a16="http://schemas.microsoft.com/office/drawing/2014/main" id="{6D023530-EE19-4015-8B15-EBED678FDF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3718" y="968093"/>
                  <a:ext cx="2311400" cy="3455988"/>
                </a:xfrm>
                <a:custGeom>
                  <a:avLst/>
                  <a:gdLst>
                    <a:gd name="T0" fmla="*/ 271 w 1456"/>
                    <a:gd name="T1" fmla="*/ 28 h 2177"/>
                    <a:gd name="T2" fmla="*/ 445 w 1456"/>
                    <a:gd name="T3" fmla="*/ 94 h 2177"/>
                    <a:gd name="T4" fmla="*/ 609 w 1456"/>
                    <a:gd name="T5" fmla="*/ 181 h 2177"/>
                    <a:gd name="T6" fmla="*/ 788 w 1456"/>
                    <a:gd name="T7" fmla="*/ 303 h 2177"/>
                    <a:gd name="T8" fmla="*/ 950 w 1456"/>
                    <a:gd name="T9" fmla="*/ 445 h 2177"/>
                    <a:gd name="T10" fmla="*/ 1094 w 1456"/>
                    <a:gd name="T11" fmla="*/ 608 h 2177"/>
                    <a:gd name="T12" fmla="*/ 1216 w 1456"/>
                    <a:gd name="T13" fmla="*/ 787 h 2177"/>
                    <a:gd name="T14" fmla="*/ 1316 w 1456"/>
                    <a:gd name="T15" fmla="*/ 982 h 2177"/>
                    <a:gd name="T16" fmla="*/ 1389 w 1456"/>
                    <a:gd name="T17" fmla="*/ 1190 h 2177"/>
                    <a:gd name="T18" fmla="*/ 1435 w 1456"/>
                    <a:gd name="T19" fmla="*/ 1394 h 2177"/>
                    <a:gd name="T20" fmla="*/ 1454 w 1456"/>
                    <a:gd name="T21" fmla="*/ 1606 h 2177"/>
                    <a:gd name="T22" fmla="*/ 1456 w 1456"/>
                    <a:gd name="T23" fmla="*/ 1648 h 2177"/>
                    <a:gd name="T24" fmla="*/ 1437 w 1456"/>
                    <a:gd name="T25" fmla="*/ 1779 h 2177"/>
                    <a:gd name="T26" fmla="*/ 1389 w 1456"/>
                    <a:gd name="T27" fmla="*/ 1898 h 2177"/>
                    <a:gd name="T28" fmla="*/ 1316 w 1456"/>
                    <a:gd name="T29" fmla="*/ 2000 h 2177"/>
                    <a:gd name="T30" fmla="*/ 1221 w 1456"/>
                    <a:gd name="T31" fmla="*/ 2083 h 2177"/>
                    <a:gd name="T32" fmla="*/ 1109 w 1456"/>
                    <a:gd name="T33" fmla="*/ 2142 h 2177"/>
                    <a:gd name="T34" fmla="*/ 983 w 1456"/>
                    <a:gd name="T35" fmla="*/ 2173 h 2177"/>
                    <a:gd name="T36" fmla="*/ 854 w 1456"/>
                    <a:gd name="T37" fmla="*/ 2175 h 2177"/>
                    <a:gd name="T38" fmla="*/ 734 w 1456"/>
                    <a:gd name="T39" fmla="*/ 2146 h 2177"/>
                    <a:gd name="T40" fmla="*/ 627 w 1456"/>
                    <a:gd name="T41" fmla="*/ 2093 h 2177"/>
                    <a:gd name="T42" fmla="*/ 534 w 1456"/>
                    <a:gd name="T43" fmla="*/ 2020 h 2177"/>
                    <a:gd name="T44" fmla="*/ 461 w 1456"/>
                    <a:gd name="T45" fmla="*/ 1927 h 2177"/>
                    <a:gd name="T46" fmla="*/ 408 w 1456"/>
                    <a:gd name="T47" fmla="*/ 1820 h 2177"/>
                    <a:gd name="T48" fmla="*/ 380 w 1456"/>
                    <a:gd name="T49" fmla="*/ 1701 h 2177"/>
                    <a:gd name="T50" fmla="*/ 376 w 1456"/>
                    <a:gd name="T51" fmla="*/ 1638 h 2177"/>
                    <a:gd name="T52" fmla="*/ 357 w 1456"/>
                    <a:gd name="T53" fmla="*/ 1508 h 2177"/>
                    <a:gd name="T54" fmla="*/ 314 w 1456"/>
                    <a:gd name="T55" fmla="*/ 1388 h 2177"/>
                    <a:gd name="T56" fmla="*/ 241 w 1456"/>
                    <a:gd name="T57" fmla="*/ 1270 h 2177"/>
                    <a:gd name="T58" fmla="*/ 145 w 1456"/>
                    <a:gd name="T59" fmla="*/ 1170 h 2177"/>
                    <a:gd name="T60" fmla="*/ 31 w 1456"/>
                    <a:gd name="T61" fmla="*/ 1093 h 2177"/>
                    <a:gd name="T62" fmla="*/ 62 w 1456"/>
                    <a:gd name="T63" fmla="*/ 1047 h 2177"/>
                    <a:gd name="T64" fmla="*/ 172 w 1456"/>
                    <a:gd name="T65" fmla="*/ 969 h 2177"/>
                    <a:gd name="T66" fmla="*/ 263 w 1456"/>
                    <a:gd name="T67" fmla="*/ 869 h 2177"/>
                    <a:gd name="T68" fmla="*/ 333 w 1456"/>
                    <a:gd name="T69" fmla="*/ 753 h 2177"/>
                    <a:gd name="T70" fmla="*/ 377 w 1456"/>
                    <a:gd name="T71" fmla="*/ 622 h 2177"/>
                    <a:gd name="T72" fmla="*/ 393 w 1456"/>
                    <a:gd name="T73" fmla="*/ 481 h 2177"/>
                    <a:gd name="T74" fmla="*/ 377 w 1456"/>
                    <a:gd name="T75" fmla="*/ 342 h 2177"/>
                    <a:gd name="T76" fmla="*/ 335 w 1456"/>
                    <a:gd name="T77" fmla="*/ 214 h 2177"/>
                    <a:gd name="T78" fmla="*/ 268 w 1456"/>
                    <a:gd name="T79" fmla="*/ 98 h 2177"/>
                    <a:gd name="T80" fmla="*/ 181 w 1456"/>
                    <a:gd name="T81" fmla="*/ 0 h 2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56" h="2177">
                      <a:moveTo>
                        <a:pt x="181" y="0"/>
                      </a:moveTo>
                      <a:lnTo>
                        <a:pt x="271" y="28"/>
                      </a:lnTo>
                      <a:lnTo>
                        <a:pt x="359" y="59"/>
                      </a:lnTo>
                      <a:lnTo>
                        <a:pt x="445" y="94"/>
                      </a:lnTo>
                      <a:lnTo>
                        <a:pt x="529" y="135"/>
                      </a:lnTo>
                      <a:lnTo>
                        <a:pt x="609" y="181"/>
                      </a:lnTo>
                      <a:lnTo>
                        <a:pt x="700" y="238"/>
                      </a:lnTo>
                      <a:lnTo>
                        <a:pt x="788" y="303"/>
                      </a:lnTo>
                      <a:lnTo>
                        <a:pt x="872" y="372"/>
                      </a:lnTo>
                      <a:lnTo>
                        <a:pt x="950" y="445"/>
                      </a:lnTo>
                      <a:lnTo>
                        <a:pt x="1025" y="525"/>
                      </a:lnTo>
                      <a:lnTo>
                        <a:pt x="1094" y="608"/>
                      </a:lnTo>
                      <a:lnTo>
                        <a:pt x="1159" y="695"/>
                      </a:lnTo>
                      <a:lnTo>
                        <a:pt x="1216" y="787"/>
                      </a:lnTo>
                      <a:lnTo>
                        <a:pt x="1269" y="882"/>
                      </a:lnTo>
                      <a:lnTo>
                        <a:pt x="1316" y="982"/>
                      </a:lnTo>
                      <a:lnTo>
                        <a:pt x="1356" y="1085"/>
                      </a:lnTo>
                      <a:lnTo>
                        <a:pt x="1389" y="1190"/>
                      </a:lnTo>
                      <a:lnTo>
                        <a:pt x="1415" y="1291"/>
                      </a:lnTo>
                      <a:lnTo>
                        <a:pt x="1435" y="1394"/>
                      </a:lnTo>
                      <a:lnTo>
                        <a:pt x="1448" y="1499"/>
                      </a:lnTo>
                      <a:lnTo>
                        <a:pt x="1454" y="1606"/>
                      </a:lnTo>
                      <a:lnTo>
                        <a:pt x="1456" y="1638"/>
                      </a:lnTo>
                      <a:lnTo>
                        <a:pt x="1456" y="1648"/>
                      </a:lnTo>
                      <a:lnTo>
                        <a:pt x="1451" y="1715"/>
                      </a:lnTo>
                      <a:lnTo>
                        <a:pt x="1437" y="1779"/>
                      </a:lnTo>
                      <a:lnTo>
                        <a:pt x="1416" y="1841"/>
                      </a:lnTo>
                      <a:lnTo>
                        <a:pt x="1389" y="1898"/>
                      </a:lnTo>
                      <a:lnTo>
                        <a:pt x="1355" y="1951"/>
                      </a:lnTo>
                      <a:lnTo>
                        <a:pt x="1316" y="2000"/>
                      </a:lnTo>
                      <a:lnTo>
                        <a:pt x="1271" y="2045"/>
                      </a:lnTo>
                      <a:lnTo>
                        <a:pt x="1221" y="2083"/>
                      </a:lnTo>
                      <a:lnTo>
                        <a:pt x="1166" y="2116"/>
                      </a:lnTo>
                      <a:lnTo>
                        <a:pt x="1109" y="2142"/>
                      </a:lnTo>
                      <a:lnTo>
                        <a:pt x="1047" y="2161"/>
                      </a:lnTo>
                      <a:lnTo>
                        <a:pt x="983" y="2173"/>
                      </a:lnTo>
                      <a:lnTo>
                        <a:pt x="916" y="2177"/>
                      </a:lnTo>
                      <a:lnTo>
                        <a:pt x="854" y="2175"/>
                      </a:lnTo>
                      <a:lnTo>
                        <a:pt x="792" y="2163"/>
                      </a:lnTo>
                      <a:lnTo>
                        <a:pt x="734" y="2146"/>
                      </a:lnTo>
                      <a:lnTo>
                        <a:pt x="679" y="2122"/>
                      </a:lnTo>
                      <a:lnTo>
                        <a:pt x="627" y="2093"/>
                      </a:lnTo>
                      <a:lnTo>
                        <a:pt x="579" y="2059"/>
                      </a:lnTo>
                      <a:lnTo>
                        <a:pt x="534" y="2020"/>
                      </a:lnTo>
                      <a:lnTo>
                        <a:pt x="495" y="1976"/>
                      </a:lnTo>
                      <a:lnTo>
                        <a:pt x="461" y="1927"/>
                      </a:lnTo>
                      <a:lnTo>
                        <a:pt x="432" y="1875"/>
                      </a:lnTo>
                      <a:lnTo>
                        <a:pt x="408" y="1820"/>
                      </a:lnTo>
                      <a:lnTo>
                        <a:pt x="391" y="1762"/>
                      </a:lnTo>
                      <a:lnTo>
                        <a:pt x="380" y="1701"/>
                      </a:lnTo>
                      <a:lnTo>
                        <a:pt x="377" y="1638"/>
                      </a:lnTo>
                      <a:lnTo>
                        <a:pt x="376" y="1638"/>
                      </a:lnTo>
                      <a:lnTo>
                        <a:pt x="371" y="1572"/>
                      </a:lnTo>
                      <a:lnTo>
                        <a:pt x="357" y="1508"/>
                      </a:lnTo>
                      <a:lnTo>
                        <a:pt x="339" y="1447"/>
                      </a:lnTo>
                      <a:lnTo>
                        <a:pt x="314" y="1388"/>
                      </a:lnTo>
                      <a:lnTo>
                        <a:pt x="282" y="1326"/>
                      </a:lnTo>
                      <a:lnTo>
                        <a:pt x="241" y="1270"/>
                      </a:lnTo>
                      <a:lnTo>
                        <a:pt x="196" y="1218"/>
                      </a:lnTo>
                      <a:lnTo>
                        <a:pt x="145" y="1170"/>
                      </a:lnTo>
                      <a:lnTo>
                        <a:pt x="90" y="1129"/>
                      </a:lnTo>
                      <a:lnTo>
                        <a:pt x="31" y="1093"/>
                      </a:lnTo>
                      <a:lnTo>
                        <a:pt x="0" y="1079"/>
                      </a:lnTo>
                      <a:lnTo>
                        <a:pt x="62" y="1047"/>
                      </a:lnTo>
                      <a:lnTo>
                        <a:pt x="119" y="1012"/>
                      </a:lnTo>
                      <a:lnTo>
                        <a:pt x="172" y="969"/>
                      </a:lnTo>
                      <a:lnTo>
                        <a:pt x="220" y="922"/>
                      </a:lnTo>
                      <a:lnTo>
                        <a:pt x="263" y="869"/>
                      </a:lnTo>
                      <a:lnTo>
                        <a:pt x="301" y="813"/>
                      </a:lnTo>
                      <a:lnTo>
                        <a:pt x="333" y="753"/>
                      </a:lnTo>
                      <a:lnTo>
                        <a:pt x="359" y="689"/>
                      </a:lnTo>
                      <a:lnTo>
                        <a:pt x="377" y="622"/>
                      </a:lnTo>
                      <a:lnTo>
                        <a:pt x="389" y="553"/>
                      </a:lnTo>
                      <a:lnTo>
                        <a:pt x="393" y="481"/>
                      </a:lnTo>
                      <a:lnTo>
                        <a:pt x="389" y="410"/>
                      </a:lnTo>
                      <a:lnTo>
                        <a:pt x="377" y="342"/>
                      </a:lnTo>
                      <a:lnTo>
                        <a:pt x="360" y="276"/>
                      </a:lnTo>
                      <a:lnTo>
                        <a:pt x="335" y="214"/>
                      </a:lnTo>
                      <a:lnTo>
                        <a:pt x="305" y="155"/>
                      </a:lnTo>
                      <a:lnTo>
                        <a:pt x="268" y="98"/>
                      </a:lnTo>
                      <a:lnTo>
                        <a:pt x="227" y="4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rgbClr val="45BE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Freeform 2049">
                  <a:extLst>
                    <a:ext uri="{FF2B5EF4-FFF2-40B4-BE49-F238E27FC236}">
                      <a16:creationId xmlns:a16="http://schemas.microsoft.com/office/drawing/2014/main" id="{C81011E3-2F65-417F-A58A-8A15A31B4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5081" y="874430"/>
                  <a:ext cx="3513138" cy="2316163"/>
                </a:xfrm>
                <a:custGeom>
                  <a:avLst/>
                  <a:gdLst>
                    <a:gd name="T0" fmla="*/ 1670 w 2213"/>
                    <a:gd name="T1" fmla="*/ 0 h 1459"/>
                    <a:gd name="T2" fmla="*/ 1684 w 2213"/>
                    <a:gd name="T3" fmla="*/ 0 h 1459"/>
                    <a:gd name="T4" fmla="*/ 1754 w 2213"/>
                    <a:gd name="T5" fmla="*/ 7 h 1459"/>
                    <a:gd name="T6" fmla="*/ 1878 w 2213"/>
                    <a:gd name="T7" fmla="*/ 41 h 1459"/>
                    <a:gd name="T8" fmla="*/ 1988 w 2213"/>
                    <a:gd name="T9" fmla="*/ 102 h 1459"/>
                    <a:gd name="T10" fmla="*/ 2081 w 2213"/>
                    <a:gd name="T11" fmla="*/ 186 h 1459"/>
                    <a:gd name="T12" fmla="*/ 2152 w 2213"/>
                    <a:gd name="T13" fmla="*/ 290 h 1459"/>
                    <a:gd name="T14" fmla="*/ 2196 w 2213"/>
                    <a:gd name="T15" fmla="*/ 409 h 1459"/>
                    <a:gd name="T16" fmla="*/ 2213 w 2213"/>
                    <a:gd name="T17" fmla="*/ 540 h 1459"/>
                    <a:gd name="T18" fmla="*/ 2196 w 2213"/>
                    <a:gd name="T19" fmla="*/ 670 h 1459"/>
                    <a:gd name="T20" fmla="*/ 2152 w 2213"/>
                    <a:gd name="T21" fmla="*/ 791 h 1459"/>
                    <a:gd name="T22" fmla="*/ 2080 w 2213"/>
                    <a:gd name="T23" fmla="*/ 894 h 1459"/>
                    <a:gd name="T24" fmla="*/ 1987 w 2213"/>
                    <a:gd name="T25" fmla="*/ 979 h 1459"/>
                    <a:gd name="T26" fmla="*/ 1875 w 2213"/>
                    <a:gd name="T27" fmla="*/ 1040 h 1459"/>
                    <a:gd name="T28" fmla="*/ 1751 w 2213"/>
                    <a:gd name="T29" fmla="*/ 1074 h 1459"/>
                    <a:gd name="T30" fmla="*/ 1684 w 2213"/>
                    <a:gd name="T31" fmla="*/ 1080 h 1459"/>
                    <a:gd name="T32" fmla="*/ 1598 w 2213"/>
                    <a:gd name="T33" fmla="*/ 1083 h 1459"/>
                    <a:gd name="T34" fmla="*/ 1467 w 2213"/>
                    <a:gd name="T35" fmla="*/ 1110 h 1459"/>
                    <a:gd name="T36" fmla="*/ 1345 w 2213"/>
                    <a:gd name="T37" fmla="*/ 1165 h 1459"/>
                    <a:gd name="T38" fmla="*/ 1237 w 2213"/>
                    <a:gd name="T39" fmla="*/ 1244 h 1459"/>
                    <a:gd name="T40" fmla="*/ 1146 w 2213"/>
                    <a:gd name="T41" fmla="*/ 1342 h 1459"/>
                    <a:gd name="T42" fmla="*/ 1080 w 2213"/>
                    <a:gd name="T43" fmla="*/ 1459 h 1459"/>
                    <a:gd name="T44" fmla="*/ 1011 w 2213"/>
                    <a:gd name="T45" fmla="*/ 1342 h 1459"/>
                    <a:gd name="T46" fmla="*/ 922 w 2213"/>
                    <a:gd name="T47" fmla="*/ 1241 h 1459"/>
                    <a:gd name="T48" fmla="*/ 814 w 2213"/>
                    <a:gd name="T49" fmla="*/ 1161 h 1459"/>
                    <a:gd name="T50" fmla="*/ 691 w 2213"/>
                    <a:gd name="T51" fmla="*/ 1105 h 1459"/>
                    <a:gd name="T52" fmla="*/ 555 w 2213"/>
                    <a:gd name="T53" fmla="*/ 1075 h 1459"/>
                    <a:gd name="T54" fmla="*/ 412 w 2213"/>
                    <a:gd name="T55" fmla="*/ 1075 h 1459"/>
                    <a:gd name="T56" fmla="*/ 277 w 2213"/>
                    <a:gd name="T57" fmla="*/ 1104 h 1459"/>
                    <a:gd name="T58" fmla="*/ 154 w 2213"/>
                    <a:gd name="T59" fmla="*/ 1160 h 1459"/>
                    <a:gd name="T60" fmla="*/ 47 w 2213"/>
                    <a:gd name="T61" fmla="*/ 1239 h 1459"/>
                    <a:gd name="T62" fmla="*/ 26 w 2213"/>
                    <a:gd name="T63" fmla="*/ 1195 h 1459"/>
                    <a:gd name="T64" fmla="*/ 92 w 2213"/>
                    <a:gd name="T65" fmla="*/ 1020 h 1459"/>
                    <a:gd name="T66" fmla="*/ 196 w 2213"/>
                    <a:gd name="T67" fmla="*/ 825 h 1459"/>
                    <a:gd name="T68" fmla="*/ 323 w 2213"/>
                    <a:gd name="T69" fmla="*/ 644 h 1459"/>
                    <a:gd name="T70" fmla="*/ 471 w 2213"/>
                    <a:gd name="T71" fmla="*/ 482 h 1459"/>
                    <a:gd name="T72" fmla="*/ 638 w 2213"/>
                    <a:gd name="T73" fmla="*/ 339 h 1459"/>
                    <a:gd name="T74" fmla="*/ 824 w 2213"/>
                    <a:gd name="T75" fmla="*/ 220 h 1459"/>
                    <a:gd name="T76" fmla="*/ 1025 w 2213"/>
                    <a:gd name="T77" fmla="*/ 123 h 1459"/>
                    <a:gd name="T78" fmla="*/ 1239 w 2213"/>
                    <a:gd name="T79" fmla="*/ 54 h 1459"/>
                    <a:gd name="T80" fmla="*/ 1449 w 2213"/>
                    <a:gd name="T81" fmla="*/ 15 h 1459"/>
                    <a:gd name="T82" fmla="*/ 1666 w 2213"/>
                    <a:gd name="T83" fmla="*/ 0 h 1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213" h="1459">
                      <a:moveTo>
                        <a:pt x="1666" y="0"/>
                      </a:moveTo>
                      <a:lnTo>
                        <a:pt x="1670" y="0"/>
                      </a:lnTo>
                      <a:lnTo>
                        <a:pt x="1674" y="0"/>
                      </a:lnTo>
                      <a:lnTo>
                        <a:pt x="1684" y="0"/>
                      </a:lnTo>
                      <a:lnTo>
                        <a:pt x="1687" y="0"/>
                      </a:lnTo>
                      <a:lnTo>
                        <a:pt x="1754" y="7"/>
                      </a:lnTo>
                      <a:lnTo>
                        <a:pt x="1817" y="20"/>
                      </a:lnTo>
                      <a:lnTo>
                        <a:pt x="1878" y="41"/>
                      </a:lnTo>
                      <a:lnTo>
                        <a:pt x="1934" y="68"/>
                      </a:lnTo>
                      <a:lnTo>
                        <a:pt x="1988" y="102"/>
                      </a:lnTo>
                      <a:lnTo>
                        <a:pt x="2036" y="142"/>
                      </a:lnTo>
                      <a:lnTo>
                        <a:pt x="2081" y="186"/>
                      </a:lnTo>
                      <a:lnTo>
                        <a:pt x="2119" y="236"/>
                      </a:lnTo>
                      <a:lnTo>
                        <a:pt x="2152" y="290"/>
                      </a:lnTo>
                      <a:lnTo>
                        <a:pt x="2178" y="347"/>
                      </a:lnTo>
                      <a:lnTo>
                        <a:pt x="2196" y="409"/>
                      </a:lnTo>
                      <a:lnTo>
                        <a:pt x="2209" y="473"/>
                      </a:lnTo>
                      <a:lnTo>
                        <a:pt x="2213" y="540"/>
                      </a:lnTo>
                      <a:lnTo>
                        <a:pt x="2209" y="606"/>
                      </a:lnTo>
                      <a:lnTo>
                        <a:pt x="2196" y="670"/>
                      </a:lnTo>
                      <a:lnTo>
                        <a:pt x="2178" y="732"/>
                      </a:lnTo>
                      <a:lnTo>
                        <a:pt x="2152" y="791"/>
                      </a:lnTo>
                      <a:lnTo>
                        <a:pt x="2119" y="845"/>
                      </a:lnTo>
                      <a:lnTo>
                        <a:pt x="2080" y="894"/>
                      </a:lnTo>
                      <a:lnTo>
                        <a:pt x="2035" y="939"/>
                      </a:lnTo>
                      <a:lnTo>
                        <a:pt x="1987" y="979"/>
                      </a:lnTo>
                      <a:lnTo>
                        <a:pt x="1933" y="1012"/>
                      </a:lnTo>
                      <a:lnTo>
                        <a:pt x="1875" y="1040"/>
                      </a:lnTo>
                      <a:lnTo>
                        <a:pt x="1815" y="1061"/>
                      </a:lnTo>
                      <a:lnTo>
                        <a:pt x="1751" y="1074"/>
                      </a:lnTo>
                      <a:lnTo>
                        <a:pt x="1684" y="1079"/>
                      </a:lnTo>
                      <a:lnTo>
                        <a:pt x="1684" y="1080"/>
                      </a:lnTo>
                      <a:lnTo>
                        <a:pt x="1666" y="1079"/>
                      </a:lnTo>
                      <a:lnTo>
                        <a:pt x="1598" y="1083"/>
                      </a:lnTo>
                      <a:lnTo>
                        <a:pt x="1531" y="1093"/>
                      </a:lnTo>
                      <a:lnTo>
                        <a:pt x="1467" y="1110"/>
                      </a:lnTo>
                      <a:lnTo>
                        <a:pt x="1405" y="1134"/>
                      </a:lnTo>
                      <a:lnTo>
                        <a:pt x="1345" y="1165"/>
                      </a:lnTo>
                      <a:lnTo>
                        <a:pt x="1289" y="1202"/>
                      </a:lnTo>
                      <a:lnTo>
                        <a:pt x="1237" y="1244"/>
                      </a:lnTo>
                      <a:lnTo>
                        <a:pt x="1189" y="1291"/>
                      </a:lnTo>
                      <a:lnTo>
                        <a:pt x="1146" y="1342"/>
                      </a:lnTo>
                      <a:lnTo>
                        <a:pt x="1110" y="1398"/>
                      </a:lnTo>
                      <a:lnTo>
                        <a:pt x="1080" y="1459"/>
                      </a:lnTo>
                      <a:lnTo>
                        <a:pt x="1048" y="1398"/>
                      </a:lnTo>
                      <a:lnTo>
                        <a:pt x="1011" y="1342"/>
                      </a:lnTo>
                      <a:lnTo>
                        <a:pt x="970" y="1290"/>
                      </a:lnTo>
                      <a:lnTo>
                        <a:pt x="922" y="1241"/>
                      </a:lnTo>
                      <a:lnTo>
                        <a:pt x="870" y="1198"/>
                      </a:lnTo>
                      <a:lnTo>
                        <a:pt x="814" y="1161"/>
                      </a:lnTo>
                      <a:lnTo>
                        <a:pt x="754" y="1130"/>
                      </a:lnTo>
                      <a:lnTo>
                        <a:pt x="691" y="1105"/>
                      </a:lnTo>
                      <a:lnTo>
                        <a:pt x="624" y="1087"/>
                      </a:lnTo>
                      <a:lnTo>
                        <a:pt x="555" y="1075"/>
                      </a:lnTo>
                      <a:lnTo>
                        <a:pt x="483" y="1071"/>
                      </a:lnTo>
                      <a:lnTo>
                        <a:pt x="412" y="1075"/>
                      </a:lnTo>
                      <a:lnTo>
                        <a:pt x="344" y="1085"/>
                      </a:lnTo>
                      <a:lnTo>
                        <a:pt x="277" y="1104"/>
                      </a:lnTo>
                      <a:lnTo>
                        <a:pt x="214" y="1129"/>
                      </a:lnTo>
                      <a:lnTo>
                        <a:pt x="154" y="1160"/>
                      </a:lnTo>
                      <a:lnTo>
                        <a:pt x="99" y="1197"/>
                      </a:lnTo>
                      <a:lnTo>
                        <a:pt x="47" y="1239"/>
                      </a:lnTo>
                      <a:lnTo>
                        <a:pt x="0" y="1286"/>
                      </a:lnTo>
                      <a:lnTo>
                        <a:pt x="26" y="1195"/>
                      </a:lnTo>
                      <a:lnTo>
                        <a:pt x="57" y="1106"/>
                      </a:lnTo>
                      <a:lnTo>
                        <a:pt x="92" y="1020"/>
                      </a:lnTo>
                      <a:lnTo>
                        <a:pt x="141" y="921"/>
                      </a:lnTo>
                      <a:lnTo>
                        <a:pt x="196" y="825"/>
                      </a:lnTo>
                      <a:lnTo>
                        <a:pt x="256" y="732"/>
                      </a:lnTo>
                      <a:lnTo>
                        <a:pt x="323" y="644"/>
                      </a:lnTo>
                      <a:lnTo>
                        <a:pt x="395" y="561"/>
                      </a:lnTo>
                      <a:lnTo>
                        <a:pt x="471" y="482"/>
                      </a:lnTo>
                      <a:lnTo>
                        <a:pt x="553" y="409"/>
                      </a:lnTo>
                      <a:lnTo>
                        <a:pt x="638" y="339"/>
                      </a:lnTo>
                      <a:lnTo>
                        <a:pt x="730" y="276"/>
                      </a:lnTo>
                      <a:lnTo>
                        <a:pt x="824" y="220"/>
                      </a:lnTo>
                      <a:lnTo>
                        <a:pt x="922" y="169"/>
                      </a:lnTo>
                      <a:lnTo>
                        <a:pt x="1025" y="123"/>
                      </a:lnTo>
                      <a:lnTo>
                        <a:pt x="1131" y="85"/>
                      </a:lnTo>
                      <a:lnTo>
                        <a:pt x="1239" y="54"/>
                      </a:lnTo>
                      <a:lnTo>
                        <a:pt x="1343" y="30"/>
                      </a:lnTo>
                      <a:lnTo>
                        <a:pt x="1449" y="15"/>
                      </a:lnTo>
                      <a:lnTo>
                        <a:pt x="1556" y="4"/>
                      </a:lnTo>
                      <a:lnTo>
                        <a:pt x="1666" y="0"/>
                      </a:lnTo>
                      <a:close/>
                    </a:path>
                  </a:pathLst>
                </a:custGeom>
                <a:solidFill>
                  <a:srgbClr val="D4402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Freeform 2050">
                  <a:extLst>
                    <a:ext uri="{FF2B5EF4-FFF2-40B4-BE49-F238E27FC236}">
                      <a16:creationId xmlns:a16="http://schemas.microsoft.com/office/drawing/2014/main" id="{10F66EE5-7D42-4C22-ABE4-5A4B03C78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2768" y="4008155"/>
                  <a:ext cx="3487738" cy="2336800"/>
                </a:xfrm>
                <a:custGeom>
                  <a:avLst/>
                  <a:gdLst>
                    <a:gd name="T0" fmla="*/ 1145 w 2197"/>
                    <a:gd name="T1" fmla="*/ 58 h 1472"/>
                    <a:gd name="T2" fmla="*/ 1224 w 2197"/>
                    <a:gd name="T3" fmla="*/ 164 h 1472"/>
                    <a:gd name="T4" fmla="*/ 1323 w 2197"/>
                    <a:gd name="T5" fmla="*/ 252 h 1472"/>
                    <a:gd name="T6" fmla="*/ 1437 w 2197"/>
                    <a:gd name="T7" fmla="*/ 318 h 1472"/>
                    <a:gd name="T8" fmla="*/ 1566 w 2197"/>
                    <a:gd name="T9" fmla="*/ 360 h 1472"/>
                    <a:gd name="T10" fmla="*/ 1704 w 2197"/>
                    <a:gd name="T11" fmla="*/ 375 h 1472"/>
                    <a:gd name="T12" fmla="*/ 1847 w 2197"/>
                    <a:gd name="T13" fmla="*/ 359 h 1472"/>
                    <a:gd name="T14" fmla="*/ 1979 w 2197"/>
                    <a:gd name="T15" fmla="*/ 315 h 1472"/>
                    <a:gd name="T16" fmla="*/ 2097 w 2197"/>
                    <a:gd name="T17" fmla="*/ 244 h 1472"/>
                    <a:gd name="T18" fmla="*/ 2197 w 2197"/>
                    <a:gd name="T19" fmla="*/ 150 h 1472"/>
                    <a:gd name="T20" fmla="*/ 2142 w 2197"/>
                    <a:gd name="T21" fmla="*/ 337 h 1472"/>
                    <a:gd name="T22" fmla="*/ 2059 w 2197"/>
                    <a:gd name="T23" fmla="*/ 527 h 1472"/>
                    <a:gd name="T24" fmla="*/ 1948 w 2197"/>
                    <a:gd name="T25" fmla="*/ 716 h 1472"/>
                    <a:gd name="T26" fmla="*/ 1813 w 2197"/>
                    <a:gd name="T27" fmla="*/ 889 h 1472"/>
                    <a:gd name="T28" fmla="*/ 1659 w 2197"/>
                    <a:gd name="T29" fmla="*/ 1044 h 1472"/>
                    <a:gd name="T30" fmla="*/ 1486 w 2197"/>
                    <a:gd name="T31" fmla="*/ 1177 h 1472"/>
                    <a:gd name="T32" fmla="*/ 1296 w 2197"/>
                    <a:gd name="T33" fmla="*/ 1288 h 1472"/>
                    <a:gd name="T34" fmla="*/ 1092 w 2197"/>
                    <a:gd name="T35" fmla="*/ 1375 h 1472"/>
                    <a:gd name="T36" fmla="*/ 884 w 2197"/>
                    <a:gd name="T37" fmla="*/ 1434 h 1472"/>
                    <a:gd name="T38" fmla="*/ 675 w 2197"/>
                    <a:gd name="T39" fmla="*/ 1465 h 1472"/>
                    <a:gd name="T40" fmla="*/ 539 w 2197"/>
                    <a:gd name="T41" fmla="*/ 1472 h 1472"/>
                    <a:gd name="T42" fmla="*/ 465 w 2197"/>
                    <a:gd name="T43" fmla="*/ 1467 h 1472"/>
                    <a:gd name="T44" fmla="*/ 339 w 2197"/>
                    <a:gd name="T45" fmla="*/ 1434 h 1472"/>
                    <a:gd name="T46" fmla="*/ 228 w 2197"/>
                    <a:gd name="T47" fmla="*/ 1372 h 1472"/>
                    <a:gd name="T48" fmla="*/ 134 w 2197"/>
                    <a:gd name="T49" fmla="*/ 1288 h 1472"/>
                    <a:gd name="T50" fmla="*/ 63 w 2197"/>
                    <a:gd name="T51" fmla="*/ 1184 h 1472"/>
                    <a:gd name="T52" fmla="*/ 16 w 2197"/>
                    <a:gd name="T53" fmla="*/ 1063 h 1472"/>
                    <a:gd name="T54" fmla="*/ 0 w 2197"/>
                    <a:gd name="T55" fmla="*/ 932 h 1472"/>
                    <a:gd name="T56" fmla="*/ 14 w 2197"/>
                    <a:gd name="T57" fmla="*/ 808 h 1472"/>
                    <a:gd name="T58" fmla="*/ 55 w 2197"/>
                    <a:gd name="T59" fmla="*/ 695 h 1472"/>
                    <a:gd name="T60" fmla="*/ 119 w 2197"/>
                    <a:gd name="T61" fmla="*/ 595 h 1472"/>
                    <a:gd name="T62" fmla="*/ 202 w 2197"/>
                    <a:gd name="T63" fmla="*/ 511 h 1472"/>
                    <a:gd name="T64" fmla="*/ 302 w 2197"/>
                    <a:gd name="T65" fmla="*/ 448 h 1472"/>
                    <a:gd name="T66" fmla="*/ 416 w 2197"/>
                    <a:gd name="T67" fmla="*/ 407 h 1472"/>
                    <a:gd name="T68" fmla="*/ 539 w 2197"/>
                    <a:gd name="T69" fmla="*/ 393 h 1472"/>
                    <a:gd name="T70" fmla="*/ 607 w 2197"/>
                    <a:gd name="T71" fmla="*/ 387 h 1472"/>
                    <a:gd name="T72" fmla="*/ 734 w 2197"/>
                    <a:gd name="T73" fmla="*/ 356 h 1472"/>
                    <a:gd name="T74" fmla="*/ 854 w 2197"/>
                    <a:gd name="T75" fmla="*/ 300 h 1472"/>
                    <a:gd name="T76" fmla="*/ 961 w 2197"/>
                    <a:gd name="T77" fmla="*/ 219 h 1472"/>
                    <a:gd name="T78" fmla="*/ 1049 w 2197"/>
                    <a:gd name="T79" fmla="*/ 118 h 1472"/>
                    <a:gd name="T80" fmla="*/ 1114 w 2197"/>
                    <a:gd name="T81" fmla="*/ 0 h 1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197" h="1472">
                      <a:moveTo>
                        <a:pt x="1114" y="0"/>
                      </a:moveTo>
                      <a:lnTo>
                        <a:pt x="1145" y="58"/>
                      </a:lnTo>
                      <a:lnTo>
                        <a:pt x="1182" y="113"/>
                      </a:lnTo>
                      <a:lnTo>
                        <a:pt x="1224" y="164"/>
                      </a:lnTo>
                      <a:lnTo>
                        <a:pt x="1271" y="211"/>
                      </a:lnTo>
                      <a:lnTo>
                        <a:pt x="1323" y="252"/>
                      </a:lnTo>
                      <a:lnTo>
                        <a:pt x="1378" y="288"/>
                      </a:lnTo>
                      <a:lnTo>
                        <a:pt x="1437" y="318"/>
                      </a:lnTo>
                      <a:lnTo>
                        <a:pt x="1500" y="343"/>
                      </a:lnTo>
                      <a:lnTo>
                        <a:pt x="1566" y="360"/>
                      </a:lnTo>
                      <a:lnTo>
                        <a:pt x="1634" y="372"/>
                      </a:lnTo>
                      <a:lnTo>
                        <a:pt x="1704" y="375"/>
                      </a:lnTo>
                      <a:lnTo>
                        <a:pt x="1776" y="371"/>
                      </a:lnTo>
                      <a:lnTo>
                        <a:pt x="1847" y="359"/>
                      </a:lnTo>
                      <a:lnTo>
                        <a:pt x="1915" y="341"/>
                      </a:lnTo>
                      <a:lnTo>
                        <a:pt x="1979" y="315"/>
                      </a:lnTo>
                      <a:lnTo>
                        <a:pt x="2040" y="282"/>
                      </a:lnTo>
                      <a:lnTo>
                        <a:pt x="2097" y="244"/>
                      </a:lnTo>
                      <a:lnTo>
                        <a:pt x="2150" y="199"/>
                      </a:lnTo>
                      <a:lnTo>
                        <a:pt x="2197" y="150"/>
                      </a:lnTo>
                      <a:lnTo>
                        <a:pt x="2172" y="244"/>
                      </a:lnTo>
                      <a:lnTo>
                        <a:pt x="2142" y="337"/>
                      </a:lnTo>
                      <a:lnTo>
                        <a:pt x="2106" y="426"/>
                      </a:lnTo>
                      <a:lnTo>
                        <a:pt x="2059" y="527"/>
                      </a:lnTo>
                      <a:lnTo>
                        <a:pt x="2006" y="623"/>
                      </a:lnTo>
                      <a:lnTo>
                        <a:pt x="1948" y="716"/>
                      </a:lnTo>
                      <a:lnTo>
                        <a:pt x="1882" y="804"/>
                      </a:lnTo>
                      <a:lnTo>
                        <a:pt x="1813" y="889"/>
                      </a:lnTo>
                      <a:lnTo>
                        <a:pt x="1738" y="968"/>
                      </a:lnTo>
                      <a:lnTo>
                        <a:pt x="1659" y="1044"/>
                      </a:lnTo>
                      <a:lnTo>
                        <a:pt x="1574" y="1113"/>
                      </a:lnTo>
                      <a:lnTo>
                        <a:pt x="1486" y="1177"/>
                      </a:lnTo>
                      <a:lnTo>
                        <a:pt x="1393" y="1236"/>
                      </a:lnTo>
                      <a:lnTo>
                        <a:pt x="1296" y="1288"/>
                      </a:lnTo>
                      <a:lnTo>
                        <a:pt x="1195" y="1334"/>
                      </a:lnTo>
                      <a:lnTo>
                        <a:pt x="1092" y="1375"/>
                      </a:lnTo>
                      <a:lnTo>
                        <a:pt x="984" y="1409"/>
                      </a:lnTo>
                      <a:lnTo>
                        <a:pt x="884" y="1434"/>
                      </a:lnTo>
                      <a:lnTo>
                        <a:pt x="780" y="1452"/>
                      </a:lnTo>
                      <a:lnTo>
                        <a:pt x="675" y="1465"/>
                      </a:lnTo>
                      <a:lnTo>
                        <a:pt x="569" y="1470"/>
                      </a:lnTo>
                      <a:lnTo>
                        <a:pt x="539" y="1472"/>
                      </a:lnTo>
                      <a:lnTo>
                        <a:pt x="531" y="1472"/>
                      </a:lnTo>
                      <a:lnTo>
                        <a:pt x="465" y="1467"/>
                      </a:lnTo>
                      <a:lnTo>
                        <a:pt x="401" y="1453"/>
                      </a:lnTo>
                      <a:lnTo>
                        <a:pt x="339" y="1434"/>
                      </a:lnTo>
                      <a:lnTo>
                        <a:pt x="281" y="1406"/>
                      </a:lnTo>
                      <a:lnTo>
                        <a:pt x="228" y="1372"/>
                      </a:lnTo>
                      <a:lnTo>
                        <a:pt x="178" y="1333"/>
                      </a:lnTo>
                      <a:lnTo>
                        <a:pt x="134" y="1288"/>
                      </a:lnTo>
                      <a:lnTo>
                        <a:pt x="96" y="1237"/>
                      </a:lnTo>
                      <a:lnTo>
                        <a:pt x="63" y="1184"/>
                      </a:lnTo>
                      <a:lnTo>
                        <a:pt x="35" y="1126"/>
                      </a:lnTo>
                      <a:lnTo>
                        <a:pt x="16" y="1063"/>
                      </a:lnTo>
                      <a:lnTo>
                        <a:pt x="4" y="999"/>
                      </a:lnTo>
                      <a:lnTo>
                        <a:pt x="0" y="932"/>
                      </a:lnTo>
                      <a:lnTo>
                        <a:pt x="4" y="870"/>
                      </a:lnTo>
                      <a:lnTo>
                        <a:pt x="14" y="808"/>
                      </a:lnTo>
                      <a:lnTo>
                        <a:pt x="31" y="750"/>
                      </a:lnTo>
                      <a:lnTo>
                        <a:pt x="55" y="695"/>
                      </a:lnTo>
                      <a:lnTo>
                        <a:pt x="84" y="643"/>
                      </a:lnTo>
                      <a:lnTo>
                        <a:pt x="119" y="595"/>
                      </a:lnTo>
                      <a:lnTo>
                        <a:pt x="158" y="550"/>
                      </a:lnTo>
                      <a:lnTo>
                        <a:pt x="202" y="511"/>
                      </a:lnTo>
                      <a:lnTo>
                        <a:pt x="250" y="477"/>
                      </a:lnTo>
                      <a:lnTo>
                        <a:pt x="302" y="448"/>
                      </a:lnTo>
                      <a:lnTo>
                        <a:pt x="357" y="424"/>
                      </a:lnTo>
                      <a:lnTo>
                        <a:pt x="416" y="407"/>
                      </a:lnTo>
                      <a:lnTo>
                        <a:pt x="476" y="396"/>
                      </a:lnTo>
                      <a:lnTo>
                        <a:pt x="539" y="393"/>
                      </a:lnTo>
                      <a:lnTo>
                        <a:pt x="539" y="392"/>
                      </a:lnTo>
                      <a:lnTo>
                        <a:pt x="607" y="387"/>
                      </a:lnTo>
                      <a:lnTo>
                        <a:pt x="672" y="375"/>
                      </a:lnTo>
                      <a:lnTo>
                        <a:pt x="734" y="356"/>
                      </a:lnTo>
                      <a:lnTo>
                        <a:pt x="795" y="332"/>
                      </a:lnTo>
                      <a:lnTo>
                        <a:pt x="854" y="300"/>
                      </a:lnTo>
                      <a:lnTo>
                        <a:pt x="910" y="262"/>
                      </a:lnTo>
                      <a:lnTo>
                        <a:pt x="961" y="219"/>
                      </a:lnTo>
                      <a:lnTo>
                        <a:pt x="1007" y="171"/>
                      </a:lnTo>
                      <a:lnTo>
                        <a:pt x="1049" y="118"/>
                      </a:lnTo>
                      <a:lnTo>
                        <a:pt x="1084" y="61"/>
                      </a:lnTo>
                      <a:lnTo>
                        <a:pt x="1114" y="0"/>
                      </a:lnTo>
                      <a:close/>
                    </a:path>
                  </a:pathLst>
                </a:custGeom>
                <a:solidFill>
                  <a:srgbClr val="A0BC3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919F6503-619C-4D79-AB8C-90D5AD8FA489}"/>
                  </a:ext>
                </a:extLst>
              </p:cNvPr>
              <p:cNvSpPr txBox="1"/>
              <p:nvPr/>
            </p:nvSpPr>
            <p:spPr>
              <a:xfrm>
                <a:off x="9113245" y="4261965"/>
                <a:ext cx="144708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O" sz="2200" b="1" dirty="0"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rPr>
                  <a:t>Procesos </a:t>
                </a:r>
              </a:p>
              <a:p>
                <a:pPr algn="ctr"/>
                <a:r>
                  <a:rPr lang="es-CO" sz="2200" b="1" dirty="0"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rPr>
                  <a:t>UMNG</a:t>
                </a:r>
              </a:p>
            </p:txBody>
          </p:sp>
        </p:grpSp>
        <p:sp>
          <p:nvSpPr>
            <p:cNvPr id="7" name="TextBox 57">
              <a:extLst>
                <a:ext uri="{FF2B5EF4-FFF2-40B4-BE49-F238E27FC236}">
                  <a16:creationId xmlns:a16="http://schemas.microsoft.com/office/drawing/2014/main" id="{6DEA184D-CFDD-4516-A427-956FCFEFD0E7}"/>
                </a:ext>
              </a:extLst>
            </p:cNvPr>
            <p:cNvSpPr txBox="1"/>
            <p:nvPr/>
          </p:nvSpPr>
          <p:spPr>
            <a:xfrm rot="3332572">
              <a:off x="3652302" y="2841393"/>
              <a:ext cx="24335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Procesos misionales / Cadena </a:t>
              </a:r>
            </a:p>
            <a:p>
              <a:pPr algn="ctr"/>
              <a:r>
                <a:rPr lang="es-CO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de valor</a:t>
              </a:r>
            </a:p>
          </p:txBody>
        </p:sp>
        <p:sp>
          <p:nvSpPr>
            <p:cNvPr id="8" name="TextBox 58">
              <a:extLst>
                <a:ext uri="{FF2B5EF4-FFF2-40B4-BE49-F238E27FC236}">
                  <a16:creationId xmlns:a16="http://schemas.microsoft.com/office/drawing/2014/main" id="{345BA241-6285-4DAF-99FC-BDED5976B7D6}"/>
                </a:ext>
              </a:extLst>
            </p:cNvPr>
            <p:cNvSpPr txBox="1"/>
            <p:nvPr/>
          </p:nvSpPr>
          <p:spPr>
            <a:xfrm rot="20100000">
              <a:off x="2962204" y="4910704"/>
              <a:ext cx="21885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Procesos </a:t>
              </a:r>
            </a:p>
            <a:p>
              <a:pPr algn="ctr"/>
              <a:r>
                <a:rPr lang="es-CO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de apoyo</a:t>
              </a:r>
            </a:p>
          </p:txBody>
        </p:sp>
        <p:sp>
          <p:nvSpPr>
            <p:cNvPr id="9" name="TextBox 82">
              <a:extLst>
                <a:ext uri="{FF2B5EF4-FFF2-40B4-BE49-F238E27FC236}">
                  <a16:creationId xmlns:a16="http://schemas.microsoft.com/office/drawing/2014/main" id="{87C63320-9430-4DC7-836B-11301A17E623}"/>
                </a:ext>
              </a:extLst>
            </p:cNvPr>
            <p:cNvSpPr txBox="1"/>
            <p:nvPr/>
          </p:nvSpPr>
          <p:spPr>
            <a:xfrm rot="20118270">
              <a:off x="1935768" y="2310350"/>
              <a:ext cx="2201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Procesos estratégicos</a:t>
              </a:r>
            </a:p>
          </p:txBody>
        </p:sp>
        <p:sp>
          <p:nvSpPr>
            <p:cNvPr id="10" name="TextBox 82">
              <a:extLst>
                <a:ext uri="{FF2B5EF4-FFF2-40B4-BE49-F238E27FC236}">
                  <a16:creationId xmlns:a16="http://schemas.microsoft.com/office/drawing/2014/main" id="{6288678A-9E6F-4990-9E10-A8EF2325832B}"/>
                </a:ext>
              </a:extLst>
            </p:cNvPr>
            <p:cNvSpPr txBox="1"/>
            <p:nvPr/>
          </p:nvSpPr>
          <p:spPr>
            <a:xfrm rot="3360000">
              <a:off x="1229669" y="3907499"/>
              <a:ext cx="2111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Procesos de evaluación</a:t>
              </a:r>
              <a:r>
                <a:rPr lang="es-ES" sz="20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y seguimiento</a:t>
              </a:r>
              <a:endParaRPr lang="es-CO" sz="2000" b="1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6B840E3-B31A-4D9B-A437-D1D775FE82C0}"/>
              </a:ext>
            </a:extLst>
          </p:cNvPr>
          <p:cNvGrpSpPr/>
          <p:nvPr/>
        </p:nvGrpSpPr>
        <p:grpSpPr>
          <a:xfrm>
            <a:off x="653777" y="5537233"/>
            <a:ext cx="5606346" cy="1592966"/>
            <a:chOff x="666250" y="2275235"/>
            <a:chExt cx="5833780" cy="3898732"/>
          </a:xfrm>
        </p:grpSpPr>
        <p:sp>
          <p:nvSpPr>
            <p:cNvPr id="18" name="Rectángulo redondeado 28">
              <a:extLst>
                <a:ext uri="{FF2B5EF4-FFF2-40B4-BE49-F238E27FC236}">
                  <a16:creationId xmlns:a16="http://schemas.microsoft.com/office/drawing/2014/main" id="{E28E33B0-D5F5-4672-A458-0E2272769622}"/>
                </a:ext>
              </a:extLst>
            </p:cNvPr>
            <p:cNvSpPr/>
            <p:nvPr/>
          </p:nvSpPr>
          <p:spPr>
            <a:xfrm>
              <a:off x="666251" y="2275235"/>
              <a:ext cx="5833779" cy="3898732"/>
            </a:xfrm>
            <a:prstGeom prst="roundRect">
              <a:avLst/>
            </a:prstGeom>
            <a:solidFill>
              <a:schemeClr val="bg1">
                <a:lumMod val="85000"/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34440">
                <a:defRPr/>
              </a:pPr>
              <a:endParaRPr lang="es-CO" sz="3030" kern="0" dirty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1 CuadroTexto">
              <a:extLst>
                <a:ext uri="{FF2B5EF4-FFF2-40B4-BE49-F238E27FC236}">
                  <a16:creationId xmlns:a16="http://schemas.microsoft.com/office/drawing/2014/main" id="{91C92DE4-08E9-4474-A98E-081B111092E7}"/>
                </a:ext>
              </a:extLst>
            </p:cNvPr>
            <p:cNvSpPr txBox="1"/>
            <p:nvPr/>
          </p:nvSpPr>
          <p:spPr>
            <a:xfrm>
              <a:off x="666250" y="2275235"/>
              <a:ext cx="5833779" cy="1370959"/>
            </a:xfrm>
            <a:prstGeom prst="roundRect">
              <a:avLst/>
            </a:prstGeom>
            <a:solidFill>
              <a:srgbClr val="0087B1"/>
            </a:solidFill>
            <a:ln w="19050">
              <a:noFill/>
            </a:ln>
          </p:spPr>
          <p:txBody>
            <a:bodyPr wrap="square" lIns="94330" tIns="90000" rIns="94330" bIns="90000" rtlCol="0" anchor="ctr" anchorCtr="0">
              <a:noAutofit/>
            </a:bodyPr>
            <a:lstStyle/>
            <a:p>
              <a:pPr algn="ctr" defTabSz="1234440"/>
              <a:r>
                <a:rPr lang="es-CO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Seguimiento </a:t>
              </a:r>
            </a:p>
            <a:p>
              <a:pPr algn="ctr" defTabSz="1234440"/>
              <a:r>
                <a:rPr lang="es-CO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y medición de los procesos UMNG</a:t>
              </a:r>
            </a:p>
          </p:txBody>
        </p:sp>
      </p:grpSp>
      <p:sp>
        <p:nvSpPr>
          <p:cNvPr id="20" name="17 CuadroTexto">
            <a:extLst>
              <a:ext uri="{FF2B5EF4-FFF2-40B4-BE49-F238E27FC236}">
                <a16:creationId xmlns:a16="http://schemas.microsoft.com/office/drawing/2014/main" id="{4DB411CD-CE29-41B0-AE12-0D9D041D0C32}"/>
              </a:ext>
            </a:extLst>
          </p:cNvPr>
          <p:cNvSpPr txBox="1"/>
          <p:nvPr/>
        </p:nvSpPr>
        <p:spPr>
          <a:xfrm>
            <a:off x="3198412" y="6126454"/>
            <a:ext cx="25706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4126" marR="0" lvl="0" indent="-364126" defTabSz="1234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B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Eficacia</a:t>
            </a:r>
          </a:p>
          <a:p>
            <a:pPr marL="364126" marR="0" lvl="0" indent="-364126" defTabSz="1234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B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Eficiencia</a:t>
            </a:r>
          </a:p>
          <a:p>
            <a:pPr marL="364126" marR="0" lvl="0" indent="-364126" defTabSz="1234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B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Efectividad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31EB40-772B-4B4C-B1D9-B6C0D4A63F04}"/>
              </a:ext>
            </a:extLst>
          </p:cNvPr>
          <p:cNvSpPr txBox="1"/>
          <p:nvPr/>
        </p:nvSpPr>
        <p:spPr>
          <a:xfrm>
            <a:off x="1172673" y="6318385"/>
            <a:ext cx="18128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2000" b="1" kern="0" dirty="0">
                <a:solidFill>
                  <a:srgbClr val="0087B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Indicadores de gestión: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76088BA-E779-4E37-BDC2-738F4B48713C}"/>
              </a:ext>
            </a:extLst>
          </p:cNvPr>
          <p:cNvGrpSpPr/>
          <p:nvPr/>
        </p:nvGrpSpPr>
        <p:grpSpPr>
          <a:xfrm>
            <a:off x="7575357" y="1198639"/>
            <a:ext cx="4410990" cy="4140000"/>
            <a:chOff x="7575357" y="1948877"/>
            <a:chExt cx="4410990" cy="4140000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C839B314-333F-47AB-9714-37620676235D}"/>
                </a:ext>
              </a:extLst>
            </p:cNvPr>
            <p:cNvGrpSpPr/>
            <p:nvPr/>
          </p:nvGrpSpPr>
          <p:grpSpPr>
            <a:xfrm>
              <a:off x="7849606" y="1948877"/>
              <a:ext cx="4136741" cy="4140000"/>
              <a:chOff x="1472399" y="2691418"/>
              <a:chExt cx="4136741" cy="4140000"/>
            </a:xfrm>
          </p:grpSpPr>
          <p:grpSp>
            <p:nvGrpSpPr>
              <p:cNvPr id="27" name="Group 11">
                <a:extLst>
                  <a:ext uri="{FF2B5EF4-FFF2-40B4-BE49-F238E27FC236}">
                    <a16:creationId xmlns:a16="http://schemas.microsoft.com/office/drawing/2014/main" id="{FF3ADA98-F6C3-416D-96EB-FEA32B0070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72399" y="2691418"/>
                <a:ext cx="4136741" cy="4140000"/>
                <a:chOff x="4223039" y="2136775"/>
                <a:chExt cx="2014538" cy="2016125"/>
              </a:xfrm>
            </p:grpSpPr>
            <p:sp>
              <p:nvSpPr>
                <p:cNvPr id="29" name="Freeform 502">
                  <a:extLst>
                    <a:ext uri="{FF2B5EF4-FFF2-40B4-BE49-F238E27FC236}">
                      <a16:creationId xmlns:a16="http://schemas.microsoft.com/office/drawing/2014/main" id="{19709F2D-0AB3-45E4-89A0-658F6EF1DD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014" y="3079750"/>
                  <a:ext cx="1684338" cy="1073150"/>
                </a:xfrm>
                <a:custGeom>
                  <a:avLst/>
                  <a:gdLst>
                    <a:gd name="T0" fmla="*/ 393 w 1061"/>
                    <a:gd name="T1" fmla="*/ 0 h 676"/>
                    <a:gd name="T2" fmla="*/ 389 w 1061"/>
                    <a:gd name="T3" fmla="*/ 41 h 676"/>
                    <a:gd name="T4" fmla="*/ 393 w 1061"/>
                    <a:gd name="T5" fmla="*/ 79 h 676"/>
                    <a:gd name="T6" fmla="*/ 402 w 1061"/>
                    <a:gd name="T7" fmla="*/ 114 h 676"/>
                    <a:gd name="T8" fmla="*/ 418 w 1061"/>
                    <a:gd name="T9" fmla="*/ 148 h 676"/>
                    <a:gd name="T10" fmla="*/ 439 w 1061"/>
                    <a:gd name="T11" fmla="*/ 177 h 676"/>
                    <a:gd name="T12" fmla="*/ 465 w 1061"/>
                    <a:gd name="T13" fmla="*/ 203 h 676"/>
                    <a:gd name="T14" fmla="*/ 494 w 1061"/>
                    <a:gd name="T15" fmla="*/ 223 h 676"/>
                    <a:gd name="T16" fmla="*/ 527 w 1061"/>
                    <a:gd name="T17" fmla="*/ 239 h 676"/>
                    <a:gd name="T18" fmla="*/ 563 w 1061"/>
                    <a:gd name="T19" fmla="*/ 249 h 676"/>
                    <a:gd name="T20" fmla="*/ 601 w 1061"/>
                    <a:gd name="T21" fmla="*/ 252 h 676"/>
                    <a:gd name="T22" fmla="*/ 626 w 1061"/>
                    <a:gd name="T23" fmla="*/ 250 h 676"/>
                    <a:gd name="T24" fmla="*/ 650 w 1061"/>
                    <a:gd name="T25" fmla="*/ 246 h 676"/>
                    <a:gd name="T26" fmla="*/ 673 w 1061"/>
                    <a:gd name="T27" fmla="*/ 287 h 676"/>
                    <a:gd name="T28" fmla="*/ 702 w 1061"/>
                    <a:gd name="T29" fmla="*/ 325 h 676"/>
                    <a:gd name="T30" fmla="*/ 735 w 1061"/>
                    <a:gd name="T31" fmla="*/ 359 h 676"/>
                    <a:gd name="T32" fmla="*/ 771 w 1061"/>
                    <a:gd name="T33" fmla="*/ 390 h 676"/>
                    <a:gd name="T34" fmla="*/ 813 w 1061"/>
                    <a:gd name="T35" fmla="*/ 418 h 676"/>
                    <a:gd name="T36" fmla="*/ 860 w 1061"/>
                    <a:gd name="T37" fmla="*/ 443 h 676"/>
                    <a:gd name="T38" fmla="*/ 909 w 1061"/>
                    <a:gd name="T39" fmla="*/ 461 h 676"/>
                    <a:gd name="T40" fmla="*/ 960 w 1061"/>
                    <a:gd name="T41" fmla="*/ 473 h 676"/>
                    <a:gd name="T42" fmla="*/ 1010 w 1061"/>
                    <a:gd name="T43" fmla="*/ 478 h 676"/>
                    <a:gd name="T44" fmla="*/ 1061 w 1061"/>
                    <a:gd name="T45" fmla="*/ 478 h 676"/>
                    <a:gd name="T46" fmla="*/ 1015 w 1061"/>
                    <a:gd name="T47" fmla="*/ 521 h 676"/>
                    <a:gd name="T48" fmla="*/ 965 w 1061"/>
                    <a:gd name="T49" fmla="*/ 561 h 676"/>
                    <a:gd name="T50" fmla="*/ 911 w 1061"/>
                    <a:gd name="T51" fmla="*/ 595 h 676"/>
                    <a:gd name="T52" fmla="*/ 855 w 1061"/>
                    <a:gd name="T53" fmla="*/ 622 h 676"/>
                    <a:gd name="T54" fmla="*/ 795 w 1061"/>
                    <a:gd name="T55" fmla="*/ 646 h 676"/>
                    <a:gd name="T56" fmla="*/ 732 w 1061"/>
                    <a:gd name="T57" fmla="*/ 661 h 676"/>
                    <a:gd name="T58" fmla="*/ 668 w 1061"/>
                    <a:gd name="T59" fmla="*/ 672 h 676"/>
                    <a:gd name="T60" fmla="*/ 601 w 1061"/>
                    <a:gd name="T61" fmla="*/ 676 h 676"/>
                    <a:gd name="T62" fmla="*/ 532 w 1061"/>
                    <a:gd name="T63" fmla="*/ 672 h 676"/>
                    <a:gd name="T64" fmla="*/ 465 w 1061"/>
                    <a:gd name="T65" fmla="*/ 661 h 676"/>
                    <a:gd name="T66" fmla="*/ 402 w 1061"/>
                    <a:gd name="T67" fmla="*/ 643 h 676"/>
                    <a:gd name="T68" fmla="*/ 341 w 1061"/>
                    <a:gd name="T69" fmla="*/ 620 h 676"/>
                    <a:gd name="T70" fmla="*/ 283 w 1061"/>
                    <a:gd name="T71" fmla="*/ 591 h 676"/>
                    <a:gd name="T72" fmla="*/ 228 w 1061"/>
                    <a:gd name="T73" fmla="*/ 555 h 676"/>
                    <a:gd name="T74" fmla="*/ 178 w 1061"/>
                    <a:gd name="T75" fmla="*/ 515 h 676"/>
                    <a:gd name="T76" fmla="*/ 133 w 1061"/>
                    <a:gd name="T77" fmla="*/ 469 h 676"/>
                    <a:gd name="T78" fmla="*/ 92 w 1061"/>
                    <a:gd name="T79" fmla="*/ 419 h 676"/>
                    <a:gd name="T80" fmla="*/ 55 w 1061"/>
                    <a:gd name="T81" fmla="*/ 366 h 676"/>
                    <a:gd name="T82" fmla="*/ 25 w 1061"/>
                    <a:gd name="T83" fmla="*/ 308 h 676"/>
                    <a:gd name="T84" fmla="*/ 0 w 1061"/>
                    <a:gd name="T85" fmla="*/ 248 h 676"/>
                    <a:gd name="T86" fmla="*/ 10 w 1061"/>
                    <a:gd name="T87" fmla="*/ 229 h 676"/>
                    <a:gd name="T88" fmla="*/ 34 w 1061"/>
                    <a:gd name="T89" fmla="*/ 186 h 676"/>
                    <a:gd name="T90" fmla="*/ 65 w 1061"/>
                    <a:gd name="T91" fmla="*/ 147 h 676"/>
                    <a:gd name="T92" fmla="*/ 97 w 1061"/>
                    <a:gd name="T93" fmla="*/ 112 h 676"/>
                    <a:gd name="T94" fmla="*/ 135 w 1061"/>
                    <a:gd name="T95" fmla="*/ 80 h 676"/>
                    <a:gd name="T96" fmla="*/ 177 w 1061"/>
                    <a:gd name="T97" fmla="*/ 53 h 676"/>
                    <a:gd name="T98" fmla="*/ 228 w 1061"/>
                    <a:gd name="T99" fmla="*/ 29 h 676"/>
                    <a:gd name="T100" fmla="*/ 282 w 1061"/>
                    <a:gd name="T101" fmla="*/ 12 h 676"/>
                    <a:gd name="T102" fmla="*/ 338 w 1061"/>
                    <a:gd name="T103" fmla="*/ 2 h 676"/>
                    <a:gd name="T104" fmla="*/ 393 w 1061"/>
                    <a:gd name="T105" fmla="*/ 0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61" h="676">
                      <a:moveTo>
                        <a:pt x="393" y="0"/>
                      </a:moveTo>
                      <a:lnTo>
                        <a:pt x="389" y="41"/>
                      </a:lnTo>
                      <a:lnTo>
                        <a:pt x="393" y="79"/>
                      </a:lnTo>
                      <a:lnTo>
                        <a:pt x="402" y="114"/>
                      </a:lnTo>
                      <a:lnTo>
                        <a:pt x="418" y="148"/>
                      </a:lnTo>
                      <a:lnTo>
                        <a:pt x="439" y="177"/>
                      </a:lnTo>
                      <a:lnTo>
                        <a:pt x="465" y="203"/>
                      </a:lnTo>
                      <a:lnTo>
                        <a:pt x="494" y="223"/>
                      </a:lnTo>
                      <a:lnTo>
                        <a:pt x="527" y="239"/>
                      </a:lnTo>
                      <a:lnTo>
                        <a:pt x="563" y="249"/>
                      </a:lnTo>
                      <a:lnTo>
                        <a:pt x="601" y="252"/>
                      </a:lnTo>
                      <a:lnTo>
                        <a:pt x="626" y="250"/>
                      </a:lnTo>
                      <a:lnTo>
                        <a:pt x="650" y="246"/>
                      </a:lnTo>
                      <a:lnTo>
                        <a:pt x="673" y="287"/>
                      </a:lnTo>
                      <a:lnTo>
                        <a:pt x="702" y="325"/>
                      </a:lnTo>
                      <a:lnTo>
                        <a:pt x="735" y="359"/>
                      </a:lnTo>
                      <a:lnTo>
                        <a:pt x="771" y="390"/>
                      </a:lnTo>
                      <a:lnTo>
                        <a:pt x="813" y="418"/>
                      </a:lnTo>
                      <a:lnTo>
                        <a:pt x="860" y="443"/>
                      </a:lnTo>
                      <a:lnTo>
                        <a:pt x="909" y="461"/>
                      </a:lnTo>
                      <a:lnTo>
                        <a:pt x="960" y="473"/>
                      </a:lnTo>
                      <a:lnTo>
                        <a:pt x="1010" y="478"/>
                      </a:lnTo>
                      <a:lnTo>
                        <a:pt x="1061" y="478"/>
                      </a:lnTo>
                      <a:lnTo>
                        <a:pt x="1015" y="521"/>
                      </a:lnTo>
                      <a:lnTo>
                        <a:pt x="965" y="561"/>
                      </a:lnTo>
                      <a:lnTo>
                        <a:pt x="911" y="595"/>
                      </a:lnTo>
                      <a:lnTo>
                        <a:pt x="855" y="622"/>
                      </a:lnTo>
                      <a:lnTo>
                        <a:pt x="795" y="646"/>
                      </a:lnTo>
                      <a:lnTo>
                        <a:pt x="732" y="661"/>
                      </a:lnTo>
                      <a:lnTo>
                        <a:pt x="668" y="672"/>
                      </a:lnTo>
                      <a:lnTo>
                        <a:pt x="601" y="676"/>
                      </a:lnTo>
                      <a:lnTo>
                        <a:pt x="532" y="672"/>
                      </a:lnTo>
                      <a:lnTo>
                        <a:pt x="465" y="661"/>
                      </a:lnTo>
                      <a:lnTo>
                        <a:pt x="402" y="643"/>
                      </a:lnTo>
                      <a:lnTo>
                        <a:pt x="341" y="620"/>
                      </a:lnTo>
                      <a:lnTo>
                        <a:pt x="283" y="591"/>
                      </a:lnTo>
                      <a:lnTo>
                        <a:pt x="228" y="555"/>
                      </a:lnTo>
                      <a:lnTo>
                        <a:pt x="178" y="515"/>
                      </a:lnTo>
                      <a:lnTo>
                        <a:pt x="133" y="469"/>
                      </a:lnTo>
                      <a:lnTo>
                        <a:pt x="92" y="419"/>
                      </a:lnTo>
                      <a:lnTo>
                        <a:pt x="55" y="366"/>
                      </a:lnTo>
                      <a:lnTo>
                        <a:pt x="25" y="308"/>
                      </a:lnTo>
                      <a:lnTo>
                        <a:pt x="0" y="248"/>
                      </a:lnTo>
                      <a:lnTo>
                        <a:pt x="10" y="229"/>
                      </a:lnTo>
                      <a:lnTo>
                        <a:pt x="34" y="186"/>
                      </a:lnTo>
                      <a:lnTo>
                        <a:pt x="65" y="147"/>
                      </a:lnTo>
                      <a:lnTo>
                        <a:pt x="97" y="112"/>
                      </a:lnTo>
                      <a:lnTo>
                        <a:pt x="135" y="80"/>
                      </a:lnTo>
                      <a:lnTo>
                        <a:pt x="177" y="53"/>
                      </a:lnTo>
                      <a:lnTo>
                        <a:pt x="228" y="29"/>
                      </a:lnTo>
                      <a:lnTo>
                        <a:pt x="282" y="12"/>
                      </a:lnTo>
                      <a:lnTo>
                        <a:pt x="338" y="2"/>
                      </a:lnTo>
                      <a:lnTo>
                        <a:pt x="393" y="0"/>
                      </a:lnTo>
                      <a:close/>
                    </a:path>
                  </a:pathLst>
                </a:custGeom>
                <a:solidFill>
                  <a:srgbClr val="FB873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Freeform 503">
                  <a:extLst>
                    <a:ext uri="{FF2B5EF4-FFF2-40B4-BE49-F238E27FC236}">
                      <a16:creationId xmlns:a16="http://schemas.microsoft.com/office/drawing/2014/main" id="{4FD2B1A0-5195-428A-9A65-76738A0BA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9052" y="2178050"/>
                  <a:ext cx="898525" cy="1630363"/>
                </a:xfrm>
                <a:custGeom>
                  <a:avLst/>
                  <a:gdLst>
                    <a:gd name="T0" fmla="*/ 109 w 566"/>
                    <a:gd name="T1" fmla="*/ 0 h 1027"/>
                    <a:gd name="T2" fmla="*/ 173 w 566"/>
                    <a:gd name="T3" fmla="*/ 22 h 1027"/>
                    <a:gd name="T4" fmla="*/ 235 w 566"/>
                    <a:gd name="T5" fmla="*/ 51 h 1027"/>
                    <a:gd name="T6" fmla="*/ 292 w 566"/>
                    <a:gd name="T7" fmla="*/ 87 h 1027"/>
                    <a:gd name="T8" fmla="*/ 345 w 566"/>
                    <a:gd name="T9" fmla="*/ 127 h 1027"/>
                    <a:gd name="T10" fmla="*/ 393 w 566"/>
                    <a:gd name="T11" fmla="*/ 173 h 1027"/>
                    <a:gd name="T12" fmla="*/ 436 w 566"/>
                    <a:gd name="T13" fmla="*/ 224 h 1027"/>
                    <a:gd name="T14" fmla="*/ 474 w 566"/>
                    <a:gd name="T15" fmla="*/ 280 h 1027"/>
                    <a:gd name="T16" fmla="*/ 507 w 566"/>
                    <a:gd name="T17" fmla="*/ 339 h 1027"/>
                    <a:gd name="T18" fmla="*/ 532 w 566"/>
                    <a:gd name="T19" fmla="*/ 402 h 1027"/>
                    <a:gd name="T20" fmla="*/ 550 w 566"/>
                    <a:gd name="T21" fmla="*/ 469 h 1027"/>
                    <a:gd name="T22" fmla="*/ 562 w 566"/>
                    <a:gd name="T23" fmla="*/ 538 h 1027"/>
                    <a:gd name="T24" fmla="*/ 566 w 566"/>
                    <a:gd name="T25" fmla="*/ 609 h 1027"/>
                    <a:gd name="T26" fmla="*/ 563 w 566"/>
                    <a:gd name="T27" fmla="*/ 677 h 1027"/>
                    <a:gd name="T28" fmla="*/ 553 w 566"/>
                    <a:gd name="T29" fmla="*/ 741 h 1027"/>
                    <a:gd name="T30" fmla="*/ 536 w 566"/>
                    <a:gd name="T31" fmla="*/ 805 h 1027"/>
                    <a:gd name="T32" fmla="*/ 512 w 566"/>
                    <a:gd name="T33" fmla="*/ 866 h 1027"/>
                    <a:gd name="T34" fmla="*/ 483 w 566"/>
                    <a:gd name="T35" fmla="*/ 922 h 1027"/>
                    <a:gd name="T36" fmla="*/ 449 w 566"/>
                    <a:gd name="T37" fmla="*/ 976 h 1027"/>
                    <a:gd name="T38" fmla="*/ 410 w 566"/>
                    <a:gd name="T39" fmla="*/ 1025 h 1027"/>
                    <a:gd name="T40" fmla="*/ 390 w 566"/>
                    <a:gd name="T41" fmla="*/ 1027 h 1027"/>
                    <a:gd name="T42" fmla="*/ 341 w 566"/>
                    <a:gd name="T43" fmla="*/ 1027 h 1027"/>
                    <a:gd name="T44" fmla="*/ 292 w 566"/>
                    <a:gd name="T45" fmla="*/ 1021 h 1027"/>
                    <a:gd name="T46" fmla="*/ 244 w 566"/>
                    <a:gd name="T47" fmla="*/ 1010 h 1027"/>
                    <a:gd name="T48" fmla="*/ 198 w 566"/>
                    <a:gd name="T49" fmla="*/ 993 h 1027"/>
                    <a:gd name="T50" fmla="*/ 153 w 566"/>
                    <a:gd name="T51" fmla="*/ 969 h 1027"/>
                    <a:gd name="T52" fmla="*/ 116 w 566"/>
                    <a:gd name="T53" fmla="*/ 944 h 1027"/>
                    <a:gd name="T54" fmla="*/ 81 w 566"/>
                    <a:gd name="T55" fmla="*/ 915 h 1027"/>
                    <a:gd name="T56" fmla="*/ 50 w 566"/>
                    <a:gd name="T57" fmla="*/ 883 h 1027"/>
                    <a:gd name="T58" fmla="*/ 24 w 566"/>
                    <a:gd name="T59" fmla="*/ 847 h 1027"/>
                    <a:gd name="T60" fmla="*/ 0 w 566"/>
                    <a:gd name="T61" fmla="*/ 809 h 1027"/>
                    <a:gd name="T62" fmla="*/ 34 w 566"/>
                    <a:gd name="T63" fmla="*/ 794 h 1027"/>
                    <a:gd name="T64" fmla="*/ 64 w 566"/>
                    <a:gd name="T65" fmla="*/ 773 h 1027"/>
                    <a:gd name="T66" fmla="*/ 91 w 566"/>
                    <a:gd name="T67" fmla="*/ 748 h 1027"/>
                    <a:gd name="T68" fmla="*/ 113 w 566"/>
                    <a:gd name="T69" fmla="*/ 718 h 1027"/>
                    <a:gd name="T70" fmla="*/ 129 w 566"/>
                    <a:gd name="T71" fmla="*/ 685 h 1027"/>
                    <a:gd name="T72" fmla="*/ 139 w 566"/>
                    <a:gd name="T73" fmla="*/ 648 h 1027"/>
                    <a:gd name="T74" fmla="*/ 143 w 566"/>
                    <a:gd name="T75" fmla="*/ 609 h 1027"/>
                    <a:gd name="T76" fmla="*/ 140 w 566"/>
                    <a:gd name="T77" fmla="*/ 574 h 1027"/>
                    <a:gd name="T78" fmla="*/ 131 w 566"/>
                    <a:gd name="T79" fmla="*/ 540 h 1027"/>
                    <a:gd name="T80" fmla="*/ 117 w 566"/>
                    <a:gd name="T81" fmla="*/ 508 h 1027"/>
                    <a:gd name="T82" fmla="*/ 98 w 566"/>
                    <a:gd name="T83" fmla="*/ 479 h 1027"/>
                    <a:gd name="T84" fmla="*/ 109 w 566"/>
                    <a:gd name="T85" fmla="*/ 462 h 1027"/>
                    <a:gd name="T86" fmla="*/ 134 w 566"/>
                    <a:gd name="T87" fmla="*/ 414 h 1027"/>
                    <a:gd name="T88" fmla="*/ 153 w 566"/>
                    <a:gd name="T89" fmla="*/ 363 h 1027"/>
                    <a:gd name="T90" fmla="*/ 165 w 566"/>
                    <a:gd name="T91" fmla="*/ 310 h 1027"/>
                    <a:gd name="T92" fmla="*/ 172 w 566"/>
                    <a:gd name="T93" fmla="*/ 257 h 1027"/>
                    <a:gd name="T94" fmla="*/ 172 w 566"/>
                    <a:gd name="T95" fmla="*/ 204 h 1027"/>
                    <a:gd name="T96" fmla="*/ 165 w 566"/>
                    <a:gd name="T97" fmla="*/ 151 h 1027"/>
                    <a:gd name="T98" fmla="*/ 152 w 566"/>
                    <a:gd name="T99" fmla="*/ 98 h 1027"/>
                    <a:gd name="T100" fmla="*/ 134 w 566"/>
                    <a:gd name="T101" fmla="*/ 49 h 1027"/>
                    <a:gd name="T102" fmla="*/ 109 w 566"/>
                    <a:gd name="T103" fmla="*/ 0 h 10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66" h="1027">
                      <a:moveTo>
                        <a:pt x="109" y="0"/>
                      </a:moveTo>
                      <a:lnTo>
                        <a:pt x="173" y="22"/>
                      </a:lnTo>
                      <a:lnTo>
                        <a:pt x="235" y="51"/>
                      </a:lnTo>
                      <a:lnTo>
                        <a:pt x="292" y="87"/>
                      </a:lnTo>
                      <a:lnTo>
                        <a:pt x="345" y="127"/>
                      </a:lnTo>
                      <a:lnTo>
                        <a:pt x="393" y="173"/>
                      </a:lnTo>
                      <a:lnTo>
                        <a:pt x="436" y="224"/>
                      </a:lnTo>
                      <a:lnTo>
                        <a:pt x="474" y="280"/>
                      </a:lnTo>
                      <a:lnTo>
                        <a:pt x="507" y="339"/>
                      </a:lnTo>
                      <a:lnTo>
                        <a:pt x="532" y="402"/>
                      </a:lnTo>
                      <a:lnTo>
                        <a:pt x="550" y="469"/>
                      </a:lnTo>
                      <a:lnTo>
                        <a:pt x="562" y="538"/>
                      </a:lnTo>
                      <a:lnTo>
                        <a:pt x="566" y="609"/>
                      </a:lnTo>
                      <a:lnTo>
                        <a:pt x="563" y="677"/>
                      </a:lnTo>
                      <a:lnTo>
                        <a:pt x="553" y="741"/>
                      </a:lnTo>
                      <a:lnTo>
                        <a:pt x="536" y="805"/>
                      </a:lnTo>
                      <a:lnTo>
                        <a:pt x="512" y="866"/>
                      </a:lnTo>
                      <a:lnTo>
                        <a:pt x="483" y="922"/>
                      </a:lnTo>
                      <a:lnTo>
                        <a:pt x="449" y="976"/>
                      </a:lnTo>
                      <a:lnTo>
                        <a:pt x="410" y="1025"/>
                      </a:lnTo>
                      <a:lnTo>
                        <a:pt x="390" y="1027"/>
                      </a:lnTo>
                      <a:lnTo>
                        <a:pt x="341" y="1027"/>
                      </a:lnTo>
                      <a:lnTo>
                        <a:pt x="292" y="1021"/>
                      </a:lnTo>
                      <a:lnTo>
                        <a:pt x="244" y="1010"/>
                      </a:lnTo>
                      <a:lnTo>
                        <a:pt x="198" y="993"/>
                      </a:lnTo>
                      <a:lnTo>
                        <a:pt x="153" y="969"/>
                      </a:lnTo>
                      <a:lnTo>
                        <a:pt x="116" y="944"/>
                      </a:lnTo>
                      <a:lnTo>
                        <a:pt x="81" y="915"/>
                      </a:lnTo>
                      <a:lnTo>
                        <a:pt x="50" y="883"/>
                      </a:lnTo>
                      <a:lnTo>
                        <a:pt x="24" y="847"/>
                      </a:lnTo>
                      <a:lnTo>
                        <a:pt x="0" y="809"/>
                      </a:lnTo>
                      <a:lnTo>
                        <a:pt x="34" y="794"/>
                      </a:lnTo>
                      <a:lnTo>
                        <a:pt x="64" y="773"/>
                      </a:lnTo>
                      <a:lnTo>
                        <a:pt x="91" y="748"/>
                      </a:lnTo>
                      <a:lnTo>
                        <a:pt x="113" y="718"/>
                      </a:lnTo>
                      <a:lnTo>
                        <a:pt x="129" y="685"/>
                      </a:lnTo>
                      <a:lnTo>
                        <a:pt x="139" y="648"/>
                      </a:lnTo>
                      <a:lnTo>
                        <a:pt x="143" y="609"/>
                      </a:lnTo>
                      <a:lnTo>
                        <a:pt x="140" y="574"/>
                      </a:lnTo>
                      <a:lnTo>
                        <a:pt x="131" y="540"/>
                      </a:lnTo>
                      <a:lnTo>
                        <a:pt x="117" y="508"/>
                      </a:lnTo>
                      <a:lnTo>
                        <a:pt x="98" y="479"/>
                      </a:lnTo>
                      <a:lnTo>
                        <a:pt x="109" y="462"/>
                      </a:lnTo>
                      <a:lnTo>
                        <a:pt x="134" y="414"/>
                      </a:lnTo>
                      <a:lnTo>
                        <a:pt x="153" y="363"/>
                      </a:lnTo>
                      <a:lnTo>
                        <a:pt x="165" y="310"/>
                      </a:lnTo>
                      <a:lnTo>
                        <a:pt x="172" y="257"/>
                      </a:lnTo>
                      <a:lnTo>
                        <a:pt x="172" y="204"/>
                      </a:lnTo>
                      <a:lnTo>
                        <a:pt x="165" y="151"/>
                      </a:lnTo>
                      <a:lnTo>
                        <a:pt x="152" y="98"/>
                      </a:lnTo>
                      <a:lnTo>
                        <a:pt x="134" y="49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rgbClr val="A0BC3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Freeform 504">
                  <a:extLst>
                    <a:ext uri="{FF2B5EF4-FFF2-40B4-BE49-F238E27FC236}">
                      <a16:creationId xmlns:a16="http://schemas.microsoft.com/office/drawing/2014/main" id="{4B976E44-9A20-4EAD-8DFF-424CD8636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3039" y="2136775"/>
                  <a:ext cx="1357313" cy="1292225"/>
                </a:xfrm>
                <a:custGeom>
                  <a:avLst/>
                  <a:gdLst>
                    <a:gd name="T0" fmla="*/ 635 w 855"/>
                    <a:gd name="T1" fmla="*/ 0 h 814"/>
                    <a:gd name="T2" fmla="*/ 685 w 855"/>
                    <a:gd name="T3" fmla="*/ 3 h 814"/>
                    <a:gd name="T4" fmla="*/ 735 w 855"/>
                    <a:gd name="T5" fmla="*/ 9 h 814"/>
                    <a:gd name="T6" fmla="*/ 783 w 855"/>
                    <a:gd name="T7" fmla="*/ 18 h 814"/>
                    <a:gd name="T8" fmla="*/ 811 w 855"/>
                    <a:gd name="T9" fmla="*/ 64 h 814"/>
                    <a:gd name="T10" fmla="*/ 832 w 855"/>
                    <a:gd name="T11" fmla="*/ 114 h 814"/>
                    <a:gd name="T12" fmla="*/ 846 w 855"/>
                    <a:gd name="T13" fmla="*/ 165 h 814"/>
                    <a:gd name="T14" fmla="*/ 854 w 855"/>
                    <a:gd name="T15" fmla="*/ 217 h 814"/>
                    <a:gd name="T16" fmla="*/ 855 w 855"/>
                    <a:gd name="T17" fmla="*/ 270 h 814"/>
                    <a:gd name="T18" fmla="*/ 851 w 855"/>
                    <a:gd name="T19" fmla="*/ 323 h 814"/>
                    <a:gd name="T20" fmla="*/ 839 w 855"/>
                    <a:gd name="T21" fmla="*/ 376 h 814"/>
                    <a:gd name="T22" fmla="*/ 821 w 855"/>
                    <a:gd name="T23" fmla="*/ 428 h 814"/>
                    <a:gd name="T24" fmla="*/ 795 w 855"/>
                    <a:gd name="T25" fmla="*/ 479 h 814"/>
                    <a:gd name="T26" fmla="*/ 788 w 855"/>
                    <a:gd name="T27" fmla="*/ 490 h 814"/>
                    <a:gd name="T28" fmla="*/ 764 w 855"/>
                    <a:gd name="T29" fmla="*/ 467 h 814"/>
                    <a:gd name="T30" fmla="*/ 735 w 855"/>
                    <a:gd name="T31" fmla="*/ 449 h 814"/>
                    <a:gd name="T32" fmla="*/ 703 w 855"/>
                    <a:gd name="T33" fmla="*/ 436 h 814"/>
                    <a:gd name="T34" fmla="*/ 671 w 855"/>
                    <a:gd name="T35" fmla="*/ 427 h 814"/>
                    <a:gd name="T36" fmla="*/ 635 w 855"/>
                    <a:gd name="T37" fmla="*/ 424 h 814"/>
                    <a:gd name="T38" fmla="*/ 595 w 855"/>
                    <a:gd name="T39" fmla="*/ 428 h 814"/>
                    <a:gd name="T40" fmla="*/ 557 w 855"/>
                    <a:gd name="T41" fmla="*/ 439 h 814"/>
                    <a:gd name="T42" fmla="*/ 523 w 855"/>
                    <a:gd name="T43" fmla="*/ 456 h 814"/>
                    <a:gd name="T44" fmla="*/ 493 w 855"/>
                    <a:gd name="T45" fmla="*/ 479 h 814"/>
                    <a:gd name="T46" fmla="*/ 466 w 855"/>
                    <a:gd name="T47" fmla="*/ 507 h 814"/>
                    <a:gd name="T48" fmla="*/ 447 w 855"/>
                    <a:gd name="T49" fmla="*/ 539 h 814"/>
                    <a:gd name="T50" fmla="*/ 432 w 855"/>
                    <a:gd name="T51" fmla="*/ 575 h 814"/>
                    <a:gd name="T52" fmla="*/ 385 w 855"/>
                    <a:gd name="T53" fmla="*/ 575 h 814"/>
                    <a:gd name="T54" fmla="*/ 338 w 855"/>
                    <a:gd name="T55" fmla="*/ 581 h 814"/>
                    <a:gd name="T56" fmla="*/ 292 w 855"/>
                    <a:gd name="T57" fmla="*/ 592 h 814"/>
                    <a:gd name="T58" fmla="*/ 246 w 855"/>
                    <a:gd name="T59" fmla="*/ 607 h 814"/>
                    <a:gd name="T60" fmla="*/ 202 w 855"/>
                    <a:gd name="T61" fmla="*/ 630 h 814"/>
                    <a:gd name="T62" fmla="*/ 157 w 855"/>
                    <a:gd name="T63" fmla="*/ 659 h 814"/>
                    <a:gd name="T64" fmla="*/ 117 w 855"/>
                    <a:gd name="T65" fmla="*/ 693 h 814"/>
                    <a:gd name="T66" fmla="*/ 81 w 855"/>
                    <a:gd name="T67" fmla="*/ 729 h 814"/>
                    <a:gd name="T68" fmla="*/ 51 w 855"/>
                    <a:gd name="T69" fmla="*/ 771 h 814"/>
                    <a:gd name="T70" fmla="*/ 27 w 855"/>
                    <a:gd name="T71" fmla="*/ 814 h 814"/>
                    <a:gd name="T72" fmla="*/ 12 w 855"/>
                    <a:gd name="T73" fmla="*/ 757 h 814"/>
                    <a:gd name="T74" fmla="*/ 3 w 855"/>
                    <a:gd name="T75" fmla="*/ 696 h 814"/>
                    <a:gd name="T76" fmla="*/ 0 w 855"/>
                    <a:gd name="T77" fmla="*/ 635 h 814"/>
                    <a:gd name="T78" fmla="*/ 4 w 855"/>
                    <a:gd name="T79" fmla="*/ 566 h 814"/>
                    <a:gd name="T80" fmla="*/ 15 w 855"/>
                    <a:gd name="T81" fmla="*/ 499 h 814"/>
                    <a:gd name="T82" fmla="*/ 33 w 855"/>
                    <a:gd name="T83" fmla="*/ 435 h 814"/>
                    <a:gd name="T84" fmla="*/ 57 w 855"/>
                    <a:gd name="T85" fmla="*/ 373 h 814"/>
                    <a:gd name="T86" fmla="*/ 87 w 855"/>
                    <a:gd name="T87" fmla="*/ 314 h 814"/>
                    <a:gd name="T88" fmla="*/ 123 w 855"/>
                    <a:gd name="T89" fmla="*/ 261 h 814"/>
                    <a:gd name="T90" fmla="*/ 164 w 855"/>
                    <a:gd name="T91" fmla="*/ 210 h 814"/>
                    <a:gd name="T92" fmla="*/ 210 w 855"/>
                    <a:gd name="T93" fmla="*/ 164 h 814"/>
                    <a:gd name="T94" fmla="*/ 260 w 855"/>
                    <a:gd name="T95" fmla="*/ 123 h 814"/>
                    <a:gd name="T96" fmla="*/ 315 w 855"/>
                    <a:gd name="T97" fmla="*/ 88 h 814"/>
                    <a:gd name="T98" fmla="*/ 372 w 855"/>
                    <a:gd name="T99" fmla="*/ 58 h 814"/>
                    <a:gd name="T100" fmla="*/ 434 w 855"/>
                    <a:gd name="T101" fmla="*/ 33 h 814"/>
                    <a:gd name="T102" fmla="*/ 499 w 855"/>
                    <a:gd name="T103" fmla="*/ 16 h 814"/>
                    <a:gd name="T104" fmla="*/ 566 w 855"/>
                    <a:gd name="T105" fmla="*/ 4 h 814"/>
                    <a:gd name="T106" fmla="*/ 635 w 855"/>
                    <a:gd name="T107" fmla="*/ 0 h 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55" h="814">
                      <a:moveTo>
                        <a:pt x="635" y="0"/>
                      </a:moveTo>
                      <a:lnTo>
                        <a:pt x="685" y="3"/>
                      </a:lnTo>
                      <a:lnTo>
                        <a:pt x="735" y="9"/>
                      </a:lnTo>
                      <a:lnTo>
                        <a:pt x="783" y="18"/>
                      </a:lnTo>
                      <a:lnTo>
                        <a:pt x="811" y="64"/>
                      </a:lnTo>
                      <a:lnTo>
                        <a:pt x="832" y="114"/>
                      </a:lnTo>
                      <a:lnTo>
                        <a:pt x="846" y="165"/>
                      </a:lnTo>
                      <a:lnTo>
                        <a:pt x="854" y="217"/>
                      </a:lnTo>
                      <a:lnTo>
                        <a:pt x="855" y="270"/>
                      </a:lnTo>
                      <a:lnTo>
                        <a:pt x="851" y="323"/>
                      </a:lnTo>
                      <a:lnTo>
                        <a:pt x="839" y="376"/>
                      </a:lnTo>
                      <a:lnTo>
                        <a:pt x="821" y="428"/>
                      </a:lnTo>
                      <a:lnTo>
                        <a:pt x="795" y="479"/>
                      </a:lnTo>
                      <a:lnTo>
                        <a:pt x="788" y="490"/>
                      </a:lnTo>
                      <a:lnTo>
                        <a:pt x="764" y="467"/>
                      </a:lnTo>
                      <a:lnTo>
                        <a:pt x="735" y="449"/>
                      </a:lnTo>
                      <a:lnTo>
                        <a:pt x="703" y="436"/>
                      </a:lnTo>
                      <a:lnTo>
                        <a:pt x="671" y="427"/>
                      </a:lnTo>
                      <a:lnTo>
                        <a:pt x="635" y="424"/>
                      </a:lnTo>
                      <a:lnTo>
                        <a:pt x="595" y="428"/>
                      </a:lnTo>
                      <a:lnTo>
                        <a:pt x="557" y="439"/>
                      </a:lnTo>
                      <a:lnTo>
                        <a:pt x="523" y="456"/>
                      </a:lnTo>
                      <a:lnTo>
                        <a:pt x="493" y="479"/>
                      </a:lnTo>
                      <a:lnTo>
                        <a:pt x="466" y="507"/>
                      </a:lnTo>
                      <a:lnTo>
                        <a:pt x="447" y="539"/>
                      </a:lnTo>
                      <a:lnTo>
                        <a:pt x="432" y="575"/>
                      </a:lnTo>
                      <a:lnTo>
                        <a:pt x="385" y="575"/>
                      </a:lnTo>
                      <a:lnTo>
                        <a:pt x="338" y="581"/>
                      </a:lnTo>
                      <a:lnTo>
                        <a:pt x="292" y="592"/>
                      </a:lnTo>
                      <a:lnTo>
                        <a:pt x="246" y="607"/>
                      </a:lnTo>
                      <a:lnTo>
                        <a:pt x="202" y="630"/>
                      </a:lnTo>
                      <a:lnTo>
                        <a:pt x="157" y="659"/>
                      </a:lnTo>
                      <a:lnTo>
                        <a:pt x="117" y="693"/>
                      </a:lnTo>
                      <a:lnTo>
                        <a:pt x="81" y="729"/>
                      </a:lnTo>
                      <a:lnTo>
                        <a:pt x="51" y="771"/>
                      </a:lnTo>
                      <a:lnTo>
                        <a:pt x="27" y="814"/>
                      </a:lnTo>
                      <a:lnTo>
                        <a:pt x="12" y="757"/>
                      </a:lnTo>
                      <a:lnTo>
                        <a:pt x="3" y="696"/>
                      </a:lnTo>
                      <a:lnTo>
                        <a:pt x="0" y="635"/>
                      </a:lnTo>
                      <a:lnTo>
                        <a:pt x="4" y="566"/>
                      </a:lnTo>
                      <a:lnTo>
                        <a:pt x="15" y="499"/>
                      </a:lnTo>
                      <a:lnTo>
                        <a:pt x="33" y="435"/>
                      </a:lnTo>
                      <a:lnTo>
                        <a:pt x="57" y="373"/>
                      </a:lnTo>
                      <a:lnTo>
                        <a:pt x="87" y="314"/>
                      </a:lnTo>
                      <a:lnTo>
                        <a:pt x="123" y="261"/>
                      </a:lnTo>
                      <a:lnTo>
                        <a:pt x="164" y="210"/>
                      </a:lnTo>
                      <a:lnTo>
                        <a:pt x="210" y="164"/>
                      </a:lnTo>
                      <a:lnTo>
                        <a:pt x="260" y="123"/>
                      </a:lnTo>
                      <a:lnTo>
                        <a:pt x="315" y="88"/>
                      </a:lnTo>
                      <a:lnTo>
                        <a:pt x="372" y="58"/>
                      </a:lnTo>
                      <a:lnTo>
                        <a:pt x="434" y="33"/>
                      </a:lnTo>
                      <a:lnTo>
                        <a:pt x="499" y="16"/>
                      </a:lnTo>
                      <a:lnTo>
                        <a:pt x="566" y="4"/>
                      </a:lnTo>
                      <a:lnTo>
                        <a:pt x="635" y="0"/>
                      </a:lnTo>
                      <a:close/>
                    </a:path>
                  </a:pathLst>
                </a:custGeom>
                <a:solidFill>
                  <a:srgbClr val="45BE9B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Line 507">
                  <a:extLst>
                    <a:ext uri="{FF2B5EF4-FFF2-40B4-BE49-F238E27FC236}">
                      <a16:creationId xmlns:a16="http://schemas.microsoft.com/office/drawing/2014/main" id="{16F6590B-808B-4300-9525-98C0F70714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86589" y="3059113"/>
                  <a:ext cx="73025" cy="17463"/>
                </a:xfrm>
                <a:prstGeom prst="line">
                  <a:avLst/>
                </a:prstGeom>
                <a:noFill/>
                <a:ln w="1588">
                  <a:solidFill>
                    <a:srgbClr val="92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id="{24158B09-F348-4812-B7A7-C98BE22E59B5}"/>
                  </a:ext>
                </a:extLst>
              </p:cNvPr>
              <p:cNvSpPr txBox="1"/>
              <p:nvPr/>
            </p:nvSpPr>
            <p:spPr>
              <a:xfrm>
                <a:off x="2840718" y="4281088"/>
                <a:ext cx="1447080" cy="1015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CO" sz="2200" b="1" dirty="0"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rPr>
                  <a:t>PDI</a:t>
                </a:r>
              </a:p>
              <a:p>
                <a:pPr algn="ctr"/>
                <a:r>
                  <a:rPr lang="es-CO" sz="2200" b="1" dirty="0"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rPr>
                  <a:t>2020-</a:t>
                </a:r>
              </a:p>
              <a:p>
                <a:pPr algn="ctr"/>
                <a:r>
                  <a:rPr lang="es-CO" sz="2200" b="1" dirty="0">
                    <a:latin typeface="Segoe UI" panose="020B0502040204020203" pitchFamily="34" charset="0"/>
                    <a:ea typeface="Tahoma" panose="020B0604030504040204" pitchFamily="34" charset="0"/>
                    <a:cs typeface="Segoe UI" panose="020B0502040204020203" pitchFamily="34" charset="0"/>
                  </a:rPr>
                  <a:t>2030</a:t>
                </a:r>
              </a:p>
            </p:txBody>
          </p:sp>
        </p:grpSp>
        <p:sp>
          <p:nvSpPr>
            <p:cNvPr id="24" name="TextBox 59">
              <a:extLst>
                <a:ext uri="{FF2B5EF4-FFF2-40B4-BE49-F238E27FC236}">
                  <a16:creationId xmlns:a16="http://schemas.microsoft.com/office/drawing/2014/main" id="{11B5C466-9883-4798-B7BF-94227AA8CA23}"/>
                </a:ext>
              </a:extLst>
            </p:cNvPr>
            <p:cNvSpPr txBox="1"/>
            <p:nvPr/>
          </p:nvSpPr>
          <p:spPr>
            <a:xfrm rot="19680052">
              <a:off x="7575357" y="2816657"/>
              <a:ext cx="30545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2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Megaproyectos</a:t>
              </a:r>
            </a:p>
          </p:txBody>
        </p:sp>
        <p:sp>
          <p:nvSpPr>
            <p:cNvPr id="25" name="TextBox 60">
              <a:extLst>
                <a:ext uri="{FF2B5EF4-FFF2-40B4-BE49-F238E27FC236}">
                  <a16:creationId xmlns:a16="http://schemas.microsoft.com/office/drawing/2014/main" id="{E7E808B0-3768-4369-B3AD-5283D142DB43}"/>
                </a:ext>
              </a:extLst>
            </p:cNvPr>
            <p:cNvSpPr txBox="1"/>
            <p:nvPr/>
          </p:nvSpPr>
          <p:spPr>
            <a:xfrm rot="3910473">
              <a:off x="10247593" y="3385464"/>
              <a:ext cx="20977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2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Proyectos</a:t>
              </a:r>
            </a:p>
          </p:txBody>
        </p:sp>
        <p:sp>
          <p:nvSpPr>
            <p:cNvPr id="26" name="TextBox 61">
              <a:extLst>
                <a:ext uri="{FF2B5EF4-FFF2-40B4-BE49-F238E27FC236}">
                  <a16:creationId xmlns:a16="http://schemas.microsoft.com/office/drawing/2014/main" id="{2FDA35D4-A59D-4F24-859E-1A92F8C11359}"/>
                </a:ext>
              </a:extLst>
            </p:cNvPr>
            <p:cNvSpPr txBox="1"/>
            <p:nvPr/>
          </p:nvSpPr>
          <p:spPr>
            <a:xfrm rot="1693469">
              <a:off x="8106026" y="5040553"/>
              <a:ext cx="26509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200" b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Actividades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3D6EC9D3-4F16-4331-AC43-E61AB6E7F53B}"/>
              </a:ext>
            </a:extLst>
          </p:cNvPr>
          <p:cNvGrpSpPr/>
          <p:nvPr/>
        </p:nvGrpSpPr>
        <p:grpSpPr>
          <a:xfrm>
            <a:off x="7138292" y="5454106"/>
            <a:ext cx="5606346" cy="1592966"/>
            <a:chOff x="666250" y="2275235"/>
            <a:chExt cx="5833780" cy="3898732"/>
          </a:xfrm>
        </p:grpSpPr>
        <p:sp>
          <p:nvSpPr>
            <p:cNvPr id="45" name="Rectángulo redondeado 31">
              <a:extLst>
                <a:ext uri="{FF2B5EF4-FFF2-40B4-BE49-F238E27FC236}">
                  <a16:creationId xmlns:a16="http://schemas.microsoft.com/office/drawing/2014/main" id="{D955162E-DEBC-4B92-B907-872279DDC5A3}"/>
                </a:ext>
              </a:extLst>
            </p:cNvPr>
            <p:cNvSpPr/>
            <p:nvPr/>
          </p:nvSpPr>
          <p:spPr>
            <a:xfrm>
              <a:off x="666251" y="2275235"/>
              <a:ext cx="5833779" cy="3898732"/>
            </a:xfrm>
            <a:prstGeom prst="roundRect">
              <a:avLst/>
            </a:prstGeom>
            <a:solidFill>
              <a:schemeClr val="bg1">
                <a:lumMod val="85000"/>
                <a:alpha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34440">
                <a:defRPr/>
              </a:pPr>
              <a:endParaRPr lang="es-CO" sz="3030" kern="0" dirty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1 CuadroTexto">
              <a:extLst>
                <a:ext uri="{FF2B5EF4-FFF2-40B4-BE49-F238E27FC236}">
                  <a16:creationId xmlns:a16="http://schemas.microsoft.com/office/drawing/2014/main" id="{2E648E9A-986D-4D28-AEC9-CDC163DD95AA}"/>
                </a:ext>
              </a:extLst>
            </p:cNvPr>
            <p:cNvSpPr txBox="1"/>
            <p:nvPr/>
          </p:nvSpPr>
          <p:spPr>
            <a:xfrm>
              <a:off x="666250" y="2275235"/>
              <a:ext cx="5833779" cy="1370959"/>
            </a:xfrm>
            <a:prstGeom prst="roundRect">
              <a:avLst/>
            </a:prstGeom>
            <a:solidFill>
              <a:srgbClr val="3B6BA6"/>
            </a:solidFill>
            <a:ln w="19050">
              <a:noFill/>
            </a:ln>
          </p:spPr>
          <p:txBody>
            <a:bodyPr wrap="square" lIns="94330" tIns="90000" rIns="94330" bIns="90000" rtlCol="0" anchor="ctr" anchorCtr="0">
              <a:noAutofit/>
            </a:bodyPr>
            <a:lstStyle/>
            <a:p>
              <a:pPr algn="ctr" defTabSz="1234440"/>
              <a:r>
                <a:rPr lang="es-CO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Seguimiento</a:t>
              </a:r>
            </a:p>
            <a:p>
              <a:pPr algn="ctr" defTabSz="1234440"/>
              <a:r>
                <a:rPr lang="es-CO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y medición de los proyectos</a:t>
              </a:r>
            </a:p>
          </p:txBody>
        </p:sp>
      </p:grpSp>
      <p:sp>
        <p:nvSpPr>
          <p:cNvPr id="47" name="17 CuadroTexto">
            <a:extLst>
              <a:ext uri="{FF2B5EF4-FFF2-40B4-BE49-F238E27FC236}">
                <a16:creationId xmlns:a16="http://schemas.microsoft.com/office/drawing/2014/main" id="{1EF5FE06-174C-47FE-B4E8-DF5D5223918E}"/>
              </a:ext>
            </a:extLst>
          </p:cNvPr>
          <p:cNvSpPr txBox="1"/>
          <p:nvPr/>
        </p:nvSpPr>
        <p:spPr>
          <a:xfrm>
            <a:off x="8161735" y="6210042"/>
            <a:ext cx="3918416" cy="713601"/>
          </a:xfrm>
          <a:prstGeom prst="rect">
            <a:avLst/>
          </a:prstGeom>
          <a:noFill/>
        </p:spPr>
        <p:txBody>
          <a:bodyPr wrap="square" lIns="97100" tIns="48550" rIns="97100" bIns="48550" rtlCol="0">
            <a:spAutoFit/>
          </a:bodyPr>
          <a:lstStyle/>
          <a:p>
            <a:pPr marL="364126" lvl="0" indent="-364126" defTabSz="1234440">
              <a:buClr>
                <a:srgbClr val="3B6BA6"/>
              </a:buClr>
              <a:buFont typeface="Wingdings" panose="05000000000000000000" pitchFamily="2" charset="2"/>
              <a:buChar char="§"/>
            </a:pPr>
            <a:r>
              <a:rPr lang="es-CO" sz="2000" kern="0" dirty="0">
                <a:solidFill>
                  <a:prstClr val="black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Indicadores de cumplimiento                de los proyectos</a:t>
            </a:r>
          </a:p>
        </p:txBody>
      </p:sp>
    </p:spTree>
    <p:extLst>
      <p:ext uri="{BB962C8B-B14F-4D97-AF65-F5344CB8AC3E}">
        <p14:creationId xmlns:p14="http://schemas.microsoft.com/office/powerpoint/2010/main" val="11673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Línea de Tiempo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A74DA78-AFEF-4B18-9674-1BD231F1B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705231"/>
              </p:ext>
            </p:extLst>
          </p:nvPr>
        </p:nvGraphicFramePr>
        <p:xfrm>
          <a:off x="312839" y="991700"/>
          <a:ext cx="13217236" cy="669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5253DC9-4685-4A27-9B7C-AE0EEFFD3398}"/>
              </a:ext>
            </a:extLst>
          </p:cNvPr>
          <p:cNvSpPr txBox="1"/>
          <p:nvPr/>
        </p:nvSpPr>
        <p:spPr>
          <a:xfrm>
            <a:off x="675368" y="5027038"/>
            <a:ext cx="179930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defTabSz="914214"/>
            <a:r>
              <a:rPr lang="es-CO" sz="4000" b="1" spc="30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2006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94663B-C2C2-4F67-BC30-06F473D06A34}"/>
              </a:ext>
            </a:extLst>
          </p:cNvPr>
          <p:cNvSpPr txBox="1"/>
          <p:nvPr/>
        </p:nvSpPr>
        <p:spPr>
          <a:xfrm>
            <a:off x="4273974" y="2971868"/>
            <a:ext cx="179930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defTabSz="914214"/>
            <a:r>
              <a:rPr lang="es-CO" sz="4000" b="1" spc="30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D6E37F-3B3B-4A30-A269-E5CE53D6E03E}"/>
              </a:ext>
            </a:extLst>
          </p:cNvPr>
          <p:cNvSpPr txBox="1"/>
          <p:nvPr/>
        </p:nvSpPr>
        <p:spPr>
          <a:xfrm>
            <a:off x="6305598" y="2140665"/>
            <a:ext cx="179930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defTabSz="914214"/>
            <a:r>
              <a:rPr lang="es-CO" sz="4000" b="1" spc="30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5C0FF3-598D-4908-9C79-AB9DC53C3931}"/>
              </a:ext>
            </a:extLst>
          </p:cNvPr>
          <p:cNvSpPr txBox="1"/>
          <p:nvPr/>
        </p:nvSpPr>
        <p:spPr>
          <a:xfrm>
            <a:off x="8585521" y="1701558"/>
            <a:ext cx="179930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defTabSz="914214"/>
            <a:r>
              <a:rPr lang="es-CO" sz="4000" b="1" spc="30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949D9FA-CADB-41E7-94A7-9F9401FDA1FD}"/>
              </a:ext>
            </a:extLst>
          </p:cNvPr>
          <p:cNvSpPr txBox="1"/>
          <p:nvPr/>
        </p:nvSpPr>
        <p:spPr>
          <a:xfrm>
            <a:off x="2474671" y="3855391"/>
            <a:ext cx="179930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defTabSz="914214"/>
            <a:r>
              <a:rPr lang="es-CO" sz="4000" b="1" spc="30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3FF801E-CC45-45FF-BD80-3C3DDEC250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913" y="6429596"/>
            <a:ext cx="2180736" cy="9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122244"/>
                </a:solidFill>
              </a:rPr>
              <a:t>Título diapositiva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387026"/>
            <a:ext cx="2180736" cy="95289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CE6D556-B84C-4C5B-AFF0-82914CCD1056}"/>
              </a:ext>
            </a:extLst>
          </p:cNvPr>
          <p:cNvGrpSpPr/>
          <p:nvPr/>
        </p:nvGrpSpPr>
        <p:grpSpPr>
          <a:xfrm>
            <a:off x="5338198" y="1475597"/>
            <a:ext cx="4976675" cy="1838300"/>
            <a:chOff x="3680883" y="1119"/>
            <a:chExt cx="4976675" cy="1838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4FF5D6B6-1016-49B0-B2E9-07204404B7AD}"/>
                </a:ext>
              </a:extLst>
            </p:cNvPr>
            <p:cNvSpPr/>
            <p:nvPr/>
          </p:nvSpPr>
          <p:spPr>
            <a:xfrm>
              <a:off x="3680883" y="1119"/>
              <a:ext cx="4976675" cy="1838300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7C913DD-C3FA-4D2A-8CCC-B26215DDAEC4}"/>
                </a:ext>
              </a:extLst>
            </p:cNvPr>
            <p:cNvSpPr txBox="1"/>
            <p:nvPr/>
          </p:nvSpPr>
          <p:spPr>
            <a:xfrm>
              <a:off x="3680883" y="1119"/>
              <a:ext cx="4976675" cy="18383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u="sng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EFICACIA</a:t>
              </a:r>
              <a:endParaRPr lang="es-CO" sz="28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28600" lvl="1" indent="-22860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Grado en el que se realizan las actividades planificadas y se alcanzan los resultados planificados.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F7301132-0CA8-4FB1-A2A5-21D5E2664318}"/>
              </a:ext>
            </a:extLst>
          </p:cNvPr>
          <p:cNvSpPr/>
          <p:nvPr/>
        </p:nvSpPr>
        <p:spPr>
          <a:xfrm>
            <a:off x="3399703" y="1474478"/>
            <a:ext cx="1819917" cy="18383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51F8F74-DDF6-49CF-9F25-08129D4616B4}"/>
              </a:ext>
            </a:extLst>
          </p:cNvPr>
          <p:cNvGrpSpPr/>
          <p:nvPr/>
        </p:nvGrpSpPr>
        <p:grpSpPr>
          <a:xfrm>
            <a:off x="3647709" y="3655895"/>
            <a:ext cx="4136708" cy="1838300"/>
            <a:chOff x="1990394" y="2181417"/>
            <a:chExt cx="4136708" cy="1838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662A9B5-4E7E-40C8-9CA7-1D035E218129}"/>
                </a:ext>
              </a:extLst>
            </p:cNvPr>
            <p:cNvSpPr/>
            <p:nvPr/>
          </p:nvSpPr>
          <p:spPr>
            <a:xfrm>
              <a:off x="1990394" y="2181417"/>
              <a:ext cx="4136708" cy="1838300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2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951A391-55B6-4398-A7ED-BD459C470D30}"/>
                </a:ext>
              </a:extLst>
            </p:cNvPr>
            <p:cNvSpPr txBox="1"/>
            <p:nvPr/>
          </p:nvSpPr>
          <p:spPr>
            <a:xfrm>
              <a:off x="1990394" y="2181417"/>
              <a:ext cx="4136708" cy="18383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800" b="1" u="sng" kern="120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EFICIENCIA</a:t>
              </a:r>
            </a:p>
            <a:p>
              <a:pPr marL="228600" lvl="1" indent="-22860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Relación</a:t>
              </a:r>
              <a:r>
                <a:rPr lang="en-GB" sz="20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 entre el </a:t>
              </a: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resultado</a:t>
              </a:r>
              <a:r>
                <a:rPr lang="en-GB" sz="20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alcanzado</a:t>
              </a:r>
              <a:r>
                <a:rPr lang="en-GB" sz="20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 y los </a:t>
              </a: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recursos</a:t>
              </a:r>
              <a:r>
                <a:rPr lang="en-GB" sz="20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utilizados</a:t>
              </a:r>
              <a:r>
                <a:rPr lang="en-GB" sz="20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1857FA0-0B7D-4495-A9C2-994AB70BAF17}"/>
              </a:ext>
            </a:extLst>
          </p:cNvPr>
          <p:cNvSpPr/>
          <p:nvPr/>
        </p:nvSpPr>
        <p:spPr>
          <a:xfrm>
            <a:off x="8003662" y="3655895"/>
            <a:ext cx="1819917" cy="18383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7D88DD9-9C0A-4A5F-BA85-5351D5CA78F2}"/>
              </a:ext>
            </a:extLst>
          </p:cNvPr>
          <p:cNvGrpSpPr/>
          <p:nvPr/>
        </p:nvGrpSpPr>
        <p:grpSpPr>
          <a:xfrm>
            <a:off x="4759050" y="5758838"/>
            <a:ext cx="6138629" cy="1838300"/>
            <a:chOff x="3101735" y="4284360"/>
            <a:chExt cx="6138629" cy="1838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C7F0DBC-D38E-48F3-B1BF-5201045377E9}"/>
                </a:ext>
              </a:extLst>
            </p:cNvPr>
            <p:cNvSpPr/>
            <p:nvPr/>
          </p:nvSpPr>
          <p:spPr>
            <a:xfrm>
              <a:off x="3101735" y="4284360"/>
              <a:ext cx="6138629" cy="1838300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0477144-8CD0-4B9A-AD28-EA4947256115}"/>
                </a:ext>
              </a:extLst>
            </p:cNvPr>
            <p:cNvSpPr txBox="1"/>
            <p:nvPr/>
          </p:nvSpPr>
          <p:spPr>
            <a:xfrm>
              <a:off x="3101735" y="4284360"/>
              <a:ext cx="6138629" cy="18383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b="1" u="sng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EFECTIVIDAD</a:t>
              </a:r>
            </a:p>
            <a:p>
              <a:pPr marL="228600" lvl="1" indent="-22860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2000" b="1" kern="12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Medida del impacto de la gestión tanto en el logro de los resultados planificados, como en el manejo de los recursos utilizados y disponibles.</a:t>
              </a: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BF798CE-20D6-4B7A-912A-DAFF0EC1AACB}"/>
              </a:ext>
            </a:extLst>
          </p:cNvPr>
          <p:cNvSpPr/>
          <p:nvPr/>
        </p:nvSpPr>
        <p:spPr>
          <a:xfrm>
            <a:off x="2815061" y="5759957"/>
            <a:ext cx="1819917" cy="18383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96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Política Integral 2020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0" y="6541889"/>
            <a:ext cx="2180736" cy="9528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55C884-E755-4075-A335-6CA1ABB7C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12" y="890990"/>
            <a:ext cx="10511663" cy="681213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D2A8983-B1DA-4B34-88C6-23C92B033642}"/>
              </a:ext>
            </a:extLst>
          </p:cNvPr>
          <p:cNvGraphicFramePr>
            <a:graphicFrameLocks noGrp="1"/>
          </p:cNvGraphicFramePr>
          <p:nvPr/>
        </p:nvGraphicFramePr>
        <p:xfrm>
          <a:off x="4185519" y="1580229"/>
          <a:ext cx="7746540" cy="1182668"/>
        </p:xfrm>
        <a:graphic>
          <a:graphicData uri="http://schemas.openxmlformats.org/drawingml/2006/table">
            <a:tbl>
              <a:tblPr firstRow="1" firstCol="1" lastRow="1" lastCol="1" bandRow="1" bandCol="1">
                <a:effectLst/>
              </a:tblPr>
              <a:tblGrid>
                <a:gridCol w="338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4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334">
                <a:tc rowSpan="2">
                  <a:txBody>
                    <a:bodyPr/>
                    <a:lstStyle>
                      <a:lvl1pPr marL="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POLÍTICA INTEGRAL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UNIVERSIDAD MILITAR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NUEVA GRANADA</a:t>
                      </a:r>
                      <a:endParaRPr lang="es-CO" sz="1800" b="0" dirty="0">
                        <a:solidFill>
                          <a:srgbClr val="000000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Fecha de emisión: </a:t>
                      </a:r>
                      <a:endParaRPr lang="es-CO" sz="1800" b="0" dirty="0">
                        <a:solidFill>
                          <a:srgbClr val="000000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2018/03/15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GI-PR-F-8</a:t>
                      </a:r>
                      <a:endParaRPr lang="es-CO" sz="1800" b="0" dirty="0">
                        <a:solidFill>
                          <a:srgbClr val="000000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33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Versión N.°</a:t>
                      </a:r>
                      <a:endParaRPr lang="es-CO" sz="1800" b="0" dirty="0">
                        <a:solidFill>
                          <a:srgbClr val="000000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5</a:t>
                      </a:r>
                      <a:endParaRPr lang="es-CO" sz="1800" b="0" dirty="0">
                        <a:solidFill>
                          <a:srgbClr val="000000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Página 1 de 1</a:t>
                      </a:r>
                      <a:endParaRPr lang="es-CO" sz="1800" b="0" dirty="0">
                        <a:solidFill>
                          <a:srgbClr val="000000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14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Agrupar 12">
            <a:extLst>
              <a:ext uri="{FF2B5EF4-FFF2-40B4-BE49-F238E27FC236}">
                <a16:creationId xmlns:a16="http://schemas.microsoft.com/office/drawing/2014/main" id="{FA639029-3F8F-4B4D-8666-94446AD12EA9}"/>
              </a:ext>
            </a:extLst>
          </p:cNvPr>
          <p:cNvGrpSpPr/>
          <p:nvPr/>
        </p:nvGrpSpPr>
        <p:grpSpPr>
          <a:xfrm>
            <a:off x="464306" y="2930036"/>
            <a:ext cx="2464906" cy="3005594"/>
            <a:chOff x="930303" y="1463038"/>
            <a:chExt cx="2926081" cy="5878326"/>
          </a:xfrm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073452FE-B4DB-429D-86DD-9C7E70AB852C}"/>
                </a:ext>
              </a:extLst>
            </p:cNvPr>
            <p:cNvSpPr/>
            <p:nvPr/>
          </p:nvSpPr>
          <p:spPr>
            <a:xfrm>
              <a:off x="930303" y="1463038"/>
              <a:ext cx="2926080" cy="5866698"/>
            </a:xfrm>
            <a:prstGeom prst="roundRect">
              <a:avLst>
                <a:gd name="adj" fmla="val 5758"/>
              </a:avLst>
            </a:pr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rgbClr val="F2F6F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4923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3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E10783D-7ADC-41E4-8702-952A10295505}"/>
                </a:ext>
              </a:extLst>
            </p:cNvPr>
            <p:cNvSpPr/>
            <p:nvPr/>
          </p:nvSpPr>
          <p:spPr>
            <a:xfrm>
              <a:off x="930303" y="1463038"/>
              <a:ext cx="2926080" cy="1160006"/>
            </a:xfrm>
            <a:custGeom>
              <a:avLst/>
              <a:gdLst>
                <a:gd name="connsiteX0" fmla="*/ 133157 w 3657600"/>
                <a:gd name="connsiteY0" fmla="*/ 0 h 1446414"/>
                <a:gd name="connsiteX1" fmla="*/ 3524443 w 3657600"/>
                <a:gd name="connsiteY1" fmla="*/ 0 h 1446414"/>
                <a:gd name="connsiteX2" fmla="*/ 3657600 w 3657600"/>
                <a:gd name="connsiteY2" fmla="*/ 133157 h 1446414"/>
                <a:gd name="connsiteX3" fmla="*/ 3657600 w 3657600"/>
                <a:gd name="connsiteY3" fmla="*/ 881158 h 1446414"/>
                <a:gd name="connsiteX4" fmla="*/ 3657600 w 3657600"/>
                <a:gd name="connsiteY4" fmla="*/ 1313257 h 1446414"/>
                <a:gd name="connsiteX5" fmla="*/ 3657600 w 3657600"/>
                <a:gd name="connsiteY5" fmla="*/ 1446414 h 1446414"/>
                <a:gd name="connsiteX6" fmla="*/ 3524443 w 3657600"/>
                <a:gd name="connsiteY6" fmla="*/ 1446414 h 1446414"/>
                <a:gd name="connsiteX7" fmla="*/ 133157 w 3657600"/>
                <a:gd name="connsiteY7" fmla="*/ 1446414 h 1446414"/>
                <a:gd name="connsiteX8" fmla="*/ 0 w 3657600"/>
                <a:gd name="connsiteY8" fmla="*/ 1446414 h 1446414"/>
                <a:gd name="connsiteX9" fmla="*/ 0 w 3657600"/>
                <a:gd name="connsiteY9" fmla="*/ 1313257 h 1446414"/>
                <a:gd name="connsiteX10" fmla="*/ 0 w 3657600"/>
                <a:gd name="connsiteY10" fmla="*/ 881158 h 1446414"/>
                <a:gd name="connsiteX11" fmla="*/ 0 w 3657600"/>
                <a:gd name="connsiteY11" fmla="*/ 133157 h 1446414"/>
                <a:gd name="connsiteX12" fmla="*/ 133157 w 3657600"/>
                <a:gd name="connsiteY12" fmla="*/ 0 h 144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7600" h="1446414">
                  <a:moveTo>
                    <a:pt x="133157" y="0"/>
                  </a:moveTo>
                  <a:lnTo>
                    <a:pt x="3524443" y="0"/>
                  </a:lnTo>
                  <a:cubicBezTo>
                    <a:pt x="3597984" y="0"/>
                    <a:pt x="3657600" y="59616"/>
                    <a:pt x="3657600" y="133157"/>
                  </a:cubicBezTo>
                  <a:lnTo>
                    <a:pt x="3657600" y="881158"/>
                  </a:lnTo>
                  <a:lnTo>
                    <a:pt x="3657600" y="1313257"/>
                  </a:lnTo>
                  <a:lnTo>
                    <a:pt x="3657600" y="1446414"/>
                  </a:lnTo>
                  <a:lnTo>
                    <a:pt x="3524443" y="1446414"/>
                  </a:lnTo>
                  <a:lnTo>
                    <a:pt x="133157" y="1446414"/>
                  </a:lnTo>
                  <a:lnTo>
                    <a:pt x="0" y="1446414"/>
                  </a:lnTo>
                  <a:lnTo>
                    <a:pt x="0" y="1313257"/>
                  </a:lnTo>
                  <a:lnTo>
                    <a:pt x="0" y="881158"/>
                  </a:lnTo>
                  <a:lnTo>
                    <a:pt x="0" y="133157"/>
                  </a:lnTo>
                  <a:cubicBezTo>
                    <a:pt x="0" y="59616"/>
                    <a:pt x="59616" y="0"/>
                    <a:pt x="133157" y="0"/>
                  </a:cubicBezTo>
                  <a:close/>
                </a:path>
              </a:pathLst>
            </a:custGeom>
            <a:solidFill>
              <a:srgbClr val="6914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4923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3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0" name="Isosceles Triangle 2">
              <a:extLst>
                <a:ext uri="{FF2B5EF4-FFF2-40B4-BE49-F238E27FC236}">
                  <a16:creationId xmlns:a16="http://schemas.microsoft.com/office/drawing/2014/main" id="{838FBE3D-D064-40E3-895C-27C702D0036E}"/>
                </a:ext>
              </a:extLst>
            </p:cNvPr>
            <p:cNvSpPr/>
            <p:nvPr/>
          </p:nvSpPr>
          <p:spPr>
            <a:xfrm rot="16200000">
              <a:off x="1784007" y="1160004"/>
              <a:ext cx="1218673" cy="2926080"/>
            </a:xfrm>
            <a:prstGeom prst="triangle">
              <a:avLst/>
            </a:prstGeom>
            <a:solidFill>
              <a:srgbClr val="C923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4923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38" b="0" i="0" u="none" strike="noStrike" kern="0" cap="none" spc="0" normalizeH="0" baseline="0" noProof="0" dirty="0">
                <a:ln>
                  <a:noFill/>
                </a:ln>
                <a:solidFill>
                  <a:srgbClr val="C92349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CA69D624-8BD2-4676-BEF2-71FCE12035FC}"/>
                </a:ext>
              </a:extLst>
            </p:cNvPr>
            <p:cNvSpPr/>
            <p:nvPr/>
          </p:nvSpPr>
          <p:spPr>
            <a:xfrm>
              <a:off x="930303" y="6881392"/>
              <a:ext cx="2926080" cy="459972"/>
            </a:xfrm>
            <a:custGeom>
              <a:avLst/>
              <a:gdLst>
                <a:gd name="connsiteX0" fmla="*/ 0 w 3657600"/>
                <a:gd name="connsiteY0" fmla="*/ 0 h 573540"/>
                <a:gd name="connsiteX1" fmla="*/ 126345 w 3657600"/>
                <a:gd name="connsiteY1" fmla="*/ 0 h 573540"/>
                <a:gd name="connsiteX2" fmla="*/ 3531255 w 3657600"/>
                <a:gd name="connsiteY2" fmla="*/ 0 h 573540"/>
                <a:gd name="connsiteX3" fmla="*/ 3657600 w 3657600"/>
                <a:gd name="connsiteY3" fmla="*/ 0 h 573540"/>
                <a:gd name="connsiteX4" fmla="*/ 3657600 w 3657600"/>
                <a:gd name="connsiteY4" fmla="*/ 126345 h 573540"/>
                <a:gd name="connsiteX5" fmla="*/ 3657600 w 3657600"/>
                <a:gd name="connsiteY5" fmla="*/ 284613 h 573540"/>
                <a:gd name="connsiteX6" fmla="*/ 3657600 w 3657600"/>
                <a:gd name="connsiteY6" fmla="*/ 447195 h 573540"/>
                <a:gd name="connsiteX7" fmla="*/ 3531255 w 3657600"/>
                <a:gd name="connsiteY7" fmla="*/ 573540 h 573540"/>
                <a:gd name="connsiteX8" fmla="*/ 126345 w 3657600"/>
                <a:gd name="connsiteY8" fmla="*/ 573540 h 573540"/>
                <a:gd name="connsiteX9" fmla="*/ 0 w 3657600"/>
                <a:gd name="connsiteY9" fmla="*/ 447195 h 573540"/>
                <a:gd name="connsiteX10" fmla="*/ 0 w 3657600"/>
                <a:gd name="connsiteY10" fmla="*/ 284613 h 573540"/>
                <a:gd name="connsiteX11" fmla="*/ 0 w 3657600"/>
                <a:gd name="connsiteY11" fmla="*/ 126345 h 57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57600" h="573540">
                  <a:moveTo>
                    <a:pt x="0" y="0"/>
                  </a:moveTo>
                  <a:lnTo>
                    <a:pt x="126345" y="0"/>
                  </a:lnTo>
                  <a:lnTo>
                    <a:pt x="3531255" y="0"/>
                  </a:lnTo>
                  <a:lnTo>
                    <a:pt x="3657600" y="0"/>
                  </a:lnTo>
                  <a:lnTo>
                    <a:pt x="3657600" y="126345"/>
                  </a:lnTo>
                  <a:lnTo>
                    <a:pt x="3657600" y="284613"/>
                  </a:lnTo>
                  <a:lnTo>
                    <a:pt x="3657600" y="447195"/>
                  </a:lnTo>
                  <a:cubicBezTo>
                    <a:pt x="3657600" y="516973"/>
                    <a:pt x="3601033" y="573540"/>
                    <a:pt x="3531255" y="573540"/>
                  </a:cubicBezTo>
                  <a:lnTo>
                    <a:pt x="126345" y="573540"/>
                  </a:lnTo>
                  <a:cubicBezTo>
                    <a:pt x="56567" y="573540"/>
                    <a:pt x="0" y="516973"/>
                    <a:pt x="0" y="447195"/>
                  </a:cubicBezTo>
                  <a:lnTo>
                    <a:pt x="0" y="284613"/>
                  </a:lnTo>
                  <a:lnTo>
                    <a:pt x="0" y="1263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B2E36">
                    <a:lumMod val="90000"/>
                    <a:lumOff val="10000"/>
                    <a:shade val="30000"/>
                    <a:satMod val="115000"/>
                  </a:srgbClr>
                </a:gs>
                <a:gs pos="50000">
                  <a:srgbClr val="2B2E36">
                    <a:lumMod val="90000"/>
                    <a:lumOff val="10000"/>
                    <a:shade val="67500"/>
                    <a:satMod val="115000"/>
                  </a:srgbClr>
                </a:gs>
                <a:gs pos="100000">
                  <a:srgbClr val="2B2E36">
                    <a:lumMod val="90000"/>
                    <a:lumOff val="10000"/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49230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7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FF720A-A7EF-4A42-937C-F8E3B9A00148}"/>
              </a:ext>
            </a:extLst>
          </p:cNvPr>
          <p:cNvSpPr txBox="1"/>
          <p:nvPr/>
        </p:nvSpPr>
        <p:spPr>
          <a:xfrm>
            <a:off x="3907183" y="2930036"/>
            <a:ext cx="8380674" cy="4231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La Universidad Militar Nueva Granada en cumplimiento de las disposiciones legales y de su direccionamiento estratégico, se compromete a </a:t>
            </a: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cumplir</a:t>
            </a: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con los </a:t>
            </a: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requisitos aplicables</a:t>
            </a: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asociados a sus </a:t>
            </a: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grupos de interés pertinentes </a:t>
            </a: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con responsabilidad social, asumiendo la </a:t>
            </a: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autoevaluación y autorregulación</a:t>
            </a: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de los procesos, el mejoramiento continuo, la </a:t>
            </a: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gestión de riesgos e impactos </a:t>
            </a: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y el fomento de una cultura para el </a:t>
            </a: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cuidado de </a:t>
            </a:r>
          </a:p>
          <a:p>
            <a:pPr algn="ctr">
              <a:lnSpc>
                <a:spcPts val="3300"/>
              </a:lnSpc>
            </a:pPr>
            <a:r>
              <a:rPr lang="es-ES_tradnl" sz="2900" dirty="0">
                <a:solidFill>
                  <a:srgbClr val="691449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la salud y la protección del ambiente</a:t>
            </a:r>
            <a:r>
              <a:rPr lang="es-ES_tradnl" sz="2900" dirty="0">
                <a:solidFill>
                  <a:srgbClr val="0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930623-6800-475F-B825-8E1963D329CE}"/>
              </a:ext>
            </a:extLst>
          </p:cNvPr>
          <p:cNvSpPr txBox="1"/>
          <p:nvPr/>
        </p:nvSpPr>
        <p:spPr>
          <a:xfrm>
            <a:off x="606390" y="3996244"/>
            <a:ext cx="207837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4000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Política</a:t>
            </a:r>
            <a:endParaRPr lang="es-ES" sz="4000" dirty="0">
              <a:solidFill>
                <a:prstClr val="black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algn="ctr"/>
            <a:r>
              <a:rPr lang="es-ES" sz="4000" dirty="0">
                <a:solidFill>
                  <a:prstClr val="black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integral</a:t>
            </a:r>
            <a:endParaRPr lang="es-CO" sz="4000" dirty="0">
              <a:solidFill>
                <a:prstClr val="black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Objetivos Integrales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81" y="6927928"/>
            <a:ext cx="1323335" cy="578242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391F7BFB-7ED7-4779-923F-0D1F367F9EBE}"/>
              </a:ext>
            </a:extLst>
          </p:cNvPr>
          <p:cNvSpPr/>
          <p:nvPr/>
        </p:nvSpPr>
        <p:spPr>
          <a:xfrm>
            <a:off x="179602" y="1812198"/>
            <a:ext cx="883194" cy="5375777"/>
          </a:xfrm>
          <a:prstGeom prst="roundRect">
            <a:avLst>
              <a:gd name="adj" fmla="val 7577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92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66998-4E01-489D-954B-94D65AFBD675}"/>
              </a:ext>
            </a:extLst>
          </p:cNvPr>
          <p:cNvSpPr txBox="1"/>
          <p:nvPr/>
        </p:nvSpPr>
        <p:spPr>
          <a:xfrm rot="16200000">
            <a:off x="-1923570" y="4156909"/>
            <a:ext cx="508953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_tradnl" sz="2600" spc="500" dirty="0">
                <a:solidFill>
                  <a:srgbClr val="000000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Objetivos integrales 2020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ACE31B-69D1-429E-90A9-B70015F3A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36" y="1074005"/>
            <a:ext cx="12167780" cy="6432165"/>
          </a:xfrm>
          <a:prstGeom prst="rect">
            <a:avLst/>
          </a:prstGeom>
        </p:spPr>
      </p:pic>
      <p:sp>
        <p:nvSpPr>
          <p:cNvPr id="17" name="Shape 6975">
            <a:extLst>
              <a:ext uri="{FF2B5EF4-FFF2-40B4-BE49-F238E27FC236}">
                <a16:creationId xmlns:a16="http://schemas.microsoft.com/office/drawing/2014/main" id="{A4B21D14-8828-4CED-9893-76B5D0D37714}"/>
              </a:ext>
            </a:extLst>
          </p:cNvPr>
          <p:cNvSpPr/>
          <p:nvPr/>
        </p:nvSpPr>
        <p:spPr>
          <a:xfrm>
            <a:off x="2195712" y="1318638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Lograr y mantener estándares de alta calidad para los programas con fines de acreditación por primera vez o renovación</a:t>
            </a:r>
          </a:p>
        </p:txBody>
      </p:sp>
      <p:sp>
        <p:nvSpPr>
          <p:cNvPr id="19" name="Shape 6975">
            <a:extLst>
              <a:ext uri="{FF2B5EF4-FFF2-40B4-BE49-F238E27FC236}">
                <a16:creationId xmlns:a16="http://schemas.microsoft.com/office/drawing/2014/main" id="{26699656-6601-4279-820C-F04930E7CD90}"/>
              </a:ext>
            </a:extLst>
          </p:cNvPr>
          <p:cNvSpPr/>
          <p:nvPr/>
        </p:nvSpPr>
        <p:spPr>
          <a:xfrm>
            <a:off x="2195712" y="2091240"/>
            <a:ext cx="11019144" cy="553998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Optimizar la generación de ingresos y manejo del presupuesto para satisfacer las necesidades académico administrativas que permitan el fortalecimiento institucional</a:t>
            </a:r>
          </a:p>
        </p:txBody>
      </p:sp>
      <p:sp>
        <p:nvSpPr>
          <p:cNvPr id="21" name="Shape 6975">
            <a:extLst>
              <a:ext uri="{FF2B5EF4-FFF2-40B4-BE49-F238E27FC236}">
                <a16:creationId xmlns:a16="http://schemas.microsoft.com/office/drawing/2014/main" id="{7FA4FD62-44F8-47AA-926F-0660D64DC95A}"/>
              </a:ext>
            </a:extLst>
          </p:cNvPr>
          <p:cNvSpPr/>
          <p:nvPr/>
        </p:nvSpPr>
        <p:spPr>
          <a:xfrm>
            <a:off x="2195712" y="3164694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Ampliar la oferta académica garantizando estándares de calidad en los programas</a:t>
            </a:r>
          </a:p>
        </p:txBody>
      </p:sp>
      <p:sp>
        <p:nvSpPr>
          <p:cNvPr id="23" name="Shape 6975">
            <a:extLst>
              <a:ext uri="{FF2B5EF4-FFF2-40B4-BE49-F238E27FC236}">
                <a16:creationId xmlns:a16="http://schemas.microsoft.com/office/drawing/2014/main" id="{94982A0F-51EB-4C92-B7A7-85B76E4D3971}"/>
              </a:ext>
            </a:extLst>
          </p:cNvPr>
          <p:cNvSpPr/>
          <p:nvPr/>
        </p:nvSpPr>
        <p:spPr>
          <a:xfrm>
            <a:off x="2195712" y="4126076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Fortalecer la cobertura de los servicios de extensión y proyección social a los Grupos de Interés y el Sector Defensa</a:t>
            </a:r>
          </a:p>
        </p:txBody>
      </p:sp>
      <p:sp>
        <p:nvSpPr>
          <p:cNvPr id="25" name="Shape 6975">
            <a:extLst>
              <a:ext uri="{FF2B5EF4-FFF2-40B4-BE49-F238E27FC236}">
                <a16:creationId xmlns:a16="http://schemas.microsoft.com/office/drawing/2014/main" id="{100FC8B6-17F8-4A6A-8810-E82358FEC2CE}"/>
              </a:ext>
            </a:extLst>
          </p:cNvPr>
          <p:cNvSpPr/>
          <p:nvPr/>
        </p:nvSpPr>
        <p:spPr>
          <a:xfrm>
            <a:off x="2195712" y="5077402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Fomentar la cultura investigativa, innovadora y emprendedora en la UMNG</a:t>
            </a:r>
          </a:p>
        </p:txBody>
      </p:sp>
      <p:sp>
        <p:nvSpPr>
          <p:cNvPr id="27" name="Shape 6975">
            <a:extLst>
              <a:ext uri="{FF2B5EF4-FFF2-40B4-BE49-F238E27FC236}">
                <a16:creationId xmlns:a16="http://schemas.microsoft.com/office/drawing/2014/main" id="{775B739A-1694-4763-BA3D-2B5C82101CE7}"/>
              </a:ext>
            </a:extLst>
          </p:cNvPr>
          <p:cNvSpPr/>
          <p:nvPr/>
        </p:nvSpPr>
        <p:spPr>
          <a:xfrm>
            <a:off x="2195712" y="5874630"/>
            <a:ext cx="11019144" cy="553998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Realizar la actualización y seguimiento periódico de los riesgos asociados a la gestión institucional para evitar y/o disminuir los efectos negativos de su materialización</a:t>
            </a:r>
          </a:p>
        </p:txBody>
      </p:sp>
      <p:sp>
        <p:nvSpPr>
          <p:cNvPr id="29" name="Shape 6975">
            <a:extLst>
              <a:ext uri="{FF2B5EF4-FFF2-40B4-BE49-F238E27FC236}">
                <a16:creationId xmlns:a16="http://schemas.microsoft.com/office/drawing/2014/main" id="{0880BE76-5E3A-45AC-A746-4CB74FA2F22A}"/>
              </a:ext>
            </a:extLst>
          </p:cNvPr>
          <p:cNvSpPr/>
          <p:nvPr/>
        </p:nvSpPr>
        <p:spPr>
          <a:xfrm>
            <a:off x="2195712" y="6948857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Desarrollar la internacionalización en las funciones sustantivas de la Institución</a:t>
            </a:r>
          </a:p>
        </p:txBody>
      </p:sp>
    </p:spTree>
    <p:extLst>
      <p:ext uri="{BB962C8B-B14F-4D97-AF65-F5344CB8AC3E}">
        <p14:creationId xmlns:p14="http://schemas.microsoft.com/office/powerpoint/2010/main" val="11511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Objetivos Integrales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9" y="7103267"/>
            <a:ext cx="1876374" cy="819897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D9005C9F-0CF6-4F66-9B86-19D645696F5D}"/>
              </a:ext>
            </a:extLst>
          </p:cNvPr>
          <p:cNvSpPr/>
          <p:nvPr/>
        </p:nvSpPr>
        <p:spPr>
          <a:xfrm>
            <a:off x="12630114" y="1443968"/>
            <a:ext cx="851902" cy="5375777"/>
          </a:xfrm>
          <a:custGeom>
            <a:avLst/>
            <a:gdLst>
              <a:gd name="connsiteX0" fmla="*/ 0 w 914400"/>
              <a:gd name="connsiteY0" fmla="*/ 0 h 7315200"/>
              <a:gd name="connsiteX1" fmla="*/ 775832 w 914400"/>
              <a:gd name="connsiteY1" fmla="*/ 0 h 7315200"/>
              <a:gd name="connsiteX2" fmla="*/ 914400 w 914400"/>
              <a:gd name="connsiteY2" fmla="*/ 138568 h 7315200"/>
              <a:gd name="connsiteX3" fmla="*/ 914400 w 914400"/>
              <a:gd name="connsiteY3" fmla="*/ 7176632 h 7315200"/>
              <a:gd name="connsiteX4" fmla="*/ 775832 w 914400"/>
              <a:gd name="connsiteY4" fmla="*/ 7315200 h 7315200"/>
              <a:gd name="connsiteX5" fmla="*/ 0 w 914400"/>
              <a:gd name="connsiteY5" fmla="*/ 7315200 h 7315200"/>
              <a:gd name="connsiteX6" fmla="*/ 0 w 914400"/>
              <a:gd name="connsiteY6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7315200">
                <a:moveTo>
                  <a:pt x="0" y="0"/>
                </a:moveTo>
                <a:lnTo>
                  <a:pt x="775832" y="0"/>
                </a:lnTo>
                <a:cubicBezTo>
                  <a:pt x="852361" y="0"/>
                  <a:pt x="914400" y="62039"/>
                  <a:pt x="914400" y="138568"/>
                </a:cubicBezTo>
                <a:lnTo>
                  <a:pt x="914400" y="7176632"/>
                </a:lnTo>
                <a:cubicBezTo>
                  <a:pt x="914400" y="7253161"/>
                  <a:pt x="852361" y="7315200"/>
                  <a:pt x="775832" y="7315200"/>
                </a:cubicBez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492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AD33F-2777-4697-B718-46A33EB262D7}"/>
              </a:ext>
            </a:extLst>
          </p:cNvPr>
          <p:cNvSpPr txBox="1"/>
          <p:nvPr/>
        </p:nvSpPr>
        <p:spPr>
          <a:xfrm rot="5400000" flipH="1">
            <a:off x="10511299" y="3867644"/>
            <a:ext cx="508953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s-ES_tradnl" sz="2600" spc="500" dirty="0">
                <a:solidFill>
                  <a:srgbClr val="000000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Objetivos integrales 2020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27C21A-4E5D-4A2C-98D6-C98BC0EFD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8" y="1443968"/>
            <a:ext cx="11545890" cy="5521824"/>
          </a:xfrm>
          <a:prstGeom prst="rect">
            <a:avLst/>
          </a:prstGeom>
        </p:spPr>
      </p:pic>
      <p:sp>
        <p:nvSpPr>
          <p:cNvPr id="16" name="Shape 6975">
            <a:extLst>
              <a:ext uri="{FF2B5EF4-FFF2-40B4-BE49-F238E27FC236}">
                <a16:creationId xmlns:a16="http://schemas.microsoft.com/office/drawing/2014/main" id="{286C9FB6-1ACD-473D-8355-44CD01610374}"/>
              </a:ext>
            </a:extLst>
          </p:cNvPr>
          <p:cNvSpPr/>
          <p:nvPr/>
        </p:nvSpPr>
        <p:spPr>
          <a:xfrm>
            <a:off x="553074" y="1504855"/>
            <a:ext cx="11019144" cy="553998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Desarrollar las actividades del Sistema Institucional de Autoevaluación para proponer acciones de mejoramiento continuo en aras de proyectar las fortalezas, superar las debilidades  e innovar en las funciones sustantivas de la Universidad</a:t>
            </a:r>
          </a:p>
        </p:txBody>
      </p:sp>
      <p:sp>
        <p:nvSpPr>
          <p:cNvPr id="18" name="Shape 6975">
            <a:extLst>
              <a:ext uri="{FF2B5EF4-FFF2-40B4-BE49-F238E27FC236}">
                <a16:creationId xmlns:a16="http://schemas.microsoft.com/office/drawing/2014/main" id="{6364AF93-CD89-4C07-8B6B-7C2BEE4878ED}"/>
              </a:ext>
            </a:extLst>
          </p:cNvPr>
          <p:cNvSpPr/>
          <p:nvPr/>
        </p:nvSpPr>
        <p:spPr>
          <a:xfrm>
            <a:off x="553074" y="2580893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Fortalecer el bienestar institucional</a:t>
            </a:r>
          </a:p>
        </p:txBody>
      </p:sp>
      <p:sp>
        <p:nvSpPr>
          <p:cNvPr id="20" name="Shape 6975">
            <a:extLst>
              <a:ext uri="{FF2B5EF4-FFF2-40B4-BE49-F238E27FC236}">
                <a16:creationId xmlns:a16="http://schemas.microsoft.com/office/drawing/2014/main" id="{4D2F65F1-01E6-4F5C-BFF0-B660D71E8B50}"/>
              </a:ext>
            </a:extLst>
          </p:cNvPr>
          <p:cNvSpPr/>
          <p:nvPr/>
        </p:nvSpPr>
        <p:spPr>
          <a:xfrm>
            <a:off x="553074" y="3527774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Mantener y fortalecer el vínculo con los egresados como miembros activos de la Vida Institucional</a:t>
            </a:r>
          </a:p>
        </p:txBody>
      </p:sp>
      <p:sp>
        <p:nvSpPr>
          <p:cNvPr id="22" name="Shape 6975">
            <a:extLst>
              <a:ext uri="{FF2B5EF4-FFF2-40B4-BE49-F238E27FC236}">
                <a16:creationId xmlns:a16="http://schemas.microsoft.com/office/drawing/2014/main" id="{2032D77A-0D4B-4FC5-934B-D4550D6E3013}"/>
              </a:ext>
            </a:extLst>
          </p:cNvPr>
          <p:cNvSpPr/>
          <p:nvPr/>
        </p:nvSpPr>
        <p:spPr>
          <a:xfrm>
            <a:off x="553074" y="4462729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Controlar la materialización de incidentes y enfermedades laborales, fomentando una cultura de autocuidado</a:t>
            </a:r>
          </a:p>
        </p:txBody>
      </p:sp>
      <p:sp>
        <p:nvSpPr>
          <p:cNvPr id="24" name="Shape 6975">
            <a:extLst>
              <a:ext uri="{FF2B5EF4-FFF2-40B4-BE49-F238E27FC236}">
                <a16:creationId xmlns:a16="http://schemas.microsoft.com/office/drawing/2014/main" id="{0CB044A0-4408-4EAE-A784-26B619FC4F1C}"/>
              </a:ext>
            </a:extLst>
          </p:cNvPr>
          <p:cNvSpPr/>
          <p:nvPr/>
        </p:nvSpPr>
        <p:spPr>
          <a:xfrm>
            <a:off x="553074" y="5397684"/>
            <a:ext cx="11019144" cy="553998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Prevenir y mitigar la materialización de impactos ambientales negativos identificados, fomentando una cultura para la protección del ambiente</a:t>
            </a:r>
          </a:p>
        </p:txBody>
      </p:sp>
      <p:sp>
        <p:nvSpPr>
          <p:cNvPr id="26" name="Shape 6975">
            <a:extLst>
              <a:ext uri="{FF2B5EF4-FFF2-40B4-BE49-F238E27FC236}">
                <a16:creationId xmlns:a16="http://schemas.microsoft.com/office/drawing/2014/main" id="{C426C163-9413-453F-B98B-DCCF41CC5D64}"/>
              </a:ext>
            </a:extLst>
          </p:cNvPr>
          <p:cNvSpPr/>
          <p:nvPr/>
        </p:nvSpPr>
        <p:spPr>
          <a:xfrm>
            <a:off x="553074" y="6423984"/>
            <a:ext cx="110191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Garantizar la participación de los grupos de interés pertinentes de conformidad con la especificidad de cada comité Institucional </a:t>
            </a:r>
          </a:p>
        </p:txBody>
      </p:sp>
    </p:spTree>
    <p:extLst>
      <p:ext uri="{BB962C8B-B14F-4D97-AF65-F5344CB8AC3E}">
        <p14:creationId xmlns:p14="http://schemas.microsoft.com/office/powerpoint/2010/main" val="3307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675" y="6816052"/>
            <a:ext cx="1621242" cy="7084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2661DB-9B70-4D72-88FB-874B11ACA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4" y="1806344"/>
            <a:ext cx="12160800" cy="675237"/>
          </a:xfrm>
          <a:prstGeom prst="rect">
            <a:avLst/>
          </a:prstGeom>
        </p:spPr>
      </p:pic>
      <p:sp>
        <p:nvSpPr>
          <p:cNvPr id="6" name="Shape 6975">
            <a:extLst>
              <a:ext uri="{FF2B5EF4-FFF2-40B4-BE49-F238E27FC236}">
                <a16:creationId xmlns:a16="http://schemas.microsoft.com/office/drawing/2014/main" id="{7304033E-F8FC-4254-B3A6-BF2C73811127}"/>
              </a:ext>
            </a:extLst>
          </p:cNvPr>
          <p:cNvSpPr/>
          <p:nvPr/>
        </p:nvSpPr>
        <p:spPr>
          <a:xfrm>
            <a:off x="2377367" y="2014750"/>
            <a:ext cx="10343712" cy="27699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Lograr y mantener estándares de alta calidad para los programas con fines de acreditación por primera vez o renovación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0A16117-EC99-4C76-87D7-1DC086F79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584808"/>
              </p:ext>
            </p:extLst>
          </p:nvPr>
        </p:nvGraphicFramePr>
        <p:xfrm>
          <a:off x="384496" y="1093577"/>
          <a:ext cx="13075421" cy="742282"/>
        </p:xfrm>
        <a:graphic>
          <a:graphicData uri="http://schemas.openxmlformats.org/drawingml/2006/table">
            <a:tbl>
              <a:tblPr/>
              <a:tblGrid>
                <a:gridCol w="7532954">
                  <a:extLst>
                    <a:ext uri="{9D8B030D-6E8A-4147-A177-3AD203B41FA5}">
                      <a16:colId xmlns:a16="http://schemas.microsoft.com/office/drawing/2014/main" val="2330262374"/>
                    </a:ext>
                  </a:extLst>
                </a:gridCol>
                <a:gridCol w="2974285">
                  <a:extLst>
                    <a:ext uri="{9D8B030D-6E8A-4147-A177-3AD203B41FA5}">
                      <a16:colId xmlns:a16="http://schemas.microsoft.com/office/drawing/2014/main" val="778692609"/>
                    </a:ext>
                  </a:extLst>
                </a:gridCol>
                <a:gridCol w="2568182">
                  <a:extLst>
                    <a:ext uri="{9D8B030D-6E8A-4147-A177-3AD203B41FA5}">
                      <a16:colId xmlns:a16="http://schemas.microsoft.com/office/drawing/2014/main" val="2881463450"/>
                    </a:ext>
                  </a:extLst>
                </a:gridCol>
              </a:tblGrid>
              <a:tr h="410267">
                <a:tc rowSpan="2"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OBJETIVOS INTEGRALES UNIVERSIDAD MILITAR NUEVA GRANADA</a:t>
                      </a:r>
                      <a:b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</a:br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AÑO 2018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5381" marR="5381" marT="5381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Fecha de emisión:</a:t>
                      </a:r>
                      <a:b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</a:br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2019/04/11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5381" marR="5381" marT="5381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GI-PR-F-9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5381" marR="5381" marT="5381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784543"/>
                  </a:ext>
                </a:extLst>
              </a:tr>
              <a:tr h="20737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Revisión No: 19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5381" marR="5381" marT="5381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 Cond" charset="0"/>
                          <a:ea typeface="Franklin Gothic Demi Cond" charset="0"/>
                          <a:cs typeface="Franklin Gothic Demi Cond" charset="0"/>
                        </a:rPr>
                        <a:t>Página 1 de 4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Demi Cond" charset="0"/>
                        <a:ea typeface="Franklin Gothic Demi Cond" charset="0"/>
                        <a:cs typeface="Franklin Gothic Demi Cond" charset="0"/>
                      </a:endParaRPr>
                    </a:p>
                  </a:txBody>
                  <a:tcPr marL="5381" marR="5381" marT="5381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448840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D6E73D0-D009-4FD8-88C4-DC49624FA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558386"/>
              </p:ext>
            </p:extLst>
          </p:nvPr>
        </p:nvGraphicFramePr>
        <p:xfrm>
          <a:off x="384494" y="2642661"/>
          <a:ext cx="13075423" cy="4075004"/>
        </p:xfrm>
        <a:graphic>
          <a:graphicData uri="http://schemas.openxmlformats.org/drawingml/2006/table">
            <a:tbl>
              <a:tblPr/>
              <a:tblGrid>
                <a:gridCol w="3011902">
                  <a:extLst>
                    <a:ext uri="{9D8B030D-6E8A-4147-A177-3AD203B41FA5}">
                      <a16:colId xmlns:a16="http://schemas.microsoft.com/office/drawing/2014/main" val="118195403"/>
                    </a:ext>
                  </a:extLst>
                </a:gridCol>
                <a:gridCol w="2033035">
                  <a:extLst>
                    <a:ext uri="{9D8B030D-6E8A-4147-A177-3AD203B41FA5}">
                      <a16:colId xmlns:a16="http://schemas.microsoft.com/office/drawing/2014/main" val="910117845"/>
                    </a:ext>
                  </a:extLst>
                </a:gridCol>
                <a:gridCol w="2740832">
                  <a:extLst>
                    <a:ext uri="{9D8B030D-6E8A-4147-A177-3AD203B41FA5}">
                      <a16:colId xmlns:a16="http://schemas.microsoft.com/office/drawing/2014/main" val="80895254"/>
                    </a:ext>
                  </a:extLst>
                </a:gridCol>
                <a:gridCol w="2744597">
                  <a:extLst>
                    <a:ext uri="{9D8B030D-6E8A-4147-A177-3AD203B41FA5}">
                      <a16:colId xmlns:a16="http://schemas.microsoft.com/office/drawing/2014/main" val="1520811891"/>
                    </a:ext>
                  </a:extLst>
                </a:gridCol>
                <a:gridCol w="2545057">
                  <a:extLst>
                    <a:ext uri="{9D8B030D-6E8A-4147-A177-3AD203B41FA5}">
                      <a16:colId xmlns:a16="http://schemas.microsoft.com/office/drawing/2014/main" val="655989914"/>
                    </a:ext>
                  </a:extLst>
                </a:gridCol>
              </a:tblGrid>
              <a:tr h="876758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INDICADOR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FRECUENCIA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NIVEL DE EVALUACIÓN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RESPONSABLE</a:t>
                      </a:r>
                      <a:r>
                        <a:rPr lang="es-ES" sz="1600" b="1" i="0" u="none" strike="noStrike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s-ES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VALIDACIÓN Y REPORTE DEL RESULTADO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329611"/>
                  </a:ext>
                </a:extLst>
              </a:tr>
              <a:tr h="1354541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de programas en proceso de acreditación por primera vez, por sede, radicados en el MEN 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20 programas</a:t>
                      </a: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(Sede Bogotá: 15)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(Sede Campus Nueva Granada: 5 por ampliación de la cobertura)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&gt;=20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12 - 19                            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12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Acreditación Institucional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194996"/>
                  </a:ext>
                </a:extLst>
              </a:tr>
              <a:tr h="90592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de Programas en proceso de renovación de acreditación por sede, radicados en MEN 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4 programas</a:t>
                      </a:r>
                    </a:p>
                    <a:p>
                      <a:pPr algn="ctr" fontAlgn="ctr"/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(Sede Bogotá: 3)</a:t>
                      </a:r>
                    </a:p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Sede CNG (1)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&gt;=4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3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1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Acreditación Institucional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199981"/>
                  </a:ext>
                </a:extLst>
              </a:tr>
              <a:tr h="68161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de Programas Acreditados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21 Programas</a:t>
                      </a:r>
                    </a:p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Sede Bogotá 11</a:t>
                      </a:r>
                    </a:p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Sede Campus 10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&gt;=21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13 - 20                            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13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Acreditación Institucional</a:t>
                      </a:r>
                    </a:p>
                    <a:p>
                      <a:pPr algn="ctr" fontAlgn="ctr"/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138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1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745" y="6934914"/>
            <a:ext cx="1434172" cy="6266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B7DB08-A6E8-4C99-BEA4-18002A9CA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3" y="1196355"/>
            <a:ext cx="12103461" cy="810604"/>
          </a:xfrm>
          <a:prstGeom prst="rect">
            <a:avLst/>
          </a:prstGeom>
        </p:spPr>
      </p:pic>
      <p:sp>
        <p:nvSpPr>
          <p:cNvPr id="6" name="Shape 6975">
            <a:extLst>
              <a:ext uri="{FF2B5EF4-FFF2-40B4-BE49-F238E27FC236}">
                <a16:creationId xmlns:a16="http://schemas.microsoft.com/office/drawing/2014/main" id="{753C2E4C-4F00-458F-BD83-E87DDD0087F9}"/>
              </a:ext>
            </a:extLst>
          </p:cNvPr>
          <p:cNvSpPr/>
          <p:nvPr/>
        </p:nvSpPr>
        <p:spPr>
          <a:xfrm>
            <a:off x="1657878" y="1248683"/>
            <a:ext cx="11127438" cy="553998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Optimizar la generación de ingresos y manejo del presupuesto para satisfacer las necesidades académico administrativas</a:t>
            </a:r>
          </a:p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que permitan el fortalecimiento institucional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C742187-24E8-4848-87A7-D362A3CC2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35288"/>
              </p:ext>
            </p:extLst>
          </p:nvPr>
        </p:nvGraphicFramePr>
        <p:xfrm>
          <a:off x="556591" y="2051436"/>
          <a:ext cx="12552826" cy="4883478"/>
        </p:xfrm>
        <a:graphic>
          <a:graphicData uri="http://schemas.openxmlformats.org/drawingml/2006/table">
            <a:tbl>
              <a:tblPr/>
              <a:tblGrid>
                <a:gridCol w="2891523">
                  <a:extLst>
                    <a:ext uri="{9D8B030D-6E8A-4147-A177-3AD203B41FA5}">
                      <a16:colId xmlns:a16="http://schemas.microsoft.com/office/drawing/2014/main" val="1064502603"/>
                    </a:ext>
                  </a:extLst>
                </a:gridCol>
                <a:gridCol w="1951780">
                  <a:extLst>
                    <a:ext uri="{9D8B030D-6E8A-4147-A177-3AD203B41FA5}">
                      <a16:colId xmlns:a16="http://schemas.microsoft.com/office/drawing/2014/main" val="14146703"/>
                    </a:ext>
                  </a:extLst>
                </a:gridCol>
                <a:gridCol w="2631284">
                  <a:extLst>
                    <a:ext uri="{9D8B030D-6E8A-4147-A177-3AD203B41FA5}">
                      <a16:colId xmlns:a16="http://schemas.microsoft.com/office/drawing/2014/main" val="1473435102"/>
                    </a:ext>
                  </a:extLst>
                </a:gridCol>
                <a:gridCol w="2634902">
                  <a:extLst>
                    <a:ext uri="{9D8B030D-6E8A-4147-A177-3AD203B41FA5}">
                      <a16:colId xmlns:a16="http://schemas.microsoft.com/office/drawing/2014/main" val="1452392629"/>
                    </a:ext>
                  </a:extLst>
                </a:gridCol>
                <a:gridCol w="2443337">
                  <a:extLst>
                    <a:ext uri="{9D8B030D-6E8A-4147-A177-3AD203B41FA5}">
                      <a16:colId xmlns:a16="http://schemas.microsoft.com/office/drawing/2014/main" val="3563053949"/>
                    </a:ext>
                  </a:extLst>
                </a:gridCol>
              </a:tblGrid>
              <a:tr h="763707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RESPONSABLE</a:t>
                      </a:r>
                      <a:r>
                        <a:rPr lang="es-ES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</a:t>
                      </a:r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634519"/>
                  </a:ext>
                </a:extLst>
              </a:tr>
              <a:tr h="1109279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Ejecución de Gastos</a:t>
                      </a:r>
                      <a:b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</a:br>
                      <a:b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</a:br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(Total Gastos Ejecutados / Apropiación total de los gastos  aprobados)  X 100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&gt;= 70%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&gt;=70%,      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60% - 69%,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&lt;60%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División Financiera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58686"/>
                  </a:ext>
                </a:extLst>
              </a:tr>
              <a:tr h="111856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Ingresos Recaudados</a:t>
                      </a:r>
                      <a:b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</a:br>
                      <a:b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</a:br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(Total Ingresos recaudados / Apropiación total de los ingresos aprobados) X 100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100%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100%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99% - 90%,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&lt;90%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División Financiera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183176"/>
                  </a:ext>
                </a:extLst>
              </a:tr>
              <a:tr h="1891929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Ingresos por Servicios de Educación Continua</a:t>
                      </a:r>
                      <a:b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</a:br>
                      <a:b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</a:br>
                      <a:r>
                        <a:rPr lang="es-E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(Total de Ingresos ejecutados por servicios de educación continua / Ingresos programados por servicios de educación continua) * 100 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80%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80%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70% – 80%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70%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División de Extensión y Proyección Social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807200"/>
                  </a:ext>
                </a:extLst>
              </a:tr>
            </a:tbl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2F9E1D38-384F-4A80-BF5E-5DD8624B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67" y="537552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82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6BF1A56-ABE5-4712-ADCA-CAF5F2AA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91E0BC-9102-437E-8B6A-47469918A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7" y="1386490"/>
            <a:ext cx="12116882" cy="530400"/>
          </a:xfrm>
          <a:prstGeom prst="rect">
            <a:avLst/>
          </a:prstGeom>
        </p:spPr>
      </p:pic>
      <p:sp>
        <p:nvSpPr>
          <p:cNvPr id="8" name="Shape 6975">
            <a:extLst>
              <a:ext uri="{FF2B5EF4-FFF2-40B4-BE49-F238E27FC236}">
                <a16:creationId xmlns:a16="http://schemas.microsoft.com/office/drawing/2014/main" id="{1E2C3EE1-77E1-4581-BD6A-DA14E9A13D76}"/>
              </a:ext>
            </a:extLst>
          </p:cNvPr>
          <p:cNvSpPr/>
          <p:nvPr/>
        </p:nvSpPr>
        <p:spPr>
          <a:xfrm>
            <a:off x="1648029" y="1513190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Ampliar la oferta académica garantizando estándares de calidad en los programas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03148F2-6251-4E38-A8A7-78F5CCF5E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97907"/>
              </p:ext>
            </p:extLst>
          </p:nvPr>
        </p:nvGraphicFramePr>
        <p:xfrm>
          <a:off x="570141" y="2015163"/>
          <a:ext cx="12622402" cy="3765636"/>
        </p:xfrm>
        <a:graphic>
          <a:graphicData uri="http://schemas.openxmlformats.org/drawingml/2006/table">
            <a:tbl>
              <a:tblPr/>
              <a:tblGrid>
                <a:gridCol w="2907548">
                  <a:extLst>
                    <a:ext uri="{9D8B030D-6E8A-4147-A177-3AD203B41FA5}">
                      <a16:colId xmlns:a16="http://schemas.microsoft.com/office/drawing/2014/main" val="1372236908"/>
                    </a:ext>
                  </a:extLst>
                </a:gridCol>
                <a:gridCol w="1359569">
                  <a:extLst>
                    <a:ext uri="{9D8B030D-6E8A-4147-A177-3AD203B41FA5}">
                      <a16:colId xmlns:a16="http://schemas.microsoft.com/office/drawing/2014/main" val="405330905"/>
                    </a:ext>
                  </a:extLst>
                </a:gridCol>
                <a:gridCol w="4002157">
                  <a:extLst>
                    <a:ext uri="{9D8B030D-6E8A-4147-A177-3AD203B41FA5}">
                      <a16:colId xmlns:a16="http://schemas.microsoft.com/office/drawing/2014/main" val="2499104628"/>
                    </a:ext>
                  </a:extLst>
                </a:gridCol>
                <a:gridCol w="2146688">
                  <a:extLst>
                    <a:ext uri="{9D8B030D-6E8A-4147-A177-3AD203B41FA5}">
                      <a16:colId xmlns:a16="http://schemas.microsoft.com/office/drawing/2014/main" val="4200453501"/>
                    </a:ext>
                  </a:extLst>
                </a:gridCol>
                <a:gridCol w="2206440">
                  <a:extLst>
                    <a:ext uri="{9D8B030D-6E8A-4147-A177-3AD203B41FA5}">
                      <a16:colId xmlns:a16="http://schemas.microsoft.com/office/drawing/2014/main" val="3015925796"/>
                    </a:ext>
                  </a:extLst>
                </a:gridCol>
              </a:tblGrid>
              <a:tr h="553300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0538"/>
                  </a:ext>
                </a:extLst>
              </a:tr>
              <a:tr h="3212336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7. No.  Programas en proceso de solicitud de registro calificado por primera vez radicados en el MEN</a:t>
                      </a:r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7 programas proyectados:</a:t>
                      </a:r>
                    </a:p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Ingeniería Química</a:t>
                      </a:r>
                    </a:p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Ingeniería de Recursos Energéticos</a:t>
                      </a:r>
                    </a:p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Matemáticas Aplicadas y Computacionales</a:t>
                      </a:r>
                    </a:p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Maestría en Seguridad y Gestión del Riesgo</a:t>
                      </a:r>
                    </a:p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Maestría en Ciencias de la Información Geoespacial</a:t>
                      </a:r>
                    </a:p>
                    <a:p>
                      <a:pPr algn="ctr" fontAlgn="ctr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Maestría en Tecnologías y Procesos Sostenibles</a:t>
                      </a:r>
                      <a:endParaRPr lang="es-ES" sz="14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  <a:ea typeface="Franklin Gothic Book" charset="0"/>
                        <a:cs typeface="Franklin Gothic Book" charset="0"/>
                      </a:endParaRP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  <a:ea typeface="Franklin Gothic Book" charset="0"/>
                          <a:cs typeface="Franklin Gothic Book" charset="0"/>
                        </a:rPr>
                        <a:t>Doctorado en Ingeniería</a:t>
                      </a:r>
                      <a:endParaRPr lang="es-CO" sz="14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7</a:t>
                      </a: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3 - 5</a:t>
                      </a: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 &lt; 3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Académico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735109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7" y="7123292"/>
            <a:ext cx="1849807" cy="8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6BF1A56-ABE5-4712-ADCA-CAF5F2AA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9449442-0927-4DF6-AE0C-43BED81D4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4" y="1632412"/>
            <a:ext cx="12116867" cy="530400"/>
          </a:xfrm>
          <a:prstGeom prst="rect">
            <a:avLst/>
          </a:prstGeom>
        </p:spPr>
      </p:pic>
      <p:sp>
        <p:nvSpPr>
          <p:cNvPr id="11" name="Shape 6975">
            <a:extLst>
              <a:ext uri="{FF2B5EF4-FFF2-40B4-BE49-F238E27FC236}">
                <a16:creationId xmlns:a16="http://schemas.microsoft.com/office/drawing/2014/main" id="{C7127DDF-92F1-481B-AF14-A3AC1A712DDB}"/>
              </a:ext>
            </a:extLst>
          </p:cNvPr>
          <p:cNvSpPr/>
          <p:nvPr/>
        </p:nvSpPr>
        <p:spPr>
          <a:xfrm>
            <a:off x="1139119" y="1716760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Fortalecer la cobertura de los servicios de extensión y proyección social a los Grupos de Interés y el Sector Defensa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8191D33B-2794-4B3C-BC6F-941F4033B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38556"/>
              </p:ext>
            </p:extLst>
          </p:nvPr>
        </p:nvGraphicFramePr>
        <p:xfrm>
          <a:off x="528543" y="2563043"/>
          <a:ext cx="12622401" cy="4160018"/>
        </p:xfrm>
        <a:graphic>
          <a:graphicData uri="http://schemas.openxmlformats.org/drawingml/2006/table">
            <a:tbl>
              <a:tblPr/>
              <a:tblGrid>
                <a:gridCol w="2886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5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4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6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0194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de Personas beneficiadas de las actividades de Proyección Social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15.000 Personas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15.000</a:t>
                      </a: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11.000 - 14.999</a:t>
                      </a: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11000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División de Extensión y Proyección Social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3151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de personas beneficiadas por Contratos de capacitación en educación continua suscritos con el Sector Defensa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1000 personas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&gt;=1.000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500 - 999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500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División de Extensión y Proyección Social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667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De Beneficios Otorgados al Sector Defensa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850 beneficios 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 &lt;= 850</a:t>
                      </a: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851 – 900</a:t>
                      </a:r>
                    </a:p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&gt; 900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Asesora de Direccionamiento Estratégico e Inteligencia Competitiva</a:t>
                      </a:r>
                    </a:p>
                  </a:txBody>
                  <a:tcPr marL="7025" marR="7025" marT="70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7" y="7123292"/>
            <a:ext cx="1849807" cy="8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65" y="7190792"/>
            <a:ext cx="1494710" cy="653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F28853A-1DD6-48E6-8639-6CC62A954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80" y="1012020"/>
            <a:ext cx="11733229" cy="605080"/>
          </a:xfrm>
          <a:prstGeom prst="rect">
            <a:avLst/>
          </a:prstGeom>
        </p:spPr>
      </p:pic>
      <p:sp>
        <p:nvSpPr>
          <p:cNvPr id="6" name="Shape 6975">
            <a:extLst>
              <a:ext uri="{FF2B5EF4-FFF2-40B4-BE49-F238E27FC236}">
                <a16:creationId xmlns:a16="http://schemas.microsoft.com/office/drawing/2014/main" id="{AFED82EF-1621-48B1-8E8F-17534639306D}"/>
              </a:ext>
            </a:extLst>
          </p:cNvPr>
          <p:cNvSpPr/>
          <p:nvPr/>
        </p:nvSpPr>
        <p:spPr>
          <a:xfrm>
            <a:off x="1903220" y="1223853"/>
            <a:ext cx="10787061" cy="27699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Fomentar la cultura investigativa, innovadora y emprendedora en la UMNG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590D910-C1DC-47AD-80BF-8AE044FB7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150777"/>
              </p:ext>
            </p:extLst>
          </p:nvPr>
        </p:nvGraphicFramePr>
        <p:xfrm>
          <a:off x="899943" y="1731488"/>
          <a:ext cx="12441380" cy="5343055"/>
        </p:xfrm>
        <a:graphic>
          <a:graphicData uri="http://schemas.openxmlformats.org/drawingml/2006/table">
            <a:tbl>
              <a:tblPr/>
              <a:tblGrid>
                <a:gridCol w="320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2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0319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Revistas Indexadas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60%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 &gt;= 60%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30% y 59%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30%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Artículos publicados en revistas indexadas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150 Artículos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 &gt;= 150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130 -149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 &lt; 130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ponencias (nacionales e internacionales)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85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&gt;=85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70 - 84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70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pt-BR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de Solicitudes Patentes Radicadas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2</a:t>
                      </a:r>
                      <a:b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 1</a:t>
                      </a:r>
                      <a:b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 &lt; 1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Libros y Capítulos de Libro publicados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10 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Libros y capítulos de libros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10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6-9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6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Productividad de Docentes con Doctorado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30 artículos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&gt;=30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20  - 29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20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Procesos de Transferencia Tecnológica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TRIENAL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</a:t>
                      </a:r>
                      <a:b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No Aplica</a:t>
                      </a:r>
                      <a:b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0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de Investigaciones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034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Productividad de libros académicos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10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10</a:t>
                      </a:r>
                      <a:b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 6 - 9</a:t>
                      </a:r>
                      <a:b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6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Académico</a:t>
                      </a:r>
                    </a:p>
                  </a:txBody>
                  <a:tcPr marL="6275" marR="6275" marT="627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9F55AC9C-4DEF-4BFC-8D84-AFB97DBE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47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6" y="7143481"/>
            <a:ext cx="1605355" cy="70147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7AE682D-570C-418D-87D7-B8CF4A26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D557FE-6E9C-4732-8403-D47CFD700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5" y="873474"/>
            <a:ext cx="12116867" cy="811502"/>
          </a:xfrm>
          <a:prstGeom prst="rect">
            <a:avLst/>
          </a:prstGeom>
        </p:spPr>
      </p:pic>
      <p:sp>
        <p:nvSpPr>
          <p:cNvPr id="8" name="Shape 6975">
            <a:extLst>
              <a:ext uri="{FF2B5EF4-FFF2-40B4-BE49-F238E27FC236}">
                <a16:creationId xmlns:a16="http://schemas.microsoft.com/office/drawing/2014/main" id="{B4686DF7-B59E-42EE-927B-2D2CF2A347AC}"/>
              </a:ext>
            </a:extLst>
          </p:cNvPr>
          <p:cNvSpPr/>
          <p:nvPr/>
        </p:nvSpPr>
        <p:spPr>
          <a:xfrm>
            <a:off x="1550506" y="978373"/>
            <a:ext cx="11139776" cy="553998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Realizar la actualización y seguimiento periódico de los riesgos asociados a la gestión institucional para evitar y/o disminuir </a:t>
            </a:r>
          </a:p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los efectos negativos de su materialización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BCCD527-C983-4614-8ECC-EA412C439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64507"/>
              </p:ext>
            </p:extLst>
          </p:nvPr>
        </p:nvGraphicFramePr>
        <p:xfrm>
          <a:off x="446819" y="1656057"/>
          <a:ext cx="12752346" cy="1229900"/>
        </p:xfrm>
        <a:graphic>
          <a:graphicData uri="http://schemas.openxmlformats.org/drawingml/2006/table">
            <a:tbl>
              <a:tblPr/>
              <a:tblGrid>
                <a:gridCol w="308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1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5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120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040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riesgos que pasan de valoración en zona extrema o alta a valoración moderada o baja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20%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20%          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15% - 19%                        </a:t>
                      </a:r>
                      <a:b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Peligro:&lt; 15%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Asesora de Direccionamiento Estratégico e Inteligencia Competitiva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4B9882E8-7BD8-41E8-B214-6311A30A8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9" y="2923025"/>
            <a:ext cx="12116867" cy="811501"/>
          </a:xfrm>
          <a:prstGeom prst="rect">
            <a:avLst/>
          </a:prstGeom>
        </p:spPr>
      </p:pic>
      <p:sp>
        <p:nvSpPr>
          <p:cNvPr id="11" name="Shape 6975">
            <a:extLst>
              <a:ext uri="{FF2B5EF4-FFF2-40B4-BE49-F238E27FC236}">
                <a16:creationId xmlns:a16="http://schemas.microsoft.com/office/drawing/2014/main" id="{F9EB5DA6-48B4-4441-A845-EAEF5E89B99A}"/>
              </a:ext>
            </a:extLst>
          </p:cNvPr>
          <p:cNvSpPr/>
          <p:nvPr/>
        </p:nvSpPr>
        <p:spPr>
          <a:xfrm>
            <a:off x="1637970" y="3190276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Desarrollar la internacionalización en las funciones sustantivas de la Institución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5572CD47-969D-48DF-B6FE-9F29DC53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009528"/>
              </p:ext>
            </p:extLst>
          </p:nvPr>
        </p:nvGraphicFramePr>
        <p:xfrm>
          <a:off x="446819" y="3690610"/>
          <a:ext cx="12745724" cy="3774130"/>
        </p:xfrm>
        <a:graphic>
          <a:graphicData uri="http://schemas.openxmlformats.org/drawingml/2006/table">
            <a:tbl>
              <a:tblPr/>
              <a:tblGrid>
                <a:gridCol w="3089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0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4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741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Nº Estudiantes en movilidad internacional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130 Estudiantes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130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60 - 129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 &lt;60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Relaciones Internacionales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489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22. (</a:t>
                      </a:r>
                      <a:r>
                        <a:rPr lang="es-CO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</a:t>
                      </a:r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Docentes que presentan ponencias internacionales sobre el </a:t>
                      </a:r>
                      <a:r>
                        <a:rPr lang="es-CO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</a:t>
                      </a:r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de docentes que realizan movilidad internacional )X100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50% Docentes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e Investigadores que presentan ponencias en el exterior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 50%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  40% - 49%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 &lt; 40%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Relaciones Internacionales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317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Eventos realizados en la UMNG con la participación de ponentes internacionales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6 Eventos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5-6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3-4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3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Relaciones Internacionales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521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de Docentes e Investigadores internacionales que visitan la UMNG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30 Docentes 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e Investigadores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25-30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 20 - 24 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20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Relaciones Internacionales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317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de Acreditaciones y/o Certificaciones  internacionales en proceso 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TRIENAL</a:t>
                      </a:r>
                      <a:b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2019 - 2021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2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1  </a:t>
                      </a:r>
                    </a:p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&gt; 1 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Vicerrector Académico</a:t>
                      </a:r>
                    </a:p>
                  </a:txBody>
                  <a:tcPr marL="5350" marR="5350" marT="535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0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Beneficios del SIG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003AAB-F1FC-4BCD-8B74-419B28A3346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1" y="6387026"/>
            <a:ext cx="2180736" cy="952890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33CC64A-57F1-427C-AE9D-9AACAD9E4C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191102"/>
              </p:ext>
            </p:extLst>
          </p:nvPr>
        </p:nvGraphicFramePr>
        <p:xfrm>
          <a:off x="989194" y="1453630"/>
          <a:ext cx="11701099" cy="592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26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7281595"/>
            <a:ext cx="1461108" cy="6384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90E0BC-4A82-43CA-B3CE-6B8B24874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92" y="1334948"/>
            <a:ext cx="11692861" cy="784226"/>
          </a:xfrm>
          <a:prstGeom prst="rect">
            <a:avLst/>
          </a:prstGeom>
        </p:spPr>
      </p:pic>
      <p:sp>
        <p:nvSpPr>
          <p:cNvPr id="6" name="Shape 6975">
            <a:extLst>
              <a:ext uri="{FF2B5EF4-FFF2-40B4-BE49-F238E27FC236}">
                <a16:creationId xmlns:a16="http://schemas.microsoft.com/office/drawing/2014/main" id="{CE876DBC-526E-4E03-B6CD-7078F8E1460E}"/>
              </a:ext>
            </a:extLst>
          </p:cNvPr>
          <p:cNvSpPr/>
          <p:nvPr/>
        </p:nvSpPr>
        <p:spPr>
          <a:xfrm>
            <a:off x="1457072" y="1404093"/>
            <a:ext cx="10765344" cy="553998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Desarrollar las actividades del Sistema Institucional de Autoevaluación para proponer acciones de mejoramiento</a:t>
            </a:r>
          </a:p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continuo en aras de proyectar las fortalezas, superar las debilidades  e innovar en las funciones sustantivas de la Universidad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349C6FC-1A0D-40B3-A412-4B0B41F41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651572"/>
              </p:ext>
            </p:extLst>
          </p:nvPr>
        </p:nvGraphicFramePr>
        <p:xfrm>
          <a:off x="714527" y="2432193"/>
          <a:ext cx="12250433" cy="3368671"/>
        </p:xfrm>
        <a:graphic>
          <a:graphicData uri="http://schemas.openxmlformats.org/drawingml/2006/table">
            <a:tbl>
              <a:tblPr/>
              <a:tblGrid>
                <a:gridCol w="2840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1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891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758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Ejecución de Actividades del Plan de mejoramiento</a:t>
                      </a:r>
                    </a:p>
                    <a:p>
                      <a:pPr algn="ctr" fontAlgn="ctr"/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(No. de actividades del plan de mejoramiento 2020 – 2021 ejecutadas / </a:t>
                      </a:r>
                      <a:r>
                        <a:rPr lang="es-E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</a:t>
                      </a: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de actividades del plan de mejoramiento 2020 – 2021 Programadas  ) *100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BIANUAL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100%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100%</a:t>
                      </a:r>
                      <a:b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 75% - 99%</a:t>
                      </a:r>
                      <a:b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75%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Acreditación Institucional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29B2A265-2FFA-4B57-A66E-0871665F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0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7281595"/>
            <a:ext cx="1461108" cy="6384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485FA5-D890-4664-B3D6-C24C03B52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42" y="1131035"/>
            <a:ext cx="11692847" cy="784225"/>
          </a:xfrm>
          <a:prstGeom prst="rect">
            <a:avLst/>
          </a:prstGeom>
        </p:spPr>
      </p:pic>
      <p:sp>
        <p:nvSpPr>
          <p:cNvPr id="8" name="Shape 6975">
            <a:extLst>
              <a:ext uri="{FF2B5EF4-FFF2-40B4-BE49-F238E27FC236}">
                <a16:creationId xmlns:a16="http://schemas.microsoft.com/office/drawing/2014/main" id="{F9C0EB99-2DCF-4E4A-99FF-DC2377E9F5FE}"/>
              </a:ext>
            </a:extLst>
          </p:cNvPr>
          <p:cNvSpPr/>
          <p:nvPr/>
        </p:nvSpPr>
        <p:spPr>
          <a:xfrm>
            <a:off x="1557776" y="1370577"/>
            <a:ext cx="107653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Fortalecer el bienestar institucional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662D14-8759-44F4-8902-E1FAB37F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94" y="5516521"/>
            <a:ext cx="11692847" cy="784224"/>
          </a:xfrm>
          <a:prstGeom prst="rect">
            <a:avLst/>
          </a:prstGeom>
        </p:spPr>
      </p:pic>
      <p:sp>
        <p:nvSpPr>
          <p:cNvPr id="10" name="Shape 6975">
            <a:extLst>
              <a:ext uri="{FF2B5EF4-FFF2-40B4-BE49-F238E27FC236}">
                <a16:creationId xmlns:a16="http://schemas.microsoft.com/office/drawing/2014/main" id="{B3DD3023-5C60-4E5C-82FE-7A5DC69D76EE}"/>
              </a:ext>
            </a:extLst>
          </p:cNvPr>
          <p:cNvSpPr/>
          <p:nvPr/>
        </p:nvSpPr>
        <p:spPr>
          <a:xfrm>
            <a:off x="2344071" y="5742033"/>
            <a:ext cx="10765344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Mantener y fortalecer el vínculo con los egresados como miembros activos de la Vida Institucional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6F362D6-8BE1-4479-AE7B-D1437C53C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747753"/>
              </p:ext>
            </p:extLst>
          </p:nvPr>
        </p:nvGraphicFramePr>
        <p:xfrm>
          <a:off x="783981" y="1842741"/>
          <a:ext cx="12250433" cy="3581822"/>
        </p:xfrm>
        <a:graphic>
          <a:graphicData uri="http://schemas.openxmlformats.org/drawingml/2006/table">
            <a:tbl>
              <a:tblPr/>
              <a:tblGrid>
                <a:gridCol w="2840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1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15431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27. Incremento de participaciones en actividades de bienestar</a:t>
                      </a:r>
                    </a:p>
                    <a:p>
                      <a:pPr algn="ctr" fontAlgn="ctr"/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(</a:t>
                      </a:r>
                      <a:r>
                        <a:rPr lang="es-E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Nº</a:t>
                      </a: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De participaciones en el presente año - </a:t>
                      </a:r>
                      <a:r>
                        <a:rPr lang="es-E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Nº</a:t>
                      </a: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De participaciones en el año anterior) / </a:t>
                      </a:r>
                      <a:r>
                        <a:rPr lang="es-E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Nº</a:t>
                      </a:r>
                      <a:r>
                        <a:rPr lang="es-E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 De participaciones en el año anterior)*100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3%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&gt;=3%</a:t>
                      </a:r>
                      <a:b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2% - 2,9%</a:t>
                      </a:r>
                      <a:b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2%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División de Bienestar Universitario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332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de Incentivos Otorgados a Estudiantes por mérito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1600 beneficios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&lt;= 1600 Zona de Alerta: 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 1601 - 1700 Zona de Peligro: 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&gt; 1700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Asesora de Direccionamiento Estratégico e Inteligencia Competitiva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3379008E-E1FF-4EDD-AFD6-B89F285E0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110493"/>
              </p:ext>
            </p:extLst>
          </p:nvPr>
        </p:nvGraphicFramePr>
        <p:xfrm>
          <a:off x="858982" y="6311132"/>
          <a:ext cx="12250433" cy="983927"/>
        </p:xfrm>
        <a:graphic>
          <a:graphicData uri="http://schemas.openxmlformats.org/drawingml/2006/table">
            <a:tbl>
              <a:tblPr/>
              <a:tblGrid>
                <a:gridCol w="2840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1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499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N° de egresados que tienen un vínculo activo académico, laboral, cultural, deportivo con la UMNG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1200 Egresados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1200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600 – 1199</a:t>
                      </a:r>
                    </a:p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600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Coordinador Centro de Egresados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29B2A265-2FFA-4B57-A66E-0871665F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0036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08" y="6891967"/>
            <a:ext cx="1545257" cy="6752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512B48-5EAC-4A9B-96B8-3D40C5AEC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84" y="1070600"/>
            <a:ext cx="12099568" cy="811503"/>
          </a:xfrm>
          <a:prstGeom prst="rect">
            <a:avLst/>
          </a:prstGeom>
        </p:spPr>
      </p:pic>
      <p:sp>
        <p:nvSpPr>
          <p:cNvPr id="6" name="Shape 6975">
            <a:extLst>
              <a:ext uri="{FF2B5EF4-FFF2-40B4-BE49-F238E27FC236}">
                <a16:creationId xmlns:a16="http://schemas.microsoft.com/office/drawing/2014/main" id="{FF0E6190-44A2-4991-ADD1-538DECFCE3B7}"/>
              </a:ext>
            </a:extLst>
          </p:cNvPr>
          <p:cNvSpPr/>
          <p:nvPr/>
        </p:nvSpPr>
        <p:spPr>
          <a:xfrm>
            <a:off x="1969640" y="1282218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Controlar la materialización de incidentes y enfermedades laborales, fomentando una cultura de autocuidado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C6DD4B7-CDC0-4F4A-9FBA-B94CD6F6E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678615"/>
              </p:ext>
            </p:extLst>
          </p:nvPr>
        </p:nvGraphicFramePr>
        <p:xfrm>
          <a:off x="676015" y="1897666"/>
          <a:ext cx="12784150" cy="4931087"/>
        </p:xfrm>
        <a:graphic>
          <a:graphicData uri="http://schemas.openxmlformats.org/drawingml/2006/table">
            <a:tbl>
              <a:tblPr/>
              <a:tblGrid>
                <a:gridCol w="4106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9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8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945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9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Prevalencia de la enfermedad laboral </a:t>
                      </a: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(Número de casos nuevos y antiguos  de enfermedad laboral en el año / Promedio de trabajadores en el año) *1000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</a:pPr>
                      <a:r>
                        <a:rPr lang="es-CO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cumplimiento:  &lt;= 3 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Alerta: 3-4      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Peligro: &gt;=4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</a:pPr>
                      <a:r>
                        <a:rPr lang="es-E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44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Severidad de Accidentalidad</a:t>
                      </a: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(Número de días de incapacidad  por accidente de trabajo en el mes + Número de días cargados en el mes / Numero de Trabajadores en el mes) *100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cumplimiento:  &lt;= 1,2 %                   Zona de Alerta: (1,2%-1,4%)      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Peligro: &gt;=1,4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9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Frecuencia de Accidentalidad</a:t>
                      </a: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(Número de accidentes de trabajo que se presentaron en el mes / Numero de Trabajadores en el mes ) * 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cumplimiento:  &lt;= 0,5%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Alerta: (0,5%-0,6%)     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Peligro: &gt; =0,6%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9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Proporción de accidentes de Trabajo Mortales</a:t>
                      </a: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(Número de accidentes de trabajo mortales que se presentaron en el año / Total de accidentes de trabajo que se presentaron en el año) * 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cumplimiento:  = 0%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Peligro: &gt; 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75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Incidencia de la enfermedad laboral</a:t>
                      </a: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(Número de casos nuevos de enfermedad laboral en el año / Promedio total de trabajadores en el año) * 1000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cumplimiento:  &lt;= 1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Alerta: 1-2                      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Peligro: &gt;=2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23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Ausentismo por causa Medica</a:t>
                      </a: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(Número de días de ausencia por incapacidad laboral o común en el mes / Número de días de trabajo programados en el mes ) * 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cumplimiento: &lt;= 0,2%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alerta: (0,2%-0,3%)</a:t>
                      </a:r>
                      <a:b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Zona de peligro: &gt;=0,3%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5957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ítulo 1">
            <a:extLst>
              <a:ext uri="{FF2B5EF4-FFF2-40B4-BE49-F238E27FC236}">
                <a16:creationId xmlns:a16="http://schemas.microsoft.com/office/drawing/2014/main" id="{8DC3A788-650E-4D88-A75B-20FD1900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194" y="48213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22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51" y="6733392"/>
            <a:ext cx="1895365" cy="828195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7BC66B-8F98-43F8-A364-87661826D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83655"/>
              </p:ext>
            </p:extLst>
          </p:nvPr>
        </p:nvGraphicFramePr>
        <p:xfrm>
          <a:off x="735157" y="2265396"/>
          <a:ext cx="12648979" cy="4682324"/>
        </p:xfrm>
        <a:graphic>
          <a:graphicData uri="http://schemas.openxmlformats.org/drawingml/2006/table">
            <a:tbl>
              <a:tblPr/>
              <a:tblGrid>
                <a:gridCol w="314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3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16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18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aspectos ambientales identificados que disminuyen la valoración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AS que disminuyen valoración de S a SM o a NS  componente Uso eficiente de los RRN/ Total AS identificados componente uso eficiente de los RRN * 100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AS: aspectos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S: Significativo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NS: no significativo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RRN: recursos renovables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11%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11%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7% – 10%                        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7%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DD44E5E-BC12-4880-95E2-1469EB064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8" y="1186645"/>
            <a:ext cx="12099538" cy="811500"/>
          </a:xfrm>
          <a:prstGeom prst="rect">
            <a:avLst/>
          </a:prstGeom>
        </p:spPr>
      </p:pic>
      <p:sp>
        <p:nvSpPr>
          <p:cNvPr id="7" name="Shape 6975">
            <a:extLst>
              <a:ext uri="{FF2B5EF4-FFF2-40B4-BE49-F238E27FC236}">
                <a16:creationId xmlns:a16="http://schemas.microsoft.com/office/drawing/2014/main" id="{3DD13281-09BB-459C-901F-286ACAF2AD37}"/>
              </a:ext>
            </a:extLst>
          </p:cNvPr>
          <p:cNvSpPr/>
          <p:nvPr/>
        </p:nvSpPr>
        <p:spPr>
          <a:xfrm>
            <a:off x="1106470" y="1453896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Prevenir y mitigar la materialización de impactos ambientales, fomentando una cultura para la protección del ambiente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D185875-429B-4D90-830A-BA1B41E1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59" y="59796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990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51" y="6733392"/>
            <a:ext cx="1895365" cy="828195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7BC66B-8F98-43F8-A364-87661826D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476658"/>
              </p:ext>
            </p:extLst>
          </p:nvPr>
        </p:nvGraphicFramePr>
        <p:xfrm>
          <a:off x="735157" y="2265396"/>
          <a:ext cx="12648979" cy="4682324"/>
        </p:xfrm>
        <a:graphic>
          <a:graphicData uri="http://schemas.openxmlformats.org/drawingml/2006/table">
            <a:tbl>
              <a:tblPr/>
              <a:tblGrid>
                <a:gridCol w="314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3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16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18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aspectos ambientales identificados que disminuyen la valoración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AS que disminuyen valoración de S a SM o a NS  componente GIR / Total AS identificados componente GIR * 100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AS: aspectos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S: Significativo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NS: no significativo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GIR: Gestión integral de residuos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11%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11%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7% – 10%                        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7%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DD44E5E-BC12-4880-95E2-1469EB064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8" y="1186645"/>
            <a:ext cx="12099538" cy="811500"/>
          </a:xfrm>
          <a:prstGeom prst="rect">
            <a:avLst/>
          </a:prstGeom>
        </p:spPr>
      </p:pic>
      <p:sp>
        <p:nvSpPr>
          <p:cNvPr id="7" name="Shape 6975">
            <a:extLst>
              <a:ext uri="{FF2B5EF4-FFF2-40B4-BE49-F238E27FC236}">
                <a16:creationId xmlns:a16="http://schemas.microsoft.com/office/drawing/2014/main" id="{3DD13281-09BB-459C-901F-286ACAF2AD37}"/>
              </a:ext>
            </a:extLst>
          </p:cNvPr>
          <p:cNvSpPr/>
          <p:nvPr/>
        </p:nvSpPr>
        <p:spPr>
          <a:xfrm>
            <a:off x="1106470" y="1453896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Prevenir y mitigar la materialización de impactos ambientales, fomentando una cultura para la protección del ambiente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D185875-429B-4D90-830A-BA1B41E1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59" y="59796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528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51" y="6733392"/>
            <a:ext cx="1895365" cy="828195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7BC66B-8F98-43F8-A364-87661826D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104976"/>
              </p:ext>
            </p:extLst>
          </p:nvPr>
        </p:nvGraphicFramePr>
        <p:xfrm>
          <a:off x="735157" y="2265396"/>
          <a:ext cx="12648979" cy="4682324"/>
        </p:xfrm>
        <a:graphic>
          <a:graphicData uri="http://schemas.openxmlformats.org/drawingml/2006/table">
            <a:tbl>
              <a:tblPr/>
              <a:tblGrid>
                <a:gridCol w="314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3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163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INDICADOR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FRECUENCIA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META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NIVEL DE EVALUACIÓN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VALIDACIÓN Y REPORTE DEL RESULTADO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CBF9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18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Porcentaje de aspectos ambientales identificados que disminuyen la valoración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No. AS que disminuyen valoración de S a SM o a NS  componente SBA / Total AS identificados componente SBA * 100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AS: aspectos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S: Significativo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NS: no significativo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SBA: Saneamiento básico ambiental 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11%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11%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7% – 10%                        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7%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de Protección al Patrimonio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DD44E5E-BC12-4880-95E2-1469EB064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8" y="1186645"/>
            <a:ext cx="12099538" cy="811500"/>
          </a:xfrm>
          <a:prstGeom prst="rect">
            <a:avLst/>
          </a:prstGeom>
        </p:spPr>
      </p:pic>
      <p:sp>
        <p:nvSpPr>
          <p:cNvPr id="7" name="Shape 6975">
            <a:extLst>
              <a:ext uri="{FF2B5EF4-FFF2-40B4-BE49-F238E27FC236}">
                <a16:creationId xmlns:a16="http://schemas.microsoft.com/office/drawing/2014/main" id="{3DD13281-09BB-459C-901F-286ACAF2AD37}"/>
              </a:ext>
            </a:extLst>
          </p:cNvPr>
          <p:cNvSpPr/>
          <p:nvPr/>
        </p:nvSpPr>
        <p:spPr>
          <a:xfrm>
            <a:off x="1106470" y="1453896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Prevenir y mitigar la materialización de impactos ambientales, fomentando una cultura para la protección del ambiente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D185875-429B-4D90-830A-BA1B41E1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59" y="59796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158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551" y="6733392"/>
            <a:ext cx="1895365" cy="82819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D185875-429B-4D90-830A-BA1B41E1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059" y="597964"/>
            <a:ext cx="11235349" cy="415498"/>
          </a:xfrm>
        </p:spPr>
        <p:txBody>
          <a:bodyPr/>
          <a:lstStyle/>
          <a:p>
            <a:r>
              <a:rPr lang="es-CO" dirty="0">
                <a:solidFill>
                  <a:srgbClr val="002060"/>
                </a:solidFill>
              </a:rPr>
              <a:t>Objetivos Integrales 2020</a:t>
            </a:r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EDFC79B-E645-4602-935E-BD9A6FB99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24" y="1827729"/>
            <a:ext cx="12099523" cy="811500"/>
          </a:xfrm>
          <a:prstGeom prst="rect">
            <a:avLst/>
          </a:prstGeom>
        </p:spPr>
      </p:pic>
      <p:sp>
        <p:nvSpPr>
          <p:cNvPr id="9" name="Shape 6975">
            <a:extLst>
              <a:ext uri="{FF2B5EF4-FFF2-40B4-BE49-F238E27FC236}">
                <a16:creationId xmlns:a16="http://schemas.microsoft.com/office/drawing/2014/main" id="{A796C49D-361F-49BA-9255-00EE990C9DFB}"/>
              </a:ext>
            </a:extLst>
          </p:cNvPr>
          <p:cNvSpPr/>
          <p:nvPr/>
        </p:nvSpPr>
        <p:spPr>
          <a:xfrm>
            <a:off x="1214909" y="2094980"/>
            <a:ext cx="11139776" cy="276999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Franklin Gothic Medium Cond" panose="020B06060304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mo"/>
              </a:rPr>
              <a:t>Garantizar la participación de los grupos de interés pertinentes en el proceso de toma de decisiones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24D716E-2E39-401D-9988-C5CCAEA96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128594"/>
              </p:ext>
            </p:extLst>
          </p:nvPr>
        </p:nvGraphicFramePr>
        <p:xfrm>
          <a:off x="810938" y="2822620"/>
          <a:ext cx="12648978" cy="2752642"/>
        </p:xfrm>
        <a:graphic>
          <a:graphicData uri="http://schemas.openxmlformats.org/drawingml/2006/table">
            <a:tbl>
              <a:tblPr/>
              <a:tblGrid>
                <a:gridCol w="3140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3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Participación de los grupos de interés en el desarrollo de las estrategias institucionales</a:t>
                      </a:r>
                    </a:p>
                    <a:p>
                      <a:pPr algn="ctr" fontAlgn="ctr"/>
                      <a:endParaRPr lang="es-CO" sz="18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charset="0"/>
                        <a:ea typeface="Franklin Gothic Demi" charset="0"/>
                        <a:cs typeface="Franklin Gothic Demi" charset="0"/>
                      </a:endParaRPr>
                    </a:p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charset="0"/>
                          <a:ea typeface="Franklin Gothic Demi" charset="0"/>
                          <a:cs typeface="Franklin Gothic Demi" charset="0"/>
                        </a:rPr>
                        <a:t>(No de estrategias que convocan a la participación de los grupos de interés sobre el total de estrategias institucionales de la UMNG) * 100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ANUAL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70%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cumplimiento: &gt;= 70%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Alerta: 60% – 69%                         </a:t>
                      </a:r>
                      <a:b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</a:b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Zona de Peligro: &lt; 60%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12978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2595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38935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51914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64892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77870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90849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103827" algn="l" defTabSz="1025957" rtl="0" eaLnBrk="1" latinLnBrk="0" hangingPunct="1">
                        <a:defRPr sz="202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Jefe Oficina Asesora de Direccionamiento Estratégico e Inteligencia Competitiva</a:t>
                      </a:r>
                    </a:p>
                  </a:txBody>
                  <a:tcPr marL="9442" marR="9442" marT="9442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0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Recuerda…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953"/>
            <a:ext cx="2554686" cy="111629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F41AC08B-49E2-47FA-847B-3010C521FB8B}"/>
              </a:ext>
            </a:extLst>
          </p:cNvPr>
          <p:cNvGrpSpPr/>
          <p:nvPr/>
        </p:nvGrpSpPr>
        <p:grpSpPr>
          <a:xfrm>
            <a:off x="2611356" y="1213060"/>
            <a:ext cx="10689405" cy="1096634"/>
            <a:chOff x="800296" y="548032"/>
            <a:chExt cx="10689405" cy="10966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15BC2E6-577A-4539-A718-483D9C3748D6}"/>
                </a:ext>
              </a:extLst>
            </p:cNvPr>
            <p:cNvSpPr/>
            <p:nvPr/>
          </p:nvSpPr>
          <p:spPr>
            <a:xfrm>
              <a:off x="800296" y="548032"/>
              <a:ext cx="10689405" cy="109663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54CF9DC-8A57-4E76-A564-57B11695BEBD}"/>
                </a:ext>
              </a:extLst>
            </p:cNvPr>
            <p:cNvSpPr txBox="1"/>
            <p:nvPr/>
          </p:nvSpPr>
          <p:spPr>
            <a:xfrm>
              <a:off x="800296" y="548032"/>
              <a:ext cx="10689405" cy="10966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0454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_tradnl" sz="22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Evidenciar tu compromiso y liderazgo con el SIG, promoviendo y participando en actividades, campañas, capacitaciones, protegiendo el ambiente y fomentando el autocuidado.</a:t>
              </a: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20BFF39B-5496-47E7-82D3-81ED963300D2}"/>
              </a:ext>
            </a:extLst>
          </p:cNvPr>
          <p:cNvSpPr/>
          <p:nvPr/>
        </p:nvSpPr>
        <p:spPr>
          <a:xfrm>
            <a:off x="1925960" y="1075980"/>
            <a:ext cx="1370793" cy="1370793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E4BD004-BA6A-48CA-B4C5-F99762DB8590}"/>
              </a:ext>
            </a:extLst>
          </p:cNvPr>
          <p:cNvGrpSpPr/>
          <p:nvPr/>
        </p:nvGrpSpPr>
        <p:grpSpPr>
          <a:xfrm>
            <a:off x="3240082" y="2858297"/>
            <a:ext cx="10060679" cy="1096634"/>
            <a:chOff x="1429022" y="2193269"/>
            <a:chExt cx="10060679" cy="10966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16B4FE4-5051-4680-9B8A-1B9DE83E7E9D}"/>
                </a:ext>
              </a:extLst>
            </p:cNvPr>
            <p:cNvSpPr/>
            <p:nvPr/>
          </p:nvSpPr>
          <p:spPr>
            <a:xfrm>
              <a:off x="1429022" y="2193269"/>
              <a:ext cx="10060679" cy="109663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2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0AAAAD2-435D-4945-BE92-516B9C59E3C2}"/>
                </a:ext>
              </a:extLst>
            </p:cNvPr>
            <p:cNvSpPr txBox="1"/>
            <p:nvPr/>
          </p:nvSpPr>
          <p:spPr>
            <a:xfrm>
              <a:off x="1429022" y="2193269"/>
              <a:ext cx="10060679" cy="10966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0454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2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Gestionar los riesgos de tu proceso: prevenir o reducir los efectos indeseados y potencializar efectos deseados.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7857A9-52C8-40AE-BC16-9B90340D30EF}"/>
              </a:ext>
            </a:extLst>
          </p:cNvPr>
          <p:cNvSpPr/>
          <p:nvPr/>
        </p:nvSpPr>
        <p:spPr>
          <a:xfrm>
            <a:off x="2554686" y="2721218"/>
            <a:ext cx="1370793" cy="1370793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9054B6F-57EF-4B45-A4CD-E4C3A6FEC259}"/>
              </a:ext>
            </a:extLst>
          </p:cNvPr>
          <p:cNvGrpSpPr/>
          <p:nvPr/>
        </p:nvGrpSpPr>
        <p:grpSpPr>
          <a:xfrm>
            <a:off x="3240082" y="4503535"/>
            <a:ext cx="10060679" cy="1096634"/>
            <a:chOff x="1429022" y="3838507"/>
            <a:chExt cx="10060679" cy="10966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9B0F9EE-098E-495B-8B75-90FC32C0CA6E}"/>
                </a:ext>
              </a:extLst>
            </p:cNvPr>
            <p:cNvSpPr/>
            <p:nvPr/>
          </p:nvSpPr>
          <p:spPr>
            <a:xfrm>
              <a:off x="1429022" y="3838507"/>
              <a:ext cx="10060679" cy="109663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2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8B48B8D-9474-4C0A-BEC9-D84C54F2C1D0}"/>
                </a:ext>
              </a:extLst>
            </p:cNvPr>
            <p:cNvSpPr txBox="1"/>
            <p:nvPr/>
          </p:nvSpPr>
          <p:spPr>
            <a:xfrm>
              <a:off x="1429022" y="3838507"/>
              <a:ext cx="10060679" cy="10966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0454" tIns="50800" rIns="50800" bIns="508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Gestionar el cambio: Planificar</a:t>
              </a:r>
              <a:r>
                <a:rPr lang="es-ES" sz="2000" b="1" kern="1200" baseline="0" dirty="0">
                  <a:latin typeface="Segoe UI" panose="020B0502040204020203" pitchFamily="34" charset="0"/>
                  <a:cs typeface="Segoe UI" panose="020B0502040204020203" pitchFamily="34" charset="0"/>
                </a:rPr>
                <a:t> los cambios, considerando el propósito de los cambios, las consecuencias, disponibilidad de recursos y la asignación y reasignación de responsabilidades y autoridades.</a:t>
              </a:r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98F03406-23B6-4F1B-99A6-B3E25AC9DBC0}"/>
              </a:ext>
            </a:extLst>
          </p:cNvPr>
          <p:cNvSpPr/>
          <p:nvPr/>
        </p:nvSpPr>
        <p:spPr>
          <a:xfrm>
            <a:off x="2554686" y="4366455"/>
            <a:ext cx="1370793" cy="1370793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E3D681E-2E14-4E83-89FB-DD5B00E56BFF}"/>
              </a:ext>
            </a:extLst>
          </p:cNvPr>
          <p:cNvGrpSpPr/>
          <p:nvPr/>
        </p:nvGrpSpPr>
        <p:grpSpPr>
          <a:xfrm>
            <a:off x="2611356" y="6148772"/>
            <a:ext cx="10689405" cy="1096634"/>
            <a:chOff x="800296" y="5483744"/>
            <a:chExt cx="10689405" cy="10966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E89C99C1-C712-44D7-8E63-DB8F5AC0D703}"/>
                </a:ext>
              </a:extLst>
            </p:cNvPr>
            <p:cNvSpPr/>
            <p:nvPr/>
          </p:nvSpPr>
          <p:spPr>
            <a:xfrm>
              <a:off x="800296" y="5483744"/>
              <a:ext cx="10689405" cy="109663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3B5DC78-750E-4D04-BA11-EF21FD8F7235}"/>
                </a:ext>
              </a:extLst>
            </p:cNvPr>
            <p:cNvSpPr txBox="1"/>
            <p:nvPr/>
          </p:nvSpPr>
          <p:spPr>
            <a:xfrm>
              <a:off x="800296" y="5483744"/>
              <a:ext cx="10689405" cy="10966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0454" tIns="68580" rIns="68580" bIns="6858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700" b="1" kern="1200" dirty="0"/>
                <a:t>Gestionar el conocimiento: Identificar, crear o adquirir, organizar, desarrollar, compartir/transferir, utilizar y retener el conocimiento.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C6F466DB-1692-4861-BEDE-5DF1AC83E465}"/>
              </a:ext>
            </a:extLst>
          </p:cNvPr>
          <p:cNvSpPr/>
          <p:nvPr/>
        </p:nvSpPr>
        <p:spPr>
          <a:xfrm>
            <a:off x="1925960" y="6011693"/>
            <a:ext cx="1370793" cy="1370793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612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Recuerda…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CB826B-63BA-41C6-9433-B6273BE5E8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34" y="6602861"/>
            <a:ext cx="1756911" cy="751752"/>
          </a:xfrm>
          <a:prstGeom prst="rect">
            <a:avLst/>
          </a:prstGeom>
        </p:spPr>
      </p:pic>
      <p:pic>
        <p:nvPicPr>
          <p:cNvPr id="5" name="Imagen 4" descr="Resultado de imagen para cómo puedo ahorrar energía eléctrica">
            <a:extLst>
              <a:ext uri="{FF2B5EF4-FFF2-40B4-BE49-F238E27FC236}">
                <a16:creationId xmlns:a16="http://schemas.microsoft.com/office/drawing/2014/main" id="{E94DBE72-FE87-4ADB-BF01-B847566BEA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308" y="2875262"/>
            <a:ext cx="1910658" cy="1509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 descr="Imagen relacionada">
            <a:extLst>
              <a:ext uri="{FF2B5EF4-FFF2-40B4-BE49-F238E27FC236}">
                <a16:creationId xmlns:a16="http://schemas.microsoft.com/office/drawing/2014/main" id="{9C266383-41B3-4378-AD53-9FE1B151BF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20" y="2703591"/>
            <a:ext cx="1198517" cy="1130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 descr="Resultado de imagen para ahorrar agua">
            <a:extLst>
              <a:ext uri="{FF2B5EF4-FFF2-40B4-BE49-F238E27FC236}">
                <a16:creationId xmlns:a16="http://schemas.microsoft.com/office/drawing/2014/main" id="{2E56412E-EE6B-49EA-9CF7-4B93C7F63D8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58" y="1013361"/>
            <a:ext cx="1462665" cy="933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relacionada">
            <a:extLst>
              <a:ext uri="{FF2B5EF4-FFF2-40B4-BE49-F238E27FC236}">
                <a16:creationId xmlns:a16="http://schemas.microsoft.com/office/drawing/2014/main" id="{7EDCA4DC-30D7-4D88-BCFC-73BD59368B6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367" y="4778716"/>
            <a:ext cx="2133659" cy="148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Imagen relacionada">
            <a:extLst>
              <a:ext uri="{FF2B5EF4-FFF2-40B4-BE49-F238E27FC236}">
                <a16:creationId xmlns:a16="http://schemas.microsoft.com/office/drawing/2014/main" id="{DB4DB149-939A-4412-8E9B-8F23E9282E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1" y="4307945"/>
            <a:ext cx="1744365" cy="1377053"/>
          </a:xfrm>
          <a:prstGeom prst="snip2DiagRect">
            <a:avLst>
              <a:gd name="adj1" fmla="val 213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Resultado de imagen para estilos de vida saludable">
            <a:extLst>
              <a:ext uri="{FF2B5EF4-FFF2-40B4-BE49-F238E27FC236}">
                <a16:creationId xmlns:a16="http://schemas.microsoft.com/office/drawing/2014/main" id="{9F2DEC23-860C-4F15-A2A2-2D86741CBB9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602" y="1540444"/>
            <a:ext cx="1900851" cy="1932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B62B3D-BA78-4232-805E-2A53953C2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7017" y="3704073"/>
            <a:ext cx="1634154" cy="1666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9261BFA-A573-449A-BED3-A32B73969A07}"/>
              </a:ext>
            </a:extLst>
          </p:cNvPr>
          <p:cNvGrpSpPr/>
          <p:nvPr/>
        </p:nvGrpSpPr>
        <p:grpSpPr>
          <a:xfrm>
            <a:off x="941914" y="6996322"/>
            <a:ext cx="7776641" cy="923716"/>
            <a:chOff x="3501917" y="3773052"/>
            <a:chExt cx="8666368" cy="1339888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8F3CE73-04DC-41E7-B70F-12738473E830}"/>
                </a:ext>
              </a:extLst>
            </p:cNvPr>
            <p:cNvSpPr/>
            <p:nvPr/>
          </p:nvSpPr>
          <p:spPr>
            <a:xfrm>
              <a:off x="4189842" y="3868123"/>
              <a:ext cx="7978443" cy="10904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78D7E13-3AFC-4B02-B314-2A09545D008F}"/>
                </a:ext>
              </a:extLst>
            </p:cNvPr>
            <p:cNvSpPr/>
            <p:nvPr/>
          </p:nvSpPr>
          <p:spPr>
            <a:xfrm>
              <a:off x="3501917" y="3773052"/>
              <a:ext cx="1244714" cy="1339888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D51D66-3123-4D62-88B7-671E86E70605}"/>
              </a:ext>
            </a:extLst>
          </p:cNvPr>
          <p:cNvSpPr txBox="1"/>
          <p:nvPr/>
        </p:nvSpPr>
        <p:spPr>
          <a:xfrm>
            <a:off x="2224759" y="7138369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Cultura de Autocuidado: Estilos de vida saludable, actividad física, comida saludable, entre otros.</a:t>
            </a:r>
            <a:endParaRPr lang="es-ES" sz="20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574CD95-26A3-45A4-BE4D-3056EF4077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251" y="1422336"/>
            <a:ext cx="1973785" cy="12784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4C573CF-336C-4D79-9CB5-1D42813FC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5398" y="1025623"/>
            <a:ext cx="2079457" cy="13199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C387452-4895-4438-8938-D0EF23E2F5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7581" y="3107322"/>
            <a:ext cx="3189797" cy="178628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B67054-BEB6-43F8-A887-FE90FC8D28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251" y="5123966"/>
            <a:ext cx="2295269" cy="129409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EA809D-47F0-43E6-8FDE-EC1F30231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962" y="1260375"/>
            <a:ext cx="1987157" cy="16200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AA3696-6D7C-41C6-A46A-F896F41769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81537" y="5545602"/>
            <a:ext cx="2458967" cy="135527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87F33DA-4D33-44E2-AF57-39B2A1249C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95308" y="5527338"/>
            <a:ext cx="2190217" cy="17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D80B2BA-5F38-2340-A554-D5C490F3D5D3}"/>
              </a:ext>
            </a:extLst>
          </p:cNvPr>
          <p:cNvSpPr txBox="1"/>
          <p:nvPr/>
        </p:nvSpPr>
        <p:spPr>
          <a:xfrm>
            <a:off x="6771992" y="2826374"/>
            <a:ext cx="6523107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5500" dirty="0">
                <a:solidFill>
                  <a:srgbClr val="000447"/>
                </a:solidFill>
                <a:latin typeface="Helvetica" pitchFamily="2" charset="0"/>
                <a:cs typeface="Arial Narrow" panose="020B0604020202020204" pitchFamily="34" charset="0"/>
              </a:rPr>
              <a:t>GRACIAS POR</a:t>
            </a:r>
          </a:p>
          <a:p>
            <a:pPr algn="r"/>
            <a:r>
              <a:rPr lang="es-CO" sz="5500" dirty="0">
                <a:solidFill>
                  <a:srgbClr val="000447"/>
                </a:solidFill>
                <a:latin typeface="Helvetica" pitchFamily="2" charset="0"/>
                <a:cs typeface="Arial Narrow" panose="020B0604020202020204" pitchFamily="34" charset="0"/>
              </a:rPr>
              <a:t>SU ATENCIÓN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11EBA2-2067-1748-B8F1-29C4C4FF8A6F}"/>
              </a:ext>
            </a:extLst>
          </p:cNvPr>
          <p:cNvSpPr txBox="1"/>
          <p:nvPr/>
        </p:nvSpPr>
        <p:spPr>
          <a:xfrm>
            <a:off x="6962115" y="863703"/>
            <a:ext cx="611108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4500" dirty="0">
                <a:solidFill>
                  <a:srgbClr val="00245E"/>
                </a:solidFill>
                <a:latin typeface="Helvetica" pitchFamily="2" charset="0"/>
                <a:ea typeface="Franklin Gothic Demi Cond" charset="0"/>
                <a:cs typeface="Arial Narrow" panose="020B0604020202020204" pitchFamily="34" charset="0"/>
              </a:rPr>
              <a:t>Universidad Militar Nueva Granada</a:t>
            </a:r>
          </a:p>
        </p:txBody>
      </p:sp>
    </p:spTree>
    <p:extLst>
      <p:ext uri="{BB962C8B-B14F-4D97-AF65-F5344CB8AC3E}">
        <p14:creationId xmlns:p14="http://schemas.microsoft.com/office/powerpoint/2010/main" val="1028224000"/>
      </p:ext>
    </p:extLst>
  </p:cSld>
  <p:clrMapOvr>
    <a:masterClrMapping/>
  </p:clrMapOvr>
  <p:transition spd="slow" advClick="0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Certificaciones SIG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3E4FCE-D7A2-46B9-832A-21AEACF80B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45" y="6004583"/>
            <a:ext cx="3483255" cy="15220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F9A1DE4-2907-4300-A7C6-32AF4548F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0992" y="953051"/>
            <a:ext cx="6537499" cy="152203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F71FF8A-3A0F-4059-AAFA-88E8BDBD2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2"/>
          <a:stretch/>
        </p:blipFill>
        <p:spPr>
          <a:xfrm>
            <a:off x="5179431" y="2391901"/>
            <a:ext cx="3589269" cy="2411476"/>
          </a:xfrm>
          <a:prstGeom prst="rect">
            <a:avLst/>
          </a:prstGeom>
          <a:effectLst>
            <a:outerShdw blurRad="152400" dist="38100" dir="33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8F1466B-0A2D-4317-B112-E820DEEA8F19}"/>
              </a:ext>
            </a:extLst>
          </p:cNvPr>
          <p:cNvSpPr/>
          <p:nvPr/>
        </p:nvSpPr>
        <p:spPr>
          <a:xfrm>
            <a:off x="5151496" y="1395477"/>
            <a:ext cx="468048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 defTabSz="1025957">
              <a:lnSpc>
                <a:spcPct val="90000"/>
              </a:lnSpc>
              <a:spcBef>
                <a:spcPct val="0"/>
              </a:spcBef>
            </a:pPr>
            <a:r>
              <a:rPr lang="es-CO" sz="4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Garant</a:t>
            </a:r>
            <a:r>
              <a:rPr lang="es-ES" sz="40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ía</a:t>
            </a:r>
            <a:r>
              <a:rPr lang="es-ES" sz="4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 de calidad</a:t>
            </a:r>
            <a:endParaRPr lang="es-CO" sz="4000" dirty="0">
              <a:solidFill>
                <a:schemeClr val="bg1"/>
              </a:solidFill>
              <a:latin typeface="Franklin Gothic Medium Cond" panose="020B0606030402020204" pitchFamily="34" charset="0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75A07E-235C-4769-AB9E-5184E7D1CE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0264" y="3471512"/>
            <a:ext cx="3879224" cy="13318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CB82F6-98EA-476E-AF91-C76701839D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" y="3471513"/>
            <a:ext cx="3879224" cy="13318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4D09B8-3F3E-47AF-8D8C-728A6B0AF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60" y="4803377"/>
            <a:ext cx="1310388" cy="21625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37F5E3-1DC1-48A6-A9FC-FD9425CA28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107"/>
          <a:stretch/>
        </p:blipFill>
        <p:spPr>
          <a:xfrm>
            <a:off x="2137688" y="4972755"/>
            <a:ext cx="1713033" cy="1640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479C87-BD10-49AF-8D22-4B86C5006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0819" y="5043983"/>
            <a:ext cx="1310388" cy="21633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299655-77CE-483C-A34E-F090C3DAD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894"/>
          <a:stretch/>
        </p:blipFill>
        <p:spPr>
          <a:xfrm>
            <a:off x="11890474" y="5277545"/>
            <a:ext cx="1758283" cy="168834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AB25520-1ED5-415C-8E89-2B3437821EAE}"/>
              </a:ext>
            </a:extLst>
          </p:cNvPr>
          <p:cNvSpPr/>
          <p:nvPr/>
        </p:nvSpPr>
        <p:spPr>
          <a:xfrm>
            <a:off x="0" y="3860446"/>
            <a:ext cx="330113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 defTabSz="1025957">
              <a:lnSpc>
                <a:spcPct val="90000"/>
              </a:lnSpc>
              <a:spcBef>
                <a:spcPct val="0"/>
              </a:spcBef>
            </a:pPr>
            <a:r>
              <a:rPr lang="es-ES" sz="4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SGA</a:t>
            </a:r>
            <a:endParaRPr lang="es-CO" sz="4000" dirty="0">
              <a:solidFill>
                <a:schemeClr val="bg1"/>
              </a:solidFill>
              <a:latin typeface="Franklin Gothic Medium Cond" panose="020B0606030402020204" pitchFamily="34" charset="0"/>
              <a:ea typeface="+mj-ea"/>
              <a:cs typeface="+mj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7A56BD8-486F-464C-970C-0BEF60771690}"/>
              </a:ext>
            </a:extLst>
          </p:cNvPr>
          <p:cNvSpPr/>
          <p:nvPr/>
        </p:nvSpPr>
        <p:spPr>
          <a:xfrm>
            <a:off x="10406337" y="3835422"/>
            <a:ext cx="3301139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 defTabSz="1025957">
              <a:lnSpc>
                <a:spcPct val="90000"/>
              </a:lnSpc>
              <a:spcBef>
                <a:spcPct val="0"/>
              </a:spcBef>
            </a:pPr>
            <a:r>
              <a:rPr lang="es-ES" sz="4000" dirty="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rPr>
              <a:t>SST</a:t>
            </a:r>
            <a:endParaRPr lang="es-CO" sz="4000" dirty="0">
              <a:solidFill>
                <a:schemeClr val="bg1"/>
              </a:solidFill>
              <a:latin typeface="Franklin Gothic Medium Cond" panose="020B06060304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87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Objetivo del SIG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982" y="6655661"/>
            <a:ext cx="2002730" cy="875109"/>
          </a:xfrm>
          <a:prstGeom prst="rect">
            <a:avLst/>
          </a:prstGeom>
        </p:spPr>
      </p:pic>
      <p:sp>
        <p:nvSpPr>
          <p:cNvPr id="4" name="Freeform: Shape 7">
            <a:extLst>
              <a:ext uri="{FF2B5EF4-FFF2-40B4-BE49-F238E27FC236}">
                <a16:creationId xmlns:a16="http://schemas.microsoft.com/office/drawing/2014/main" id="{A09FC1EE-16DD-436A-B624-C29C7E44D168}"/>
              </a:ext>
            </a:extLst>
          </p:cNvPr>
          <p:cNvSpPr/>
          <p:nvPr/>
        </p:nvSpPr>
        <p:spPr bwMode="auto">
          <a:xfrm rot="16200000">
            <a:off x="5092616" y="2609507"/>
            <a:ext cx="1295466" cy="766012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rgbClr val="00B5C5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4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Placeholder 59">
            <a:extLst>
              <a:ext uri="{FF2B5EF4-FFF2-40B4-BE49-F238E27FC236}">
                <a16:creationId xmlns:a16="http://schemas.microsoft.com/office/drawing/2014/main" id="{1A7CB421-4A31-4C6D-9CB8-9F2019069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7" y="1133365"/>
            <a:ext cx="3814530" cy="3814530"/>
          </a:xfrm>
          <a:custGeom>
            <a:avLst/>
            <a:gdLst>
              <a:gd name="connsiteX0" fmla="*/ 2363820 w 4727641"/>
              <a:gd name="connsiteY0" fmla="*/ 754936 h 4727641"/>
              <a:gd name="connsiteX1" fmla="*/ 3972704 w 4727641"/>
              <a:gd name="connsiteY1" fmla="*/ 2363820 h 4727641"/>
              <a:gd name="connsiteX2" fmla="*/ 2363820 w 4727641"/>
              <a:gd name="connsiteY2" fmla="*/ 3972704 h 4727641"/>
              <a:gd name="connsiteX3" fmla="*/ 754936 w 4727641"/>
              <a:gd name="connsiteY3" fmla="*/ 2363820 h 4727641"/>
              <a:gd name="connsiteX4" fmla="*/ 2363820 w 4727641"/>
              <a:gd name="connsiteY4" fmla="*/ 754936 h 4727641"/>
              <a:gd name="connsiteX5" fmla="*/ 2363821 w 4727641"/>
              <a:gd name="connsiteY5" fmla="*/ 576517 h 4727641"/>
              <a:gd name="connsiteX6" fmla="*/ 576517 w 4727641"/>
              <a:gd name="connsiteY6" fmla="*/ 2363821 h 4727641"/>
              <a:gd name="connsiteX7" fmla="*/ 2363821 w 4727641"/>
              <a:gd name="connsiteY7" fmla="*/ 4151124 h 4727641"/>
              <a:gd name="connsiteX8" fmla="*/ 4151124 w 4727641"/>
              <a:gd name="connsiteY8" fmla="*/ 2363821 h 4727641"/>
              <a:gd name="connsiteX9" fmla="*/ 2363821 w 4727641"/>
              <a:gd name="connsiteY9" fmla="*/ 576517 h 4727641"/>
              <a:gd name="connsiteX10" fmla="*/ 2363821 w 4727641"/>
              <a:gd name="connsiteY10" fmla="*/ 0 h 4727641"/>
              <a:gd name="connsiteX11" fmla="*/ 4727641 w 4727641"/>
              <a:gd name="connsiteY11" fmla="*/ 2363821 h 4727641"/>
              <a:gd name="connsiteX12" fmla="*/ 2363821 w 4727641"/>
              <a:gd name="connsiteY12" fmla="*/ 4727641 h 4727641"/>
              <a:gd name="connsiteX13" fmla="*/ 0 w 4727641"/>
              <a:gd name="connsiteY13" fmla="*/ 2363821 h 4727641"/>
              <a:gd name="connsiteX14" fmla="*/ 2363821 w 4727641"/>
              <a:gd name="connsiteY14" fmla="*/ 0 h 472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7641" h="4727641">
                <a:moveTo>
                  <a:pt x="2363820" y="754936"/>
                </a:moveTo>
                <a:cubicBezTo>
                  <a:pt x="3252382" y="754936"/>
                  <a:pt x="3972704" y="1475258"/>
                  <a:pt x="3972704" y="2363820"/>
                </a:cubicBezTo>
                <a:cubicBezTo>
                  <a:pt x="3972704" y="3252382"/>
                  <a:pt x="3252382" y="3972704"/>
                  <a:pt x="2363820" y="3972704"/>
                </a:cubicBezTo>
                <a:cubicBezTo>
                  <a:pt x="1475258" y="3972704"/>
                  <a:pt x="754936" y="3252382"/>
                  <a:pt x="754936" y="2363820"/>
                </a:cubicBezTo>
                <a:cubicBezTo>
                  <a:pt x="754936" y="1475258"/>
                  <a:pt x="1475258" y="754936"/>
                  <a:pt x="2363820" y="754936"/>
                </a:cubicBezTo>
                <a:close/>
                <a:moveTo>
                  <a:pt x="2363821" y="576517"/>
                </a:moveTo>
                <a:cubicBezTo>
                  <a:pt x="1376721" y="576517"/>
                  <a:pt x="576517" y="1376721"/>
                  <a:pt x="576517" y="2363821"/>
                </a:cubicBezTo>
                <a:cubicBezTo>
                  <a:pt x="576517" y="3350921"/>
                  <a:pt x="1376721" y="4151124"/>
                  <a:pt x="2363821" y="4151124"/>
                </a:cubicBezTo>
                <a:cubicBezTo>
                  <a:pt x="3350921" y="4151124"/>
                  <a:pt x="4151124" y="3350921"/>
                  <a:pt x="4151124" y="2363821"/>
                </a:cubicBezTo>
                <a:cubicBezTo>
                  <a:pt x="4151124" y="1376721"/>
                  <a:pt x="3350921" y="576517"/>
                  <a:pt x="2363821" y="576517"/>
                </a:cubicBezTo>
                <a:close/>
                <a:moveTo>
                  <a:pt x="2363821" y="0"/>
                </a:moveTo>
                <a:cubicBezTo>
                  <a:pt x="3669323" y="0"/>
                  <a:pt x="4727641" y="1058318"/>
                  <a:pt x="4727641" y="2363821"/>
                </a:cubicBezTo>
                <a:cubicBezTo>
                  <a:pt x="4727641" y="3669323"/>
                  <a:pt x="3669323" y="4727641"/>
                  <a:pt x="2363821" y="4727641"/>
                </a:cubicBezTo>
                <a:cubicBezTo>
                  <a:pt x="1058318" y="4727641"/>
                  <a:pt x="0" y="3669323"/>
                  <a:pt x="0" y="2363821"/>
                </a:cubicBezTo>
                <a:cubicBezTo>
                  <a:pt x="0" y="1058318"/>
                  <a:pt x="1058318" y="0"/>
                  <a:pt x="2363821" y="0"/>
                </a:cubicBez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AA977A0-F5A8-48E6-B265-066AC3EA38B3}"/>
              </a:ext>
            </a:extLst>
          </p:cNvPr>
          <p:cNvSpPr/>
          <p:nvPr/>
        </p:nvSpPr>
        <p:spPr>
          <a:xfrm>
            <a:off x="6846741" y="1857399"/>
            <a:ext cx="6314128" cy="2829644"/>
          </a:xfrm>
          <a:prstGeom prst="rect">
            <a:avLst/>
          </a:prstGeom>
          <a:solidFill>
            <a:sysClr val="window" lastClr="FFFFFF">
              <a:lumMod val="50000"/>
              <a:alpha val="15000"/>
            </a:sys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243840" tIns="853440" rIns="243840" bIns="243840" numCol="1" spcCol="1270" anchor="t" anchorCtr="0">
            <a:noAutofit/>
          </a:bodyPr>
          <a:lstStyle/>
          <a:p>
            <a:pPr algn="ctr" defTabSz="914400">
              <a:defRPr/>
            </a:pPr>
            <a:r>
              <a:rPr lang="es-CO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Garantizar la capacidad de proporcionar regularmente servicios que satisfagan los requisitos de los grupos de interés, así como los legales y reglamentarios aplicables, protegiendo el ambiente, la seguridad y la salud en el trabajo. 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8FC5077A-FD09-4372-B1B7-76DD80C79748}"/>
              </a:ext>
            </a:extLst>
          </p:cNvPr>
          <p:cNvSpPr/>
          <p:nvPr/>
        </p:nvSpPr>
        <p:spPr>
          <a:xfrm flipH="1">
            <a:off x="6839744" y="1263800"/>
            <a:ext cx="6321125" cy="568885"/>
          </a:xfrm>
          <a:prstGeom prst="roundRect">
            <a:avLst/>
          </a:prstGeom>
          <a:gradFill flip="none" rotWithShape="1">
            <a:gsLst>
              <a:gs pos="15000">
                <a:srgbClr val="00B5C5"/>
              </a:gs>
              <a:gs pos="86000">
                <a:srgbClr val="00747E"/>
              </a:gs>
            </a:gsLst>
            <a:lin ang="1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OBJETIVO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0A628E9-9FCF-435D-B5EA-9C20C52714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7754605"/>
              </p:ext>
            </p:extLst>
          </p:nvPr>
        </p:nvGraphicFramePr>
        <p:xfrm>
          <a:off x="439724" y="5129744"/>
          <a:ext cx="11091258" cy="2252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68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Alcance SIG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06" y="6848400"/>
            <a:ext cx="2180736" cy="952890"/>
          </a:xfrm>
          <a:prstGeom prst="rect">
            <a:avLst/>
          </a:prstGeom>
        </p:spPr>
      </p:pic>
      <p:sp>
        <p:nvSpPr>
          <p:cNvPr id="4" name="27 CuadroTexto">
            <a:extLst>
              <a:ext uri="{FF2B5EF4-FFF2-40B4-BE49-F238E27FC236}">
                <a16:creationId xmlns:a16="http://schemas.microsoft.com/office/drawing/2014/main" id="{1B7D5FA2-D8FB-4D10-82BB-55FBC82EEC53}"/>
              </a:ext>
            </a:extLst>
          </p:cNvPr>
          <p:cNvSpPr txBox="1"/>
          <p:nvPr/>
        </p:nvSpPr>
        <p:spPr>
          <a:xfrm>
            <a:off x="352914" y="2787507"/>
            <a:ext cx="2353734" cy="2806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CO" sz="2200" dirty="0">
                <a:solidFill>
                  <a:srgbClr val="00000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El Sistema Integrado de Gestión UMNG </a:t>
            </a:r>
          </a:p>
          <a:p>
            <a:pPr algn="r"/>
            <a:r>
              <a:rPr lang="es-CO" sz="2200" dirty="0">
                <a:solidFill>
                  <a:srgbClr val="00000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se ha implementado, mantenido y mejorado en los procesos de la institución, con énfasis en los procesos misionales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56D196-0EF2-4F54-A073-2CFD89DCF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42" y="1071638"/>
            <a:ext cx="7528603" cy="6486181"/>
          </a:xfrm>
          <a:prstGeom prst="rect">
            <a:avLst/>
          </a:prstGeom>
        </p:spPr>
      </p:pic>
      <p:sp>
        <p:nvSpPr>
          <p:cNvPr id="6" name="27 CuadroTexto">
            <a:extLst>
              <a:ext uri="{FF2B5EF4-FFF2-40B4-BE49-F238E27FC236}">
                <a16:creationId xmlns:a16="http://schemas.microsoft.com/office/drawing/2014/main" id="{DA9E9D9D-1F3C-48FD-B4DB-FD334DD10494}"/>
              </a:ext>
            </a:extLst>
          </p:cNvPr>
          <p:cNvSpPr txBox="1"/>
          <p:nvPr/>
        </p:nvSpPr>
        <p:spPr>
          <a:xfrm>
            <a:off x="10972840" y="3585360"/>
            <a:ext cx="2353734" cy="3739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O" sz="2700" dirty="0">
                <a:solidFill>
                  <a:srgbClr val="00000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Ofrecidos en las instalaciones </a:t>
            </a:r>
          </a:p>
          <a:p>
            <a:r>
              <a:rPr lang="es-CO" sz="2700" dirty="0">
                <a:solidFill>
                  <a:srgbClr val="000000"/>
                </a:solidFill>
                <a:latin typeface="Franklin Gothic Medium Cond" panose="020B06060304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de la Universidad Militar Nueva Granada en los Centros de Trabajo de las sedes Bogotá y Campus Nueva Granada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5347A4-A0F7-4A07-A3E2-01FA86A66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984">
            <a:off x="9331956" y="2641382"/>
            <a:ext cx="2301245" cy="6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C719-0BD3-E644-BB5F-730C2C26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Integración sistemas de gestión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0DFCB-E3F3-44DC-AD03-9DD6B92A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2" y="3483573"/>
            <a:ext cx="3949430" cy="172573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0D62A4B-5B38-43D5-BC55-951B2A0B6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2947069"/>
              </p:ext>
            </p:extLst>
          </p:nvPr>
        </p:nvGraphicFramePr>
        <p:xfrm>
          <a:off x="4277195" y="1188668"/>
          <a:ext cx="9137022" cy="631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38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0F235A"/>
      </a:dk1>
      <a:lt1>
        <a:srgbClr val="FFFFFF"/>
      </a:lt1>
      <a:dk2>
        <a:srgbClr val="0F235A"/>
      </a:dk2>
      <a:lt2>
        <a:srgbClr val="FFFFFF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6879</TotalTime>
  <Words>6030</Words>
  <Application>Microsoft Office PowerPoint</Application>
  <PresentationFormat>Personalizado</PresentationFormat>
  <Paragraphs>960</Paragraphs>
  <Slides>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5" baseType="lpstr">
      <vt:lpstr>Arial</vt:lpstr>
      <vt:lpstr>Calibri</vt:lpstr>
      <vt:lpstr>Calibri Light</vt:lpstr>
      <vt:lpstr>Cambria</vt:lpstr>
      <vt:lpstr>Franklin Gothic Book</vt:lpstr>
      <vt:lpstr>Franklin Gothic Demi</vt:lpstr>
      <vt:lpstr>Franklin Gothic Demi Cond</vt:lpstr>
      <vt:lpstr>Franklin Gothic Medium Cond</vt:lpstr>
      <vt:lpstr>Georgia</vt:lpstr>
      <vt:lpstr>Helvetica</vt:lpstr>
      <vt:lpstr>Open Sans Light</vt:lpstr>
      <vt:lpstr>Quattrocento Sans</vt:lpstr>
      <vt:lpstr>Roboto Condensed Light</vt:lpstr>
      <vt:lpstr>Segoe UI</vt:lpstr>
      <vt:lpstr>Wingdings</vt:lpstr>
      <vt:lpstr>Tema de Office</vt:lpstr>
      <vt:lpstr>Presentación de PowerPoint</vt:lpstr>
      <vt:lpstr>Presentación de PowerPoint</vt:lpstr>
      <vt:lpstr>Componentes del SIG</vt:lpstr>
      <vt:lpstr>Línea de Tiempo</vt:lpstr>
      <vt:lpstr>Beneficios del SIG</vt:lpstr>
      <vt:lpstr>Certificaciones SIG</vt:lpstr>
      <vt:lpstr>Objetivo del SIG </vt:lpstr>
      <vt:lpstr>Alcance SIG</vt:lpstr>
      <vt:lpstr>Integración sistemas de gestión</vt:lpstr>
      <vt:lpstr>Presentación de PowerPoint</vt:lpstr>
      <vt:lpstr>Presentación de PowerPoint</vt:lpstr>
      <vt:lpstr>Enfoque Basado en Procesos</vt:lpstr>
      <vt:lpstr>Enfoque Basado en Procesos</vt:lpstr>
      <vt:lpstr>Presentación de PowerPoint</vt:lpstr>
      <vt:lpstr>Estructura de Procesos y Responsables</vt:lpstr>
      <vt:lpstr>Estructura de Procesos y Responsables</vt:lpstr>
      <vt:lpstr>Estructura de Procesos y Responsables</vt:lpstr>
      <vt:lpstr>Estructura de Procesos y Responsables</vt:lpstr>
      <vt:lpstr>Estructura de Procesos y Responsables</vt:lpstr>
      <vt:lpstr>Documentación SIG</vt:lpstr>
      <vt:lpstr>Estadísticas</vt:lpstr>
      <vt:lpstr>Presentación de PowerPoint</vt:lpstr>
      <vt:lpstr>Título diapositiva</vt:lpstr>
      <vt:lpstr>Presentación de PowerPoint</vt:lpstr>
      <vt:lpstr>Definiciones</vt:lpstr>
      <vt:lpstr>Tu Opinión y Retroalimentación Nos Ayuda a Mejorar!</vt:lpstr>
      <vt:lpstr>Presentación de PowerPoint</vt:lpstr>
      <vt:lpstr>Sistema de Gestión Ambiental</vt:lpstr>
      <vt:lpstr>Programas Ambientales</vt:lpstr>
      <vt:lpstr>Sistema de Gestión Ambiental</vt:lpstr>
      <vt:lpstr>Comités GA (Gestión Ambiental)</vt:lpstr>
      <vt:lpstr>Presentación de PowerPoint</vt:lpstr>
      <vt:lpstr>Sistema de Seguridad y Salud en el Trabajo</vt:lpstr>
      <vt:lpstr>Programas de Seguridad y Salud en el Trabajo (SST)</vt:lpstr>
      <vt:lpstr>Reporte de Actos y/o Condiciones Inseguras</vt:lpstr>
      <vt:lpstr>Comités SST</vt:lpstr>
      <vt:lpstr>Comités SST</vt:lpstr>
      <vt:lpstr>Presentación de PowerPoint</vt:lpstr>
      <vt:lpstr>Operativización de la Estrategia UMNG</vt:lpstr>
      <vt:lpstr>Título diapositiva</vt:lpstr>
      <vt:lpstr>Política Integral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Objetivos Integrales 2020</vt:lpstr>
      <vt:lpstr>Recuerda…</vt:lpstr>
      <vt:lpstr>Recuerda…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Familia Munar Guayara</dc:creator>
  <cp:lastModifiedBy>Nathalia Carolina Cañon Torres</cp:lastModifiedBy>
  <cp:revision>1110</cp:revision>
  <cp:lastPrinted>2019-05-21T22:36:54Z</cp:lastPrinted>
  <dcterms:created xsi:type="dcterms:W3CDTF">2018-02-05T08:15:30Z</dcterms:created>
  <dcterms:modified xsi:type="dcterms:W3CDTF">2020-09-03T16:49:41Z</dcterms:modified>
</cp:coreProperties>
</file>