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1"/>
  </p:notesMasterIdLst>
  <p:sldIdLst>
    <p:sldId id="256" r:id="rId3"/>
    <p:sldId id="260" r:id="rId4"/>
    <p:sldId id="333" r:id="rId5"/>
    <p:sldId id="452" r:id="rId6"/>
    <p:sldId id="453" r:id="rId7"/>
    <p:sldId id="454" r:id="rId8"/>
    <p:sldId id="455" r:id="rId9"/>
    <p:sldId id="439" r:id="rId10"/>
    <p:sldId id="340" r:id="rId11"/>
    <p:sldId id="429" r:id="rId12"/>
    <p:sldId id="433" r:id="rId13"/>
    <p:sldId id="435" r:id="rId14"/>
    <p:sldId id="403" r:id="rId15"/>
    <p:sldId id="416" r:id="rId16"/>
    <p:sldId id="410" r:id="rId17"/>
    <p:sldId id="417" r:id="rId18"/>
    <p:sldId id="418" r:id="rId19"/>
    <p:sldId id="419" r:id="rId20"/>
    <p:sldId id="423" r:id="rId21"/>
    <p:sldId id="424" r:id="rId22"/>
    <p:sldId id="394" r:id="rId23"/>
    <p:sldId id="426" r:id="rId24"/>
    <p:sldId id="395" r:id="rId25"/>
    <p:sldId id="427" r:id="rId26"/>
    <p:sldId id="397" r:id="rId27"/>
    <p:sldId id="428" r:id="rId28"/>
    <p:sldId id="445" r:id="rId29"/>
    <p:sldId id="258" r:id="rId3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53" autoAdjust="0"/>
    <p:restoredTop sz="86381" autoAdjust="0"/>
  </p:normalViewPr>
  <p:slideViewPr>
    <p:cSldViewPr snapToGrid="0">
      <p:cViewPr varScale="1">
        <p:scale>
          <a:sx n="96" d="100"/>
          <a:sy n="96" d="100"/>
        </p:scale>
        <p:origin x="1590"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_rels/data6.xml.rels><?xml version="1.0" encoding="UTF-8" standalone="yes"?>
<Relationships xmlns="http://schemas.openxmlformats.org/package/2006/relationships"><Relationship Id="rId3" Type="http://schemas.openxmlformats.org/officeDocument/2006/relationships/hyperlink" Target="https://www.umng.edu.co/la-universidad/financiera/certificado-electoral" TargetMode="External"/><Relationship Id="rId7" Type="http://schemas.openxmlformats.org/officeDocument/2006/relationships/hyperlink" Target="https://www.umng.edu.co/la-universidad/financiera/informes-financieros" TargetMode="External"/><Relationship Id="rId2" Type="http://schemas.openxmlformats.org/officeDocument/2006/relationships/hyperlink" Target="https://www.umng.edu.co/la-universidad/financiera/informaci%C3%B3n-proveedores-y-contratistas" TargetMode="External"/><Relationship Id="rId1" Type="http://schemas.openxmlformats.org/officeDocument/2006/relationships/hyperlink" Target="https://www.umng.edu.co/la-universidad/financiera/normatividad-financiera" TargetMode="External"/><Relationship Id="rId6" Type="http://schemas.openxmlformats.org/officeDocument/2006/relationships/hyperlink" Target="https://www.umng.edu.co/la-universidad/financiera/cr%C3%A9ditos-icetex" TargetMode="External"/><Relationship Id="rId5" Type="http://schemas.openxmlformats.org/officeDocument/2006/relationships/hyperlink" Target="https://www.umng.edu.co/la-universidad/financiera/certificados-de-institucionalidad" TargetMode="External"/><Relationship Id="rId4" Type="http://schemas.openxmlformats.org/officeDocument/2006/relationships/hyperlink" Target="https://www.umng.edu.co/la-universidad/financiera/devoluciones-estudiantes"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https://www.umng.edu.co/la-universidad/financiera/informaci%C3%B3n-proveedores-y-contratistas" TargetMode="External"/><Relationship Id="rId7" Type="http://schemas.openxmlformats.org/officeDocument/2006/relationships/hyperlink" Target="https://www.umng.edu.co/la-universidad/financiera/cr%C3%A9ditos-icetex" TargetMode="External"/><Relationship Id="rId2" Type="http://schemas.openxmlformats.org/officeDocument/2006/relationships/hyperlink" Target="https://www.umng.edu.co/la-universidad/financiera/normatividad-financiera" TargetMode="External"/><Relationship Id="rId1" Type="http://schemas.openxmlformats.org/officeDocument/2006/relationships/hyperlink" Target="https://www.umng.edu.co/la-universidad/financiera/informes-financieros" TargetMode="External"/><Relationship Id="rId6" Type="http://schemas.openxmlformats.org/officeDocument/2006/relationships/hyperlink" Target="https://www.umng.edu.co/la-universidad/financiera/certificados-de-institucionalidad" TargetMode="External"/><Relationship Id="rId5" Type="http://schemas.openxmlformats.org/officeDocument/2006/relationships/hyperlink" Target="https://www.umng.edu.co/la-universidad/financiera/devoluciones-estudiantes" TargetMode="External"/><Relationship Id="rId4" Type="http://schemas.openxmlformats.org/officeDocument/2006/relationships/hyperlink" Target="https://www.umng.edu.co/la-universidad/financiera/certificado-electoral"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92C27-6C92-4770-AC77-BE6211AB1F90}" type="doc">
      <dgm:prSet loTypeId="urn:microsoft.com/office/officeart/2005/8/layout/hList1" loCatId="list" qsTypeId="urn:microsoft.com/office/officeart/2005/8/quickstyle/3d3" qsCatId="3D" csTypeId="urn:microsoft.com/office/officeart/2005/8/colors/colorful1" csCatId="colorful" phldr="1"/>
      <dgm:spPr/>
      <dgm:t>
        <a:bodyPr/>
        <a:lstStyle/>
        <a:p>
          <a:endParaRPr lang="es-ES"/>
        </a:p>
      </dgm:t>
    </dgm:pt>
    <dgm:pt modelId="{78C6E09A-B19D-4373-9AB0-9FB668886D63}">
      <dgm:prSet phldrT="[Texto]" custT="1"/>
      <dgm:spPr>
        <a:xfrm>
          <a:off x="4814" y="39143"/>
          <a:ext cx="2894793" cy="1157917"/>
        </a:xfrm>
        <a:prstGeom prst="rect">
          <a:avLst/>
        </a:prstGeom>
        <a:solidFill>
          <a:srgbClr val="8BC14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800" b="1" dirty="0">
              <a:solidFill>
                <a:srgbClr val="FFFFFF"/>
              </a:solidFill>
              <a:effectLst>
                <a:outerShdw blurRad="38100" dist="38100" dir="2700000" algn="tl">
                  <a:srgbClr val="000000">
                    <a:alpha val="43137"/>
                  </a:srgbClr>
                </a:outerShdw>
              </a:effectLst>
              <a:latin typeface="+mn-lt"/>
              <a:ea typeface="+mn-ea"/>
              <a:cs typeface="+mn-cs"/>
            </a:rPr>
            <a:t>PRESUPUESTO</a:t>
          </a:r>
        </a:p>
      </dgm:t>
    </dgm:pt>
    <dgm:pt modelId="{BB57388D-732A-4072-ABEE-539BDFFF707F}" type="parTrans" cxnId="{70AC9C26-F24D-4C67-8E66-16711EA7735A}">
      <dgm:prSet/>
      <dgm:spPr/>
      <dgm:t>
        <a:bodyPr/>
        <a:lstStyle/>
        <a:p>
          <a:endParaRPr lang="es-ES" sz="1800">
            <a:latin typeface="+mn-lt"/>
          </a:endParaRPr>
        </a:p>
      </dgm:t>
    </dgm:pt>
    <dgm:pt modelId="{157D5F4B-9093-4D35-AD9A-655973A248C8}" type="sibTrans" cxnId="{70AC9C26-F24D-4C67-8E66-16711EA7735A}">
      <dgm:prSet/>
      <dgm:spPr/>
      <dgm:t>
        <a:bodyPr/>
        <a:lstStyle/>
        <a:p>
          <a:endParaRPr lang="es-ES" sz="1800">
            <a:latin typeface="+mn-lt"/>
          </a:endParaRPr>
        </a:p>
      </dgm:t>
    </dgm:pt>
    <dgm:pt modelId="{34581DA8-C54E-4EBC-BEDB-1D70A43438C7}">
      <dgm:prSet phldrT="[Texto]" custT="1"/>
      <dgm:spPr>
        <a:xfrm>
          <a:off x="3304878" y="39143"/>
          <a:ext cx="2894793" cy="1157917"/>
        </a:xfrm>
        <a:prstGeom prst="rect">
          <a:avLst/>
        </a:prstGeom>
        <a:solidFill>
          <a:srgbClr val="36AFCE">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800" b="1" dirty="0">
              <a:solidFill>
                <a:srgbClr val="FFFFFF"/>
              </a:solidFill>
              <a:effectLst>
                <a:outerShdw blurRad="38100" dist="38100" dir="2700000" algn="tl">
                  <a:srgbClr val="000000">
                    <a:alpha val="43137"/>
                  </a:srgbClr>
                </a:outerShdw>
              </a:effectLst>
              <a:latin typeface="+mn-lt"/>
              <a:ea typeface="+mn-ea"/>
              <a:cs typeface="+mn-cs"/>
            </a:rPr>
            <a:t>CONTABILIDAD</a:t>
          </a:r>
        </a:p>
      </dgm:t>
    </dgm:pt>
    <dgm:pt modelId="{4DF9E3CF-221C-4BFD-A6A1-9EE502EFE83F}" type="parTrans" cxnId="{290B1A24-ED2E-4F73-8E98-7C19EA4DF7E4}">
      <dgm:prSet/>
      <dgm:spPr/>
      <dgm:t>
        <a:bodyPr/>
        <a:lstStyle/>
        <a:p>
          <a:endParaRPr lang="es-ES" sz="1800">
            <a:latin typeface="+mn-lt"/>
          </a:endParaRPr>
        </a:p>
      </dgm:t>
    </dgm:pt>
    <dgm:pt modelId="{15A6318B-1A98-4B0A-B5C7-D19C36624030}" type="sibTrans" cxnId="{290B1A24-ED2E-4F73-8E98-7C19EA4DF7E4}">
      <dgm:prSet/>
      <dgm:spPr/>
      <dgm:t>
        <a:bodyPr/>
        <a:lstStyle/>
        <a:p>
          <a:endParaRPr lang="es-ES" sz="1800">
            <a:latin typeface="+mn-lt"/>
          </a:endParaRPr>
        </a:p>
      </dgm:t>
    </dgm:pt>
    <dgm:pt modelId="{D93AF2DA-B27C-48AC-8450-58D79BC8FDF5}">
      <dgm:prSet phldrT="[Texto]" custT="1"/>
      <dgm:spPr>
        <a:xfrm>
          <a:off x="6604943" y="39143"/>
          <a:ext cx="2894793" cy="1157917"/>
        </a:xfrm>
        <a:prstGeom prst="rect">
          <a:avLst/>
        </a:prstGeom>
        <a:solidFill>
          <a:srgbClr val="1D6FA9">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800" b="1" dirty="0">
              <a:solidFill>
                <a:srgbClr val="FFFFFF"/>
              </a:solidFill>
              <a:effectLst>
                <a:outerShdw blurRad="38100" dist="38100" dir="2700000" algn="tl">
                  <a:srgbClr val="000000">
                    <a:alpha val="43137"/>
                  </a:srgbClr>
                </a:outerShdw>
              </a:effectLst>
              <a:latin typeface="+mn-lt"/>
              <a:ea typeface="+mn-ea"/>
              <a:cs typeface="+mn-cs"/>
            </a:rPr>
            <a:t>TESORERÍA</a:t>
          </a:r>
        </a:p>
      </dgm:t>
    </dgm:pt>
    <dgm:pt modelId="{FD24BBB1-395B-408A-B526-1ABB49E5D752}" type="parTrans" cxnId="{6490AD8D-8796-4656-8A2F-BE1ED345029B}">
      <dgm:prSet/>
      <dgm:spPr/>
      <dgm:t>
        <a:bodyPr/>
        <a:lstStyle/>
        <a:p>
          <a:endParaRPr lang="es-ES" sz="1800">
            <a:latin typeface="+mn-lt"/>
          </a:endParaRPr>
        </a:p>
      </dgm:t>
    </dgm:pt>
    <dgm:pt modelId="{30DDD2C5-F018-4721-99A8-7D5E8CD2B1CC}" type="sibTrans" cxnId="{6490AD8D-8796-4656-8A2F-BE1ED345029B}">
      <dgm:prSet/>
      <dgm:spPr/>
      <dgm:t>
        <a:bodyPr/>
        <a:lstStyle/>
        <a:p>
          <a:endParaRPr lang="es-ES" sz="1800">
            <a:latin typeface="+mn-lt"/>
          </a:endParaRPr>
        </a:p>
      </dgm:t>
    </dgm:pt>
    <dgm:pt modelId="{C21E0D0C-FA2B-4D17-ABB5-60AD8C9DC3E8}">
      <dgm:prSet phldrT="[Texto]" custT="1"/>
      <dgm:spPr>
        <a:xfrm>
          <a:off x="6604943" y="1197060"/>
          <a:ext cx="2894793" cy="3122437"/>
        </a:xfrm>
        <a:prstGeom prst="rect">
          <a:avLst/>
        </a:prstGeom>
        <a:solidFill>
          <a:srgbClr val="1D6FA9">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r>
            <a:rPr lang="es-ES" sz="1800" dirty="0">
              <a:solidFill>
                <a:srgbClr val="0F235A">
                  <a:hueOff val="0"/>
                  <a:satOff val="0"/>
                  <a:lumOff val="0"/>
                  <a:alphaOff val="0"/>
                </a:srgbClr>
              </a:solidFill>
              <a:latin typeface="+mn-lt"/>
              <a:ea typeface="+mn-ea"/>
              <a:cs typeface="Arial" pitchFamily="34" charset="0"/>
            </a:rPr>
            <a:t>Encargada de recaudar y administrar los recursos generados por los diferentes conceptos de ingresos y efectuar el pago oportuno de los compromisos adquiridos por la Universidad.</a:t>
          </a:r>
          <a:endParaRPr lang="es-ES" sz="1800" dirty="0">
            <a:solidFill>
              <a:srgbClr val="0F235A">
                <a:hueOff val="0"/>
                <a:satOff val="0"/>
                <a:lumOff val="0"/>
                <a:alphaOff val="0"/>
              </a:srgbClr>
            </a:solidFill>
            <a:latin typeface="+mn-lt"/>
            <a:ea typeface="+mn-ea"/>
            <a:cs typeface="+mn-cs"/>
          </a:endParaRPr>
        </a:p>
      </dgm:t>
    </dgm:pt>
    <dgm:pt modelId="{8E8A67B9-1179-476E-A8A2-263CB2C6C0D6}" type="parTrans" cxnId="{E9280AFC-E94B-4439-B028-AA13FC1D6C3B}">
      <dgm:prSet/>
      <dgm:spPr/>
      <dgm:t>
        <a:bodyPr/>
        <a:lstStyle/>
        <a:p>
          <a:endParaRPr lang="es-ES" sz="1800">
            <a:latin typeface="+mn-lt"/>
          </a:endParaRPr>
        </a:p>
      </dgm:t>
    </dgm:pt>
    <dgm:pt modelId="{76314E56-0192-4310-A409-7DAA863E4F12}" type="sibTrans" cxnId="{E9280AFC-E94B-4439-B028-AA13FC1D6C3B}">
      <dgm:prSet/>
      <dgm:spPr/>
      <dgm:t>
        <a:bodyPr/>
        <a:lstStyle/>
        <a:p>
          <a:endParaRPr lang="es-ES" sz="1800">
            <a:latin typeface="+mn-lt"/>
          </a:endParaRPr>
        </a:p>
      </dgm:t>
    </dgm:pt>
    <dgm:pt modelId="{5BD34241-3ADD-4C35-97AC-6CA939F24C58}">
      <dgm:prSet custT="1"/>
      <dgm:spPr>
        <a:xfrm>
          <a:off x="4814" y="1197060"/>
          <a:ext cx="2894793" cy="3122437"/>
        </a:xfrm>
        <a:prstGeom prst="rect">
          <a:avLst/>
        </a:prstGeom>
        <a:solidFill>
          <a:srgbClr val="8BC145">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r>
            <a:rPr lang="es-CO" sz="1800" b="0" dirty="0">
              <a:solidFill>
                <a:srgbClr val="0F235A">
                  <a:hueOff val="0"/>
                  <a:satOff val="0"/>
                  <a:lumOff val="0"/>
                  <a:alphaOff val="0"/>
                </a:srgbClr>
              </a:solidFill>
              <a:latin typeface="+mn-lt"/>
              <a:ea typeface="+mn-ea"/>
              <a:cs typeface="Arial" pitchFamily="34" charset="0"/>
            </a:rPr>
            <a:t>Encargada de realizar y hacer</a:t>
          </a:r>
          <a:r>
            <a:rPr lang="es-ES" sz="1800" b="0" dirty="0">
              <a:solidFill>
                <a:srgbClr val="0F235A">
                  <a:hueOff val="0"/>
                  <a:satOff val="0"/>
                  <a:lumOff val="0"/>
                  <a:alphaOff val="0"/>
                </a:srgbClr>
              </a:solidFill>
              <a:latin typeface="+mn-lt"/>
              <a:ea typeface="+mn-ea"/>
              <a:cs typeface="Arial" pitchFamily="34" charset="0"/>
            </a:rPr>
            <a:t> seguimiento a la ejecución presupuestal, de acuerdo a disponibilidad de recursos, garantizando el cumplimiento de las obligaciones económicas adquiridas en el desarrollo de las actividades propias de la Institución.</a:t>
          </a:r>
          <a:endParaRPr lang="es-ES" sz="1800" b="0" dirty="0">
            <a:solidFill>
              <a:srgbClr val="0F235A">
                <a:hueOff val="0"/>
                <a:satOff val="0"/>
                <a:lumOff val="0"/>
                <a:alphaOff val="0"/>
              </a:srgbClr>
            </a:solidFill>
            <a:latin typeface="+mn-lt"/>
            <a:ea typeface="+mn-ea"/>
            <a:cs typeface="+mn-cs"/>
          </a:endParaRPr>
        </a:p>
      </dgm:t>
    </dgm:pt>
    <dgm:pt modelId="{867B5B34-1231-4BD5-BF66-5E2E220A5F33}" type="parTrans" cxnId="{6CB5A217-F546-4134-8260-BC74B1BDDB03}">
      <dgm:prSet/>
      <dgm:spPr/>
      <dgm:t>
        <a:bodyPr/>
        <a:lstStyle/>
        <a:p>
          <a:endParaRPr lang="es-ES" sz="1800">
            <a:latin typeface="+mn-lt"/>
          </a:endParaRPr>
        </a:p>
      </dgm:t>
    </dgm:pt>
    <dgm:pt modelId="{998C5575-F128-4BE7-9323-2D8EFF445AC8}" type="sibTrans" cxnId="{6CB5A217-F546-4134-8260-BC74B1BDDB03}">
      <dgm:prSet/>
      <dgm:spPr/>
      <dgm:t>
        <a:bodyPr/>
        <a:lstStyle/>
        <a:p>
          <a:endParaRPr lang="es-ES" sz="1800">
            <a:latin typeface="+mn-lt"/>
          </a:endParaRPr>
        </a:p>
      </dgm:t>
    </dgm:pt>
    <dgm:pt modelId="{791A3B54-9E3A-4658-9B73-C3033F2A1B48}">
      <dgm:prSet custT="1"/>
      <dgm:spPr>
        <a:xfrm>
          <a:off x="3304878" y="1197060"/>
          <a:ext cx="2894793" cy="3122437"/>
        </a:xfrm>
        <a:prstGeom prst="rect">
          <a:avLst/>
        </a:prstGeom>
        <a:solidFill>
          <a:srgbClr val="36AFCE">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r>
            <a:rPr lang="es-CO" sz="1800" b="0" dirty="0">
              <a:solidFill>
                <a:srgbClr val="0F235A">
                  <a:hueOff val="0"/>
                  <a:satOff val="0"/>
                  <a:lumOff val="0"/>
                  <a:alphaOff val="0"/>
                </a:srgbClr>
              </a:solidFill>
              <a:latin typeface="+mn-lt"/>
              <a:ea typeface="+mn-ea"/>
              <a:cs typeface="Arial" pitchFamily="34" charset="0"/>
            </a:rPr>
            <a:t>Encargada de </a:t>
          </a:r>
          <a:r>
            <a:rPr lang="es-ES" sz="1800" b="0" dirty="0">
              <a:solidFill>
                <a:srgbClr val="0F235A">
                  <a:hueOff val="0"/>
                  <a:satOff val="0"/>
                  <a:lumOff val="0"/>
                  <a:alphaOff val="0"/>
                </a:srgbClr>
              </a:solidFill>
              <a:latin typeface="+mn-lt"/>
              <a:ea typeface="+mn-ea"/>
              <a:cs typeface="Arial" pitchFamily="34" charset="0"/>
            </a:rPr>
            <a:t>realizar el proceso contable conforme a la normatividad vigente de las operaciones </a:t>
          </a:r>
          <a:r>
            <a:rPr lang="es-ES" sz="1800" dirty="0">
              <a:solidFill>
                <a:srgbClr val="0F235A">
                  <a:hueOff val="0"/>
                  <a:satOff val="0"/>
                  <a:lumOff val="0"/>
                  <a:alphaOff val="0"/>
                </a:srgbClr>
              </a:solidFill>
              <a:latin typeface="+mn-lt"/>
              <a:ea typeface="+mn-ea"/>
              <a:cs typeface="Arial" pitchFamily="34" charset="0"/>
            </a:rPr>
            <a:t>económicas efectuadas por la Universidad, generar control de cartera y obligaciones.</a:t>
          </a:r>
          <a:endParaRPr lang="es-ES" sz="1800" dirty="0">
            <a:solidFill>
              <a:srgbClr val="0F235A">
                <a:hueOff val="0"/>
                <a:satOff val="0"/>
                <a:lumOff val="0"/>
                <a:alphaOff val="0"/>
              </a:srgbClr>
            </a:solidFill>
            <a:latin typeface="+mn-lt"/>
            <a:ea typeface="+mn-ea"/>
            <a:cs typeface="+mn-cs"/>
          </a:endParaRPr>
        </a:p>
      </dgm:t>
    </dgm:pt>
    <dgm:pt modelId="{FF0FBBCF-A4BF-4E02-9F0B-47EFC1400B77}" type="parTrans" cxnId="{9250A0C8-DAC9-43F0-8951-93CFAE68824A}">
      <dgm:prSet/>
      <dgm:spPr/>
      <dgm:t>
        <a:bodyPr/>
        <a:lstStyle/>
        <a:p>
          <a:endParaRPr lang="es-ES" sz="1800">
            <a:latin typeface="+mn-lt"/>
          </a:endParaRPr>
        </a:p>
      </dgm:t>
    </dgm:pt>
    <dgm:pt modelId="{B055CA4B-2C3D-48A6-B8BA-EF33BC50BECD}" type="sibTrans" cxnId="{9250A0C8-DAC9-43F0-8951-93CFAE68824A}">
      <dgm:prSet/>
      <dgm:spPr/>
      <dgm:t>
        <a:bodyPr/>
        <a:lstStyle/>
        <a:p>
          <a:endParaRPr lang="es-ES" sz="1800">
            <a:latin typeface="+mn-lt"/>
          </a:endParaRPr>
        </a:p>
      </dgm:t>
    </dgm:pt>
    <dgm:pt modelId="{93618E61-13D2-4320-A4A2-7BC0ECA98490}">
      <dgm:prSet phldrT="[Texto]" custT="1"/>
      <dgm:spPr>
        <a:xfrm>
          <a:off x="9905008" y="1197060"/>
          <a:ext cx="2894793" cy="3122437"/>
        </a:xfrm>
        <a:prstGeom prst="rect">
          <a:avLst/>
        </a:prstGeom>
        <a:solidFill>
          <a:srgbClr val="B74919">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r>
            <a:rPr lang="es-ES" sz="1800" dirty="0">
              <a:solidFill>
                <a:srgbClr val="0F235A">
                  <a:hueOff val="0"/>
                  <a:satOff val="0"/>
                  <a:lumOff val="0"/>
                  <a:alphaOff val="0"/>
                </a:srgbClr>
              </a:solidFill>
              <a:latin typeface="+mn-lt"/>
              <a:ea typeface="+mn-ea"/>
              <a:cs typeface="Arial" pitchFamily="34" charset="0"/>
            </a:rPr>
            <a:t>Encargada de </a:t>
          </a:r>
          <a:r>
            <a:rPr lang="es-CO" sz="1800" dirty="0">
              <a:solidFill>
                <a:srgbClr val="0F235A">
                  <a:hueOff val="0"/>
                  <a:satOff val="0"/>
                  <a:lumOff val="0"/>
                  <a:alphaOff val="0"/>
                </a:srgbClr>
              </a:solidFill>
              <a:latin typeface="+mn-lt"/>
              <a:ea typeface="+mn-ea"/>
              <a:cs typeface="Arial" pitchFamily="34" charset="0"/>
            </a:rPr>
            <a:t>generar</a:t>
          </a:r>
          <a:r>
            <a:rPr lang="es-ES" sz="1800" dirty="0">
              <a:solidFill>
                <a:srgbClr val="0F235A">
                  <a:hueOff val="0"/>
                  <a:satOff val="0"/>
                  <a:lumOff val="0"/>
                  <a:alphaOff val="0"/>
                </a:srgbClr>
              </a:solidFill>
              <a:latin typeface="+mn-lt"/>
              <a:ea typeface="+mn-ea"/>
              <a:cs typeface="Arial" pitchFamily="34" charset="0"/>
            </a:rPr>
            <a:t> y controlar los recibos por concepto de recaudos de matrículas de los diferentes programas académicos de la Universidad, aplicar los diferentes beneficios económicos a los estudiantes, y atender las solicitudes de trámites de créditos.</a:t>
          </a:r>
          <a:endParaRPr lang="es-ES" sz="1800" dirty="0">
            <a:solidFill>
              <a:srgbClr val="0F235A">
                <a:hueOff val="0"/>
                <a:satOff val="0"/>
                <a:lumOff val="0"/>
                <a:alphaOff val="0"/>
              </a:srgbClr>
            </a:solidFill>
            <a:latin typeface="+mn-lt"/>
            <a:ea typeface="+mn-ea"/>
            <a:cs typeface="+mn-cs"/>
          </a:endParaRPr>
        </a:p>
      </dgm:t>
    </dgm:pt>
    <dgm:pt modelId="{ECBC14BE-E0FA-4CAC-850B-F71255A21C26}" type="parTrans" cxnId="{4A77A516-181B-42C1-8108-9AC28A766B05}">
      <dgm:prSet/>
      <dgm:spPr/>
      <dgm:t>
        <a:bodyPr/>
        <a:lstStyle/>
        <a:p>
          <a:endParaRPr lang="es-ES" sz="1800">
            <a:latin typeface="+mn-lt"/>
          </a:endParaRPr>
        </a:p>
      </dgm:t>
    </dgm:pt>
    <dgm:pt modelId="{09100D57-D614-422D-8C21-446C8054A088}" type="sibTrans" cxnId="{4A77A516-181B-42C1-8108-9AC28A766B05}">
      <dgm:prSet/>
      <dgm:spPr/>
      <dgm:t>
        <a:bodyPr/>
        <a:lstStyle/>
        <a:p>
          <a:endParaRPr lang="es-ES" sz="1800">
            <a:latin typeface="+mn-lt"/>
          </a:endParaRPr>
        </a:p>
      </dgm:t>
    </dgm:pt>
    <dgm:pt modelId="{218D3439-0874-4966-AD87-28157BAD2E11}">
      <dgm:prSet phldrT="[Texto]" custT="1"/>
      <dgm:spPr>
        <a:xfrm>
          <a:off x="9905008" y="39143"/>
          <a:ext cx="2894793" cy="1157917"/>
        </a:xfrm>
        <a:prstGeom prst="rect">
          <a:avLst/>
        </a:prstGeom>
        <a:solidFill>
          <a:srgbClr val="B74919">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800" b="1" dirty="0">
              <a:solidFill>
                <a:srgbClr val="FFFFFF"/>
              </a:solidFill>
              <a:effectLst>
                <a:outerShdw blurRad="38100" dist="38100" dir="2700000" algn="tl">
                  <a:srgbClr val="000000">
                    <a:alpha val="43137"/>
                  </a:srgbClr>
                </a:outerShdw>
              </a:effectLst>
              <a:latin typeface="+mn-lt"/>
              <a:ea typeface="+mn-ea"/>
              <a:cs typeface="+mn-cs"/>
            </a:rPr>
            <a:t>MATRÍCULAS Y CRÉDITOS </a:t>
          </a:r>
          <a:r>
            <a:rPr lang="es-ES" sz="1800" b="1" dirty="0" err="1">
              <a:solidFill>
                <a:srgbClr val="FFFFFF"/>
              </a:solidFill>
              <a:effectLst>
                <a:outerShdw blurRad="38100" dist="38100" dir="2700000" algn="tl">
                  <a:srgbClr val="000000">
                    <a:alpha val="43137"/>
                  </a:srgbClr>
                </a:outerShdw>
              </a:effectLst>
              <a:latin typeface="+mn-lt"/>
              <a:ea typeface="+mn-ea"/>
              <a:cs typeface="+mn-cs"/>
            </a:rPr>
            <a:t>ICETEX</a:t>
          </a:r>
          <a:endParaRPr lang="es-ES" sz="1800" b="1" dirty="0">
            <a:solidFill>
              <a:srgbClr val="FFFFFF"/>
            </a:solidFill>
            <a:effectLst>
              <a:outerShdw blurRad="38100" dist="38100" dir="2700000" algn="tl">
                <a:srgbClr val="000000">
                  <a:alpha val="43137"/>
                </a:srgbClr>
              </a:outerShdw>
            </a:effectLst>
            <a:latin typeface="+mn-lt"/>
            <a:ea typeface="+mn-ea"/>
            <a:cs typeface="+mn-cs"/>
          </a:endParaRPr>
        </a:p>
      </dgm:t>
    </dgm:pt>
    <dgm:pt modelId="{AD4F8E32-ADBF-44D6-BD09-C56908151772}" type="sibTrans" cxnId="{ACF96EE9-7FF5-4AB9-87BF-9446B71F41B2}">
      <dgm:prSet/>
      <dgm:spPr/>
      <dgm:t>
        <a:bodyPr/>
        <a:lstStyle/>
        <a:p>
          <a:endParaRPr lang="es-ES" sz="1800">
            <a:latin typeface="+mn-lt"/>
          </a:endParaRPr>
        </a:p>
      </dgm:t>
    </dgm:pt>
    <dgm:pt modelId="{02C960A0-721E-4CBE-9B6F-153303E4BF6F}" type="parTrans" cxnId="{ACF96EE9-7FF5-4AB9-87BF-9446B71F41B2}">
      <dgm:prSet/>
      <dgm:spPr/>
      <dgm:t>
        <a:bodyPr/>
        <a:lstStyle/>
        <a:p>
          <a:endParaRPr lang="es-ES" sz="1800">
            <a:latin typeface="+mn-lt"/>
          </a:endParaRPr>
        </a:p>
      </dgm:t>
    </dgm:pt>
    <dgm:pt modelId="{439B0C30-8364-43C0-A6AE-5FBA9D6BE1D3}" type="pres">
      <dgm:prSet presAssocID="{DB192C27-6C92-4770-AC77-BE6211AB1F90}" presName="Name0" presStyleCnt="0">
        <dgm:presLayoutVars>
          <dgm:dir/>
          <dgm:animLvl val="lvl"/>
          <dgm:resizeHandles val="exact"/>
        </dgm:presLayoutVars>
      </dgm:prSet>
      <dgm:spPr/>
    </dgm:pt>
    <dgm:pt modelId="{B4D0D881-2AC6-49AA-9F2C-4734FD4F073B}" type="pres">
      <dgm:prSet presAssocID="{78C6E09A-B19D-4373-9AB0-9FB668886D63}" presName="composite" presStyleCnt="0"/>
      <dgm:spPr/>
    </dgm:pt>
    <dgm:pt modelId="{E8264C50-727B-431E-8972-973CDAECB6A4}" type="pres">
      <dgm:prSet presAssocID="{78C6E09A-B19D-4373-9AB0-9FB668886D63}" presName="parTx" presStyleLbl="alignNode1" presStyleIdx="0" presStyleCnt="4">
        <dgm:presLayoutVars>
          <dgm:chMax val="0"/>
          <dgm:chPref val="0"/>
          <dgm:bulletEnabled val="1"/>
        </dgm:presLayoutVars>
      </dgm:prSet>
      <dgm:spPr/>
    </dgm:pt>
    <dgm:pt modelId="{570AA04B-7035-4080-A51C-F57B454FBB8A}" type="pres">
      <dgm:prSet presAssocID="{78C6E09A-B19D-4373-9AB0-9FB668886D63}" presName="desTx" presStyleLbl="alignAccFollowNode1" presStyleIdx="0" presStyleCnt="4">
        <dgm:presLayoutVars>
          <dgm:bulletEnabled val="1"/>
        </dgm:presLayoutVars>
      </dgm:prSet>
      <dgm:spPr/>
    </dgm:pt>
    <dgm:pt modelId="{E2D6BAEA-1213-49B4-BC47-B9685489F4BA}" type="pres">
      <dgm:prSet presAssocID="{157D5F4B-9093-4D35-AD9A-655973A248C8}" presName="space" presStyleCnt="0"/>
      <dgm:spPr/>
    </dgm:pt>
    <dgm:pt modelId="{D10BEB98-21C3-4463-B4D1-BC5828F8EC81}" type="pres">
      <dgm:prSet presAssocID="{34581DA8-C54E-4EBC-BEDB-1D70A43438C7}" presName="composite" presStyleCnt="0"/>
      <dgm:spPr/>
    </dgm:pt>
    <dgm:pt modelId="{25958A14-2ECD-401C-BFF7-F9A652598B93}" type="pres">
      <dgm:prSet presAssocID="{34581DA8-C54E-4EBC-BEDB-1D70A43438C7}" presName="parTx" presStyleLbl="alignNode1" presStyleIdx="1" presStyleCnt="4">
        <dgm:presLayoutVars>
          <dgm:chMax val="0"/>
          <dgm:chPref val="0"/>
          <dgm:bulletEnabled val="1"/>
        </dgm:presLayoutVars>
      </dgm:prSet>
      <dgm:spPr/>
    </dgm:pt>
    <dgm:pt modelId="{5862A281-B1E4-47C4-B335-0D9D7AF939BC}" type="pres">
      <dgm:prSet presAssocID="{34581DA8-C54E-4EBC-BEDB-1D70A43438C7}" presName="desTx" presStyleLbl="alignAccFollowNode1" presStyleIdx="1" presStyleCnt="4">
        <dgm:presLayoutVars>
          <dgm:bulletEnabled val="1"/>
        </dgm:presLayoutVars>
      </dgm:prSet>
      <dgm:spPr/>
    </dgm:pt>
    <dgm:pt modelId="{143B09C5-C3B3-4F28-81E9-A3D3360BEB1E}" type="pres">
      <dgm:prSet presAssocID="{15A6318B-1A98-4B0A-B5C7-D19C36624030}" presName="space" presStyleCnt="0"/>
      <dgm:spPr/>
    </dgm:pt>
    <dgm:pt modelId="{F0625444-0A9C-4153-B742-4CDDFB8065ED}" type="pres">
      <dgm:prSet presAssocID="{D93AF2DA-B27C-48AC-8450-58D79BC8FDF5}" presName="composite" presStyleCnt="0"/>
      <dgm:spPr/>
    </dgm:pt>
    <dgm:pt modelId="{41B9E01A-40D3-4742-9574-8847A6BFB5BA}" type="pres">
      <dgm:prSet presAssocID="{D93AF2DA-B27C-48AC-8450-58D79BC8FDF5}" presName="parTx" presStyleLbl="alignNode1" presStyleIdx="2" presStyleCnt="4">
        <dgm:presLayoutVars>
          <dgm:chMax val="0"/>
          <dgm:chPref val="0"/>
          <dgm:bulletEnabled val="1"/>
        </dgm:presLayoutVars>
      </dgm:prSet>
      <dgm:spPr/>
    </dgm:pt>
    <dgm:pt modelId="{25070071-56ED-4F6D-8AA3-D0EB34A69C9A}" type="pres">
      <dgm:prSet presAssocID="{D93AF2DA-B27C-48AC-8450-58D79BC8FDF5}" presName="desTx" presStyleLbl="alignAccFollowNode1" presStyleIdx="2" presStyleCnt="4">
        <dgm:presLayoutVars>
          <dgm:bulletEnabled val="1"/>
        </dgm:presLayoutVars>
      </dgm:prSet>
      <dgm:spPr/>
    </dgm:pt>
    <dgm:pt modelId="{5E6FBAC4-E406-445B-95D7-B9EAF2C7DA3B}" type="pres">
      <dgm:prSet presAssocID="{30DDD2C5-F018-4721-99A8-7D5E8CD2B1CC}" presName="space" presStyleCnt="0"/>
      <dgm:spPr/>
    </dgm:pt>
    <dgm:pt modelId="{832BC37A-56C2-47B7-B65E-8BFEC24738CD}" type="pres">
      <dgm:prSet presAssocID="{218D3439-0874-4966-AD87-28157BAD2E11}" presName="composite" presStyleCnt="0"/>
      <dgm:spPr/>
    </dgm:pt>
    <dgm:pt modelId="{8F825EA7-FF10-4AA9-94E6-A6CB54039939}" type="pres">
      <dgm:prSet presAssocID="{218D3439-0874-4966-AD87-28157BAD2E11}" presName="parTx" presStyleLbl="alignNode1" presStyleIdx="3" presStyleCnt="4">
        <dgm:presLayoutVars>
          <dgm:chMax val="0"/>
          <dgm:chPref val="0"/>
          <dgm:bulletEnabled val="1"/>
        </dgm:presLayoutVars>
      </dgm:prSet>
      <dgm:spPr/>
    </dgm:pt>
    <dgm:pt modelId="{077F3FD0-18AD-4F0D-9142-32836280D2C3}" type="pres">
      <dgm:prSet presAssocID="{218D3439-0874-4966-AD87-28157BAD2E11}" presName="desTx" presStyleLbl="alignAccFollowNode1" presStyleIdx="3" presStyleCnt="4">
        <dgm:presLayoutVars>
          <dgm:bulletEnabled val="1"/>
        </dgm:presLayoutVars>
      </dgm:prSet>
      <dgm:spPr/>
    </dgm:pt>
  </dgm:ptLst>
  <dgm:cxnLst>
    <dgm:cxn modelId="{4A77A516-181B-42C1-8108-9AC28A766B05}" srcId="{218D3439-0874-4966-AD87-28157BAD2E11}" destId="{93618E61-13D2-4320-A4A2-7BC0ECA98490}" srcOrd="0" destOrd="0" parTransId="{ECBC14BE-E0FA-4CAC-850B-F71255A21C26}" sibTransId="{09100D57-D614-422D-8C21-446C8054A088}"/>
    <dgm:cxn modelId="{6CB5A217-F546-4134-8260-BC74B1BDDB03}" srcId="{78C6E09A-B19D-4373-9AB0-9FB668886D63}" destId="{5BD34241-3ADD-4C35-97AC-6CA939F24C58}" srcOrd="0" destOrd="0" parTransId="{867B5B34-1231-4BD5-BF66-5E2E220A5F33}" sibTransId="{998C5575-F128-4BE7-9323-2D8EFF445AC8}"/>
    <dgm:cxn modelId="{290B1A24-ED2E-4F73-8E98-7C19EA4DF7E4}" srcId="{DB192C27-6C92-4770-AC77-BE6211AB1F90}" destId="{34581DA8-C54E-4EBC-BEDB-1D70A43438C7}" srcOrd="1" destOrd="0" parTransId="{4DF9E3CF-221C-4BFD-A6A1-9EE502EFE83F}" sibTransId="{15A6318B-1A98-4B0A-B5C7-D19C36624030}"/>
    <dgm:cxn modelId="{70AC9C26-F24D-4C67-8E66-16711EA7735A}" srcId="{DB192C27-6C92-4770-AC77-BE6211AB1F90}" destId="{78C6E09A-B19D-4373-9AB0-9FB668886D63}" srcOrd="0" destOrd="0" parTransId="{BB57388D-732A-4072-ABEE-539BDFFF707F}" sibTransId="{157D5F4B-9093-4D35-AD9A-655973A248C8}"/>
    <dgm:cxn modelId="{34319B5B-7561-459F-B6E3-D8BCFABD5E64}" type="presOf" srcId="{791A3B54-9E3A-4658-9B73-C3033F2A1B48}" destId="{5862A281-B1E4-47C4-B335-0D9D7AF939BC}" srcOrd="0" destOrd="0" presId="urn:microsoft.com/office/officeart/2005/8/layout/hList1"/>
    <dgm:cxn modelId="{E827426D-0716-4679-BC71-657C711E4A52}" type="presOf" srcId="{34581DA8-C54E-4EBC-BEDB-1D70A43438C7}" destId="{25958A14-2ECD-401C-BFF7-F9A652598B93}" srcOrd="0" destOrd="0" presId="urn:microsoft.com/office/officeart/2005/8/layout/hList1"/>
    <dgm:cxn modelId="{2B264353-7F5E-472E-B974-87DAFFB0F497}" type="presOf" srcId="{218D3439-0874-4966-AD87-28157BAD2E11}" destId="{8F825EA7-FF10-4AA9-94E6-A6CB54039939}" srcOrd="0" destOrd="0" presId="urn:microsoft.com/office/officeart/2005/8/layout/hList1"/>
    <dgm:cxn modelId="{6490AD8D-8796-4656-8A2F-BE1ED345029B}" srcId="{DB192C27-6C92-4770-AC77-BE6211AB1F90}" destId="{D93AF2DA-B27C-48AC-8450-58D79BC8FDF5}" srcOrd="2" destOrd="0" parTransId="{FD24BBB1-395B-408A-B526-1ABB49E5D752}" sibTransId="{30DDD2C5-F018-4721-99A8-7D5E8CD2B1CC}"/>
    <dgm:cxn modelId="{2D8B1196-CBB9-4689-9E55-D4880E17681A}" type="presOf" srcId="{93618E61-13D2-4320-A4A2-7BC0ECA98490}" destId="{077F3FD0-18AD-4F0D-9142-32836280D2C3}" srcOrd="0" destOrd="0" presId="urn:microsoft.com/office/officeart/2005/8/layout/hList1"/>
    <dgm:cxn modelId="{2D09B797-0BEB-4A2D-811F-D1E901529DE2}" type="presOf" srcId="{5BD34241-3ADD-4C35-97AC-6CA939F24C58}" destId="{570AA04B-7035-4080-A51C-F57B454FBB8A}" srcOrd="0" destOrd="0" presId="urn:microsoft.com/office/officeart/2005/8/layout/hList1"/>
    <dgm:cxn modelId="{2EA87BC8-972F-4047-AB29-90599E0FCBEF}" type="presOf" srcId="{78C6E09A-B19D-4373-9AB0-9FB668886D63}" destId="{E8264C50-727B-431E-8972-973CDAECB6A4}" srcOrd="0" destOrd="0" presId="urn:microsoft.com/office/officeart/2005/8/layout/hList1"/>
    <dgm:cxn modelId="{9250A0C8-DAC9-43F0-8951-93CFAE68824A}" srcId="{34581DA8-C54E-4EBC-BEDB-1D70A43438C7}" destId="{791A3B54-9E3A-4658-9B73-C3033F2A1B48}" srcOrd="0" destOrd="0" parTransId="{FF0FBBCF-A4BF-4E02-9F0B-47EFC1400B77}" sibTransId="{B055CA4B-2C3D-48A6-B8BA-EF33BC50BECD}"/>
    <dgm:cxn modelId="{04D232CB-306B-4786-8345-43FC490A0A2A}" type="presOf" srcId="{DB192C27-6C92-4770-AC77-BE6211AB1F90}" destId="{439B0C30-8364-43C0-A6AE-5FBA9D6BE1D3}" srcOrd="0" destOrd="0" presId="urn:microsoft.com/office/officeart/2005/8/layout/hList1"/>
    <dgm:cxn modelId="{136D21E1-E6A3-4EE0-BB92-D7AF9443CFE6}" type="presOf" srcId="{D93AF2DA-B27C-48AC-8450-58D79BC8FDF5}" destId="{41B9E01A-40D3-4742-9574-8847A6BFB5BA}" srcOrd="0" destOrd="0" presId="urn:microsoft.com/office/officeart/2005/8/layout/hList1"/>
    <dgm:cxn modelId="{ACF96EE9-7FF5-4AB9-87BF-9446B71F41B2}" srcId="{DB192C27-6C92-4770-AC77-BE6211AB1F90}" destId="{218D3439-0874-4966-AD87-28157BAD2E11}" srcOrd="3" destOrd="0" parTransId="{02C960A0-721E-4CBE-9B6F-153303E4BF6F}" sibTransId="{AD4F8E32-ADBF-44D6-BD09-C56908151772}"/>
    <dgm:cxn modelId="{40EB7BFB-94BD-4FAD-9798-AB354B6E4C64}" type="presOf" srcId="{C21E0D0C-FA2B-4D17-ABB5-60AD8C9DC3E8}" destId="{25070071-56ED-4F6D-8AA3-D0EB34A69C9A}" srcOrd="0" destOrd="0" presId="urn:microsoft.com/office/officeart/2005/8/layout/hList1"/>
    <dgm:cxn modelId="{E9280AFC-E94B-4439-B028-AA13FC1D6C3B}" srcId="{D93AF2DA-B27C-48AC-8450-58D79BC8FDF5}" destId="{C21E0D0C-FA2B-4D17-ABB5-60AD8C9DC3E8}" srcOrd="0" destOrd="0" parTransId="{8E8A67B9-1179-476E-A8A2-263CB2C6C0D6}" sibTransId="{76314E56-0192-4310-A409-7DAA863E4F12}"/>
    <dgm:cxn modelId="{81476B75-A9EA-4CB3-9F68-CB45671FAB05}" type="presParOf" srcId="{439B0C30-8364-43C0-A6AE-5FBA9D6BE1D3}" destId="{B4D0D881-2AC6-49AA-9F2C-4734FD4F073B}" srcOrd="0" destOrd="0" presId="urn:microsoft.com/office/officeart/2005/8/layout/hList1"/>
    <dgm:cxn modelId="{D827250C-5CFF-4C68-AC97-B4AC47191E3E}" type="presParOf" srcId="{B4D0D881-2AC6-49AA-9F2C-4734FD4F073B}" destId="{E8264C50-727B-431E-8972-973CDAECB6A4}" srcOrd="0" destOrd="0" presId="urn:microsoft.com/office/officeart/2005/8/layout/hList1"/>
    <dgm:cxn modelId="{A7D1DF8D-B12D-4DB8-BB4C-CA0EA70F3B4F}" type="presParOf" srcId="{B4D0D881-2AC6-49AA-9F2C-4734FD4F073B}" destId="{570AA04B-7035-4080-A51C-F57B454FBB8A}" srcOrd="1" destOrd="0" presId="urn:microsoft.com/office/officeart/2005/8/layout/hList1"/>
    <dgm:cxn modelId="{B90743DE-6926-41FA-9500-EB39FFA29131}" type="presParOf" srcId="{439B0C30-8364-43C0-A6AE-5FBA9D6BE1D3}" destId="{E2D6BAEA-1213-49B4-BC47-B9685489F4BA}" srcOrd="1" destOrd="0" presId="urn:microsoft.com/office/officeart/2005/8/layout/hList1"/>
    <dgm:cxn modelId="{E516FD99-62D0-48D4-8000-0FC2793958D5}" type="presParOf" srcId="{439B0C30-8364-43C0-A6AE-5FBA9D6BE1D3}" destId="{D10BEB98-21C3-4463-B4D1-BC5828F8EC81}" srcOrd="2" destOrd="0" presId="urn:microsoft.com/office/officeart/2005/8/layout/hList1"/>
    <dgm:cxn modelId="{145BEB66-FE1A-431A-855E-B294D7B01D95}" type="presParOf" srcId="{D10BEB98-21C3-4463-B4D1-BC5828F8EC81}" destId="{25958A14-2ECD-401C-BFF7-F9A652598B93}" srcOrd="0" destOrd="0" presId="urn:microsoft.com/office/officeart/2005/8/layout/hList1"/>
    <dgm:cxn modelId="{6823D014-B5DE-4937-9D85-BA4C53263D44}" type="presParOf" srcId="{D10BEB98-21C3-4463-B4D1-BC5828F8EC81}" destId="{5862A281-B1E4-47C4-B335-0D9D7AF939BC}" srcOrd="1" destOrd="0" presId="urn:microsoft.com/office/officeart/2005/8/layout/hList1"/>
    <dgm:cxn modelId="{FD82EAD8-D6AF-4927-AA1D-19C6DB7AC5B5}" type="presParOf" srcId="{439B0C30-8364-43C0-A6AE-5FBA9D6BE1D3}" destId="{143B09C5-C3B3-4F28-81E9-A3D3360BEB1E}" srcOrd="3" destOrd="0" presId="urn:microsoft.com/office/officeart/2005/8/layout/hList1"/>
    <dgm:cxn modelId="{9EBE9955-04F8-47EA-9A2A-DCB16116AB17}" type="presParOf" srcId="{439B0C30-8364-43C0-A6AE-5FBA9D6BE1D3}" destId="{F0625444-0A9C-4153-B742-4CDDFB8065ED}" srcOrd="4" destOrd="0" presId="urn:microsoft.com/office/officeart/2005/8/layout/hList1"/>
    <dgm:cxn modelId="{6B57BA20-435E-4C31-B40E-61A8CCFCA2F7}" type="presParOf" srcId="{F0625444-0A9C-4153-B742-4CDDFB8065ED}" destId="{41B9E01A-40D3-4742-9574-8847A6BFB5BA}" srcOrd="0" destOrd="0" presId="urn:microsoft.com/office/officeart/2005/8/layout/hList1"/>
    <dgm:cxn modelId="{F8FE5C02-2AC0-4266-8A08-C83D25F447A0}" type="presParOf" srcId="{F0625444-0A9C-4153-B742-4CDDFB8065ED}" destId="{25070071-56ED-4F6D-8AA3-D0EB34A69C9A}" srcOrd="1" destOrd="0" presId="urn:microsoft.com/office/officeart/2005/8/layout/hList1"/>
    <dgm:cxn modelId="{BC2FE08C-60E6-4E80-AC8F-BF759DEAB2EE}" type="presParOf" srcId="{439B0C30-8364-43C0-A6AE-5FBA9D6BE1D3}" destId="{5E6FBAC4-E406-445B-95D7-B9EAF2C7DA3B}" srcOrd="5" destOrd="0" presId="urn:microsoft.com/office/officeart/2005/8/layout/hList1"/>
    <dgm:cxn modelId="{77993C83-CCAD-48FE-B5F5-557AAB92F12F}" type="presParOf" srcId="{439B0C30-8364-43C0-A6AE-5FBA9D6BE1D3}" destId="{832BC37A-56C2-47B7-B65E-8BFEC24738CD}" srcOrd="6" destOrd="0" presId="urn:microsoft.com/office/officeart/2005/8/layout/hList1"/>
    <dgm:cxn modelId="{36FBA622-E361-40A1-9D71-43542E37C38F}" type="presParOf" srcId="{832BC37A-56C2-47B7-B65E-8BFEC24738CD}" destId="{8F825EA7-FF10-4AA9-94E6-A6CB54039939}" srcOrd="0" destOrd="0" presId="urn:microsoft.com/office/officeart/2005/8/layout/hList1"/>
    <dgm:cxn modelId="{2CDF4565-90C1-4F4D-9023-0CD4DC9404C1}" type="presParOf" srcId="{832BC37A-56C2-47B7-B65E-8BFEC24738CD}" destId="{077F3FD0-18AD-4F0D-9142-32836280D2C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9E3FA5-4826-4ABF-A5E3-965116A3BEA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AC264C7C-5D35-4F45-84C0-FD3C855997ED}">
      <dgm:prSet phldrT="[Texto]" custT="1"/>
      <dgm:spPr>
        <a:xfrm>
          <a:off x="2215479" y="2528"/>
          <a:ext cx="1884005" cy="1841438"/>
        </a:xfrm>
      </dgm:spPr>
      <dgm:t>
        <a:bodyPr/>
        <a:lstStyle/>
        <a:p>
          <a:r>
            <a:rPr lang="en-US" sz="1600" b="0" i="0" u="none">
              <a:latin typeface="+mn-lt"/>
            </a:rPr>
            <a:t>Acta de Comité de Inversiones </a:t>
          </a:r>
          <a:endParaRPr lang="es-ES" sz="1600" dirty="0">
            <a:latin typeface="+mn-lt"/>
            <a:ea typeface="+mn-ea"/>
            <a:cs typeface="+mn-cs"/>
          </a:endParaRPr>
        </a:p>
      </dgm:t>
    </dgm:pt>
    <dgm:pt modelId="{54BA22F7-7771-4E03-8A42-643FFA863AA0}" type="parTrans" cxnId="{03CFD2D8-B7ED-4E12-A261-748E105836B4}">
      <dgm:prSet/>
      <dgm:spPr/>
      <dgm:t>
        <a:bodyPr/>
        <a:lstStyle/>
        <a:p>
          <a:endParaRPr lang="es-ES" sz="1600">
            <a:solidFill>
              <a:srgbClr val="002060"/>
            </a:solidFill>
            <a:latin typeface="+mn-lt"/>
          </a:endParaRPr>
        </a:p>
      </dgm:t>
    </dgm:pt>
    <dgm:pt modelId="{9ABC07E9-1D99-47C5-BFA8-79C554D7CCD5}" type="sibTrans" cxnId="{03CFD2D8-B7ED-4E12-A261-748E105836B4}">
      <dgm:prSet/>
      <dgm:spPr/>
      <dgm:t>
        <a:bodyPr/>
        <a:lstStyle/>
        <a:p>
          <a:endParaRPr lang="es-ES" sz="1600">
            <a:solidFill>
              <a:srgbClr val="002060"/>
            </a:solidFill>
            <a:latin typeface="+mn-lt"/>
          </a:endParaRPr>
        </a:p>
      </dgm:t>
    </dgm:pt>
    <dgm:pt modelId="{A8F94BEA-A6E2-4C08-B833-7327814E9DF0}">
      <dgm:prSet phldrT="[Texto]" custT="1"/>
      <dgm:spPr>
        <a:xfrm>
          <a:off x="4287885" y="358046"/>
          <a:ext cx="1884005" cy="1130403"/>
        </a:xfrm>
      </dgm:spPr>
      <dgm:t>
        <a:bodyPr/>
        <a:lstStyle/>
        <a:p>
          <a:r>
            <a:rPr lang="pt-BR" sz="1600" b="0" i="0" u="none">
              <a:latin typeface="+mn-lt"/>
            </a:rPr>
            <a:t>Calculo valor de recursos a invertir o redemir</a:t>
          </a:r>
          <a:endParaRPr lang="es-ES" sz="1600" dirty="0">
            <a:latin typeface="+mn-lt"/>
            <a:ea typeface="+mn-ea"/>
            <a:cs typeface="+mn-cs"/>
          </a:endParaRPr>
        </a:p>
      </dgm:t>
    </dgm:pt>
    <dgm:pt modelId="{6670E3FA-90C2-4D83-B5F0-8CC28683F563}" type="parTrans" cxnId="{A2279357-1FDF-4D53-9388-68679962296B}">
      <dgm:prSet/>
      <dgm:spPr/>
      <dgm:t>
        <a:bodyPr/>
        <a:lstStyle/>
        <a:p>
          <a:endParaRPr lang="es-ES" sz="1600">
            <a:solidFill>
              <a:srgbClr val="002060"/>
            </a:solidFill>
            <a:latin typeface="+mn-lt"/>
          </a:endParaRPr>
        </a:p>
      </dgm:t>
    </dgm:pt>
    <dgm:pt modelId="{EEF4512A-5D60-4790-9E88-91558C206787}" type="sibTrans" cxnId="{A2279357-1FDF-4D53-9388-68679962296B}">
      <dgm:prSet/>
      <dgm:spPr/>
      <dgm:t>
        <a:bodyPr/>
        <a:lstStyle/>
        <a:p>
          <a:endParaRPr lang="es-ES" sz="1600">
            <a:solidFill>
              <a:srgbClr val="002060"/>
            </a:solidFill>
            <a:latin typeface="+mn-lt"/>
          </a:endParaRPr>
        </a:p>
      </dgm:t>
    </dgm:pt>
    <dgm:pt modelId="{0FF2951B-95AC-401A-99A6-E06F62291289}">
      <dgm:prSet phldrT="[Texto]" custT="1"/>
      <dgm:spPr>
        <a:xfrm>
          <a:off x="1179276" y="2032367"/>
          <a:ext cx="1884005" cy="1130403"/>
        </a:xfrm>
      </dgm:spPr>
      <dgm:t>
        <a:bodyPr/>
        <a:lstStyle/>
        <a:p>
          <a:r>
            <a:rPr lang="es-ES" sz="1600" b="0" i="0" u="none">
              <a:latin typeface="+mn-lt"/>
            </a:rPr>
            <a:t>Cuadro comparativo de ofertas de las entidades financieras</a:t>
          </a:r>
          <a:endParaRPr lang="es-ES" sz="1600" dirty="0">
            <a:latin typeface="+mn-lt"/>
            <a:ea typeface="+mn-ea"/>
            <a:cs typeface="+mn-cs"/>
          </a:endParaRPr>
        </a:p>
      </dgm:t>
    </dgm:pt>
    <dgm:pt modelId="{E4193B6A-81F2-4972-A06A-48CEE4F41AFB}" type="parTrans" cxnId="{FA556D0D-FA8C-49A4-A3AF-BFC8B6410CAC}">
      <dgm:prSet/>
      <dgm:spPr/>
      <dgm:t>
        <a:bodyPr/>
        <a:lstStyle/>
        <a:p>
          <a:endParaRPr lang="es-ES" sz="1600">
            <a:solidFill>
              <a:srgbClr val="002060"/>
            </a:solidFill>
            <a:latin typeface="+mn-lt"/>
          </a:endParaRPr>
        </a:p>
      </dgm:t>
    </dgm:pt>
    <dgm:pt modelId="{9C51B349-8291-4AC2-BB64-B4061D2D1893}" type="sibTrans" cxnId="{FA556D0D-FA8C-49A4-A3AF-BFC8B6410CAC}">
      <dgm:prSet/>
      <dgm:spPr/>
      <dgm:t>
        <a:bodyPr/>
        <a:lstStyle/>
        <a:p>
          <a:endParaRPr lang="es-ES" sz="1600">
            <a:solidFill>
              <a:srgbClr val="002060"/>
            </a:solidFill>
            <a:latin typeface="+mn-lt"/>
          </a:endParaRPr>
        </a:p>
      </dgm:t>
    </dgm:pt>
    <dgm:pt modelId="{990E1D2B-6297-48BF-9867-D9B3F771F0FD}">
      <dgm:prSet phldrT="[Texto]" custT="1"/>
      <dgm:spPr>
        <a:xfrm>
          <a:off x="3251682" y="2032367"/>
          <a:ext cx="1884005" cy="1130403"/>
        </a:xfrm>
      </dgm:spPr>
      <dgm:t>
        <a:bodyPr/>
        <a:lstStyle/>
        <a:p>
          <a:r>
            <a:rPr lang="es-ES" sz="1600" b="0" i="0" u="none" dirty="0">
              <a:latin typeface="+mn-lt"/>
            </a:rPr>
            <a:t>Lista de chequeo documentación necesaria para pago de cuentas</a:t>
          </a:r>
          <a:endParaRPr lang="es-ES" sz="1600" dirty="0">
            <a:latin typeface="+mn-lt"/>
            <a:ea typeface="+mn-ea"/>
            <a:cs typeface="+mn-cs"/>
          </a:endParaRPr>
        </a:p>
      </dgm:t>
    </dgm:pt>
    <dgm:pt modelId="{793E0440-5695-4442-9501-ED5AA9F1478A}" type="parTrans" cxnId="{4B0160CD-FC5E-4D28-A105-D7A8CBFE3230}">
      <dgm:prSet/>
      <dgm:spPr/>
      <dgm:t>
        <a:bodyPr/>
        <a:lstStyle/>
        <a:p>
          <a:endParaRPr lang="es-ES" sz="1600">
            <a:solidFill>
              <a:srgbClr val="002060"/>
            </a:solidFill>
            <a:latin typeface="+mn-lt"/>
          </a:endParaRPr>
        </a:p>
      </dgm:t>
    </dgm:pt>
    <dgm:pt modelId="{AE5F8C1E-9B1A-48AC-9855-A0C13DB85DE7}" type="sibTrans" cxnId="{4B0160CD-FC5E-4D28-A105-D7A8CBFE3230}">
      <dgm:prSet/>
      <dgm:spPr/>
      <dgm:t>
        <a:bodyPr/>
        <a:lstStyle/>
        <a:p>
          <a:endParaRPr lang="es-ES" sz="1600">
            <a:solidFill>
              <a:srgbClr val="002060"/>
            </a:solidFill>
            <a:latin typeface="+mn-lt"/>
          </a:endParaRPr>
        </a:p>
      </dgm:t>
    </dgm:pt>
    <dgm:pt modelId="{A22C35B9-0C9D-45CB-A618-FD140D98AF89}">
      <dgm:prSet phldrT="[Texto]" custT="1"/>
      <dgm:spPr>
        <a:xfrm>
          <a:off x="143073" y="358046"/>
          <a:ext cx="1884005" cy="1130403"/>
        </a:xfrm>
      </dgm:spPr>
      <dgm:t>
        <a:bodyPr/>
        <a:lstStyle/>
        <a:p>
          <a:r>
            <a:rPr lang="es-ES" sz="1600" b="1">
              <a:latin typeface="+mn-lt"/>
              <a:ea typeface="+mn-ea"/>
              <a:cs typeface="+mn-cs"/>
            </a:rPr>
            <a:t>FORMATOS</a:t>
          </a:r>
          <a:endParaRPr lang="es-ES" sz="1600" b="1" dirty="0">
            <a:latin typeface="+mn-lt"/>
            <a:ea typeface="+mn-ea"/>
            <a:cs typeface="+mn-cs"/>
          </a:endParaRPr>
        </a:p>
      </dgm:t>
    </dgm:pt>
    <dgm:pt modelId="{EF0885CD-961D-47AA-BC0D-037FA87DC7E0}" type="parTrans" cxnId="{EF23A8D2-8D5F-4582-A17E-4234D11B311B}">
      <dgm:prSet/>
      <dgm:spPr/>
      <dgm:t>
        <a:bodyPr/>
        <a:lstStyle/>
        <a:p>
          <a:endParaRPr lang="es-ES" sz="1600">
            <a:solidFill>
              <a:srgbClr val="002060"/>
            </a:solidFill>
            <a:latin typeface="+mn-lt"/>
          </a:endParaRPr>
        </a:p>
      </dgm:t>
    </dgm:pt>
    <dgm:pt modelId="{734097D6-3887-4488-A819-093C9262F7E4}" type="sibTrans" cxnId="{EF23A8D2-8D5F-4582-A17E-4234D11B311B}">
      <dgm:prSet/>
      <dgm:spPr/>
      <dgm:t>
        <a:bodyPr/>
        <a:lstStyle/>
        <a:p>
          <a:endParaRPr lang="es-ES" sz="1600">
            <a:solidFill>
              <a:srgbClr val="002060"/>
            </a:solidFill>
            <a:latin typeface="+mn-lt"/>
          </a:endParaRPr>
        </a:p>
      </dgm:t>
    </dgm:pt>
    <dgm:pt modelId="{8C02CFC0-5200-489D-A8BA-1A1CB4E7DC7E}">
      <dgm:prSet phldrT="[Texto]" custT="1"/>
      <dgm:spPr>
        <a:xfrm>
          <a:off x="3251682" y="2032367"/>
          <a:ext cx="1884005" cy="1130403"/>
        </a:xfrm>
      </dgm:spPr>
      <dgm:t>
        <a:bodyPr/>
        <a:lstStyle/>
        <a:p>
          <a:r>
            <a:rPr lang="es-ES" sz="1600" b="0" i="0" u="none">
              <a:latin typeface="+mn-lt"/>
            </a:rPr>
            <a:t>Solicitud de certificado de disponibilidad presupuestal</a:t>
          </a:r>
          <a:endParaRPr lang="es-ES" sz="1600" dirty="0">
            <a:latin typeface="+mn-lt"/>
            <a:ea typeface="+mn-ea"/>
            <a:cs typeface="+mn-cs"/>
          </a:endParaRPr>
        </a:p>
      </dgm:t>
    </dgm:pt>
    <dgm:pt modelId="{2913F0E9-AA99-4253-BE9C-68321B580BC2}" type="parTrans" cxnId="{C475D657-D8BB-401A-B72D-7C6E9DC59C29}">
      <dgm:prSet/>
      <dgm:spPr/>
      <dgm:t>
        <a:bodyPr/>
        <a:lstStyle/>
        <a:p>
          <a:endParaRPr lang="es-ES" sz="1600">
            <a:solidFill>
              <a:srgbClr val="002060"/>
            </a:solidFill>
            <a:latin typeface="+mn-lt"/>
          </a:endParaRPr>
        </a:p>
      </dgm:t>
    </dgm:pt>
    <dgm:pt modelId="{BC39FF02-1F82-4BE2-A6B5-C110BB369FA6}" type="sibTrans" cxnId="{C475D657-D8BB-401A-B72D-7C6E9DC59C29}">
      <dgm:prSet/>
      <dgm:spPr/>
      <dgm:t>
        <a:bodyPr/>
        <a:lstStyle/>
        <a:p>
          <a:endParaRPr lang="es-ES" sz="1600">
            <a:solidFill>
              <a:srgbClr val="002060"/>
            </a:solidFill>
            <a:latin typeface="+mn-lt"/>
          </a:endParaRPr>
        </a:p>
      </dgm:t>
    </dgm:pt>
    <dgm:pt modelId="{DE4CFE3B-A655-40D9-A54C-5E1577F83CCC}">
      <dgm:prSet phldrT="[Texto]" custT="1"/>
      <dgm:spPr>
        <a:xfrm>
          <a:off x="3251682" y="2032367"/>
          <a:ext cx="1884005" cy="1130403"/>
        </a:xfrm>
      </dgm:spPr>
      <dgm:t>
        <a:bodyPr/>
        <a:lstStyle/>
        <a:p>
          <a:r>
            <a:rPr lang="en-US" sz="1600" b="0" i="0" u="none">
              <a:latin typeface="+mn-lt"/>
            </a:rPr>
            <a:t>Conciliación Bancaria</a:t>
          </a:r>
          <a:endParaRPr lang="es-ES" sz="1600" dirty="0">
            <a:latin typeface="+mn-lt"/>
            <a:ea typeface="+mn-ea"/>
            <a:cs typeface="+mn-cs"/>
          </a:endParaRPr>
        </a:p>
      </dgm:t>
    </dgm:pt>
    <dgm:pt modelId="{151CED1A-8179-4FF1-AF7A-D16BFE57B72A}" type="parTrans" cxnId="{E04AE988-9A21-4F0A-A460-D54250E2EA17}">
      <dgm:prSet/>
      <dgm:spPr/>
      <dgm:t>
        <a:bodyPr/>
        <a:lstStyle/>
        <a:p>
          <a:endParaRPr lang="es-ES" sz="1600">
            <a:solidFill>
              <a:srgbClr val="002060"/>
            </a:solidFill>
            <a:latin typeface="+mn-lt"/>
          </a:endParaRPr>
        </a:p>
      </dgm:t>
    </dgm:pt>
    <dgm:pt modelId="{22508EA9-3F83-4A99-8C36-F2BB8A46DE15}" type="sibTrans" cxnId="{E04AE988-9A21-4F0A-A460-D54250E2EA17}">
      <dgm:prSet/>
      <dgm:spPr/>
      <dgm:t>
        <a:bodyPr/>
        <a:lstStyle/>
        <a:p>
          <a:endParaRPr lang="es-ES" sz="1600">
            <a:solidFill>
              <a:srgbClr val="002060"/>
            </a:solidFill>
            <a:latin typeface="+mn-lt"/>
          </a:endParaRPr>
        </a:p>
      </dgm:t>
    </dgm:pt>
    <dgm:pt modelId="{B2A3B2DB-C3B3-4A51-BD31-8535EDDE8C2E}" type="pres">
      <dgm:prSet presAssocID="{A59E3FA5-4826-4ABF-A5E3-965116A3BEAC}" presName="Name0" presStyleCnt="0">
        <dgm:presLayoutVars>
          <dgm:chMax val="7"/>
          <dgm:chPref val="7"/>
          <dgm:dir/>
        </dgm:presLayoutVars>
      </dgm:prSet>
      <dgm:spPr/>
    </dgm:pt>
    <dgm:pt modelId="{66A44CFF-8703-443F-B9C7-EBA3B8D59682}" type="pres">
      <dgm:prSet presAssocID="{A59E3FA5-4826-4ABF-A5E3-965116A3BEAC}" presName="Name1" presStyleCnt="0"/>
      <dgm:spPr/>
    </dgm:pt>
    <dgm:pt modelId="{933F6A9E-9B82-4BEB-9AA0-0111C9056BF6}" type="pres">
      <dgm:prSet presAssocID="{A59E3FA5-4826-4ABF-A5E3-965116A3BEAC}" presName="cycle" presStyleCnt="0"/>
      <dgm:spPr/>
    </dgm:pt>
    <dgm:pt modelId="{E8B43AF9-AAB6-4938-A48D-E29F7CB505A6}" type="pres">
      <dgm:prSet presAssocID="{A59E3FA5-4826-4ABF-A5E3-965116A3BEAC}" presName="srcNode" presStyleLbl="node1" presStyleIdx="0" presStyleCnt="7"/>
      <dgm:spPr/>
    </dgm:pt>
    <dgm:pt modelId="{01333237-E3DB-48F5-8396-FBA6D5EBF994}" type="pres">
      <dgm:prSet presAssocID="{A59E3FA5-4826-4ABF-A5E3-965116A3BEAC}" presName="conn" presStyleLbl="parChTrans1D2" presStyleIdx="0" presStyleCnt="1"/>
      <dgm:spPr/>
    </dgm:pt>
    <dgm:pt modelId="{F663501C-44E4-46CA-ABAC-A863927BA11D}" type="pres">
      <dgm:prSet presAssocID="{A59E3FA5-4826-4ABF-A5E3-965116A3BEAC}" presName="extraNode" presStyleLbl="node1" presStyleIdx="0" presStyleCnt="7"/>
      <dgm:spPr/>
    </dgm:pt>
    <dgm:pt modelId="{30E5D7B3-60CF-449B-A13D-3B30364F230A}" type="pres">
      <dgm:prSet presAssocID="{A59E3FA5-4826-4ABF-A5E3-965116A3BEAC}" presName="dstNode" presStyleLbl="node1" presStyleIdx="0" presStyleCnt="7"/>
      <dgm:spPr/>
    </dgm:pt>
    <dgm:pt modelId="{FA7DC3CE-653A-4351-ABC6-EB3D0D82E4ED}" type="pres">
      <dgm:prSet presAssocID="{A22C35B9-0C9D-45CB-A618-FD140D98AF89}" presName="text_1" presStyleLbl="node1" presStyleIdx="0" presStyleCnt="7">
        <dgm:presLayoutVars>
          <dgm:bulletEnabled val="1"/>
        </dgm:presLayoutVars>
      </dgm:prSet>
      <dgm:spPr/>
    </dgm:pt>
    <dgm:pt modelId="{9AA9D455-6D91-4373-B5DF-173DECDE9FC5}" type="pres">
      <dgm:prSet presAssocID="{A22C35B9-0C9D-45CB-A618-FD140D98AF89}" presName="accent_1" presStyleCnt="0"/>
      <dgm:spPr/>
    </dgm:pt>
    <dgm:pt modelId="{70412DF9-C3D6-4104-B85C-A46549DC4B97}" type="pres">
      <dgm:prSet presAssocID="{A22C35B9-0C9D-45CB-A618-FD140D98AF89}" presName="accentRepeatNode" presStyleLbl="solidFgAcc1" presStyleIdx="0" presStyleCnt="7"/>
      <dgm:spPr/>
    </dgm:pt>
    <dgm:pt modelId="{8F20494A-5B03-4CE4-A5D0-D48C8C6190D8}" type="pres">
      <dgm:prSet presAssocID="{AC264C7C-5D35-4F45-84C0-FD3C855997ED}" presName="text_2" presStyleLbl="node1" presStyleIdx="1" presStyleCnt="7">
        <dgm:presLayoutVars>
          <dgm:bulletEnabled val="1"/>
        </dgm:presLayoutVars>
      </dgm:prSet>
      <dgm:spPr/>
    </dgm:pt>
    <dgm:pt modelId="{19CBA33C-982B-49D2-B8AA-EADCD1C59236}" type="pres">
      <dgm:prSet presAssocID="{AC264C7C-5D35-4F45-84C0-FD3C855997ED}" presName="accent_2" presStyleCnt="0"/>
      <dgm:spPr/>
    </dgm:pt>
    <dgm:pt modelId="{06EB3AFE-C023-4ED6-82DC-7C486AC727CE}" type="pres">
      <dgm:prSet presAssocID="{AC264C7C-5D35-4F45-84C0-FD3C855997ED}" presName="accentRepeatNode" presStyleLbl="solidFgAcc1" presStyleIdx="1" presStyleCnt="7"/>
      <dgm:spPr/>
    </dgm:pt>
    <dgm:pt modelId="{E1D7E995-B7D2-41F2-BFE8-6C8626F92920}" type="pres">
      <dgm:prSet presAssocID="{A8F94BEA-A6E2-4C08-B833-7327814E9DF0}" presName="text_3" presStyleLbl="node1" presStyleIdx="2" presStyleCnt="7">
        <dgm:presLayoutVars>
          <dgm:bulletEnabled val="1"/>
        </dgm:presLayoutVars>
      </dgm:prSet>
      <dgm:spPr/>
    </dgm:pt>
    <dgm:pt modelId="{F14BDC3F-7C29-47D2-8B55-CFDA22CA26C4}" type="pres">
      <dgm:prSet presAssocID="{A8F94BEA-A6E2-4C08-B833-7327814E9DF0}" presName="accent_3" presStyleCnt="0"/>
      <dgm:spPr/>
    </dgm:pt>
    <dgm:pt modelId="{983B48BD-A1E8-4BC2-B720-82767CCFBDEE}" type="pres">
      <dgm:prSet presAssocID="{A8F94BEA-A6E2-4C08-B833-7327814E9DF0}" presName="accentRepeatNode" presStyleLbl="solidFgAcc1" presStyleIdx="2" presStyleCnt="7"/>
      <dgm:spPr/>
    </dgm:pt>
    <dgm:pt modelId="{584952F0-2202-48F3-8CF7-C56C61D7AF76}" type="pres">
      <dgm:prSet presAssocID="{0FF2951B-95AC-401A-99A6-E06F62291289}" presName="text_4" presStyleLbl="node1" presStyleIdx="3" presStyleCnt="7">
        <dgm:presLayoutVars>
          <dgm:bulletEnabled val="1"/>
        </dgm:presLayoutVars>
      </dgm:prSet>
      <dgm:spPr/>
    </dgm:pt>
    <dgm:pt modelId="{6E44F191-CA48-42F2-BC1E-3029AC60A00C}" type="pres">
      <dgm:prSet presAssocID="{0FF2951B-95AC-401A-99A6-E06F62291289}" presName="accent_4" presStyleCnt="0"/>
      <dgm:spPr/>
    </dgm:pt>
    <dgm:pt modelId="{02FBF3C9-B30E-4660-8703-B80D1855F9C6}" type="pres">
      <dgm:prSet presAssocID="{0FF2951B-95AC-401A-99A6-E06F62291289}" presName="accentRepeatNode" presStyleLbl="solidFgAcc1" presStyleIdx="3" presStyleCnt="7"/>
      <dgm:spPr/>
    </dgm:pt>
    <dgm:pt modelId="{69497600-D087-4BB4-B18E-E1C8EE97FE39}" type="pres">
      <dgm:prSet presAssocID="{990E1D2B-6297-48BF-9867-D9B3F771F0FD}" presName="text_5" presStyleLbl="node1" presStyleIdx="4" presStyleCnt="7" custScaleY="144917">
        <dgm:presLayoutVars>
          <dgm:bulletEnabled val="1"/>
        </dgm:presLayoutVars>
      </dgm:prSet>
      <dgm:spPr/>
    </dgm:pt>
    <dgm:pt modelId="{2D8F0DE0-BFFD-415E-97B6-0B66103F8C12}" type="pres">
      <dgm:prSet presAssocID="{990E1D2B-6297-48BF-9867-D9B3F771F0FD}" presName="accent_5" presStyleCnt="0"/>
      <dgm:spPr/>
    </dgm:pt>
    <dgm:pt modelId="{58380FAE-8B55-432C-826F-C7B4CEAC3834}" type="pres">
      <dgm:prSet presAssocID="{990E1D2B-6297-48BF-9867-D9B3F771F0FD}" presName="accentRepeatNode" presStyleLbl="solidFgAcc1" presStyleIdx="4" presStyleCnt="7"/>
      <dgm:spPr/>
    </dgm:pt>
    <dgm:pt modelId="{CC0D0203-37B1-4EB3-976A-B29BC0087EBC}" type="pres">
      <dgm:prSet presAssocID="{8C02CFC0-5200-489D-A8BA-1A1CB4E7DC7E}" presName="text_6" presStyleLbl="node1" presStyleIdx="5" presStyleCnt="7">
        <dgm:presLayoutVars>
          <dgm:bulletEnabled val="1"/>
        </dgm:presLayoutVars>
      </dgm:prSet>
      <dgm:spPr/>
    </dgm:pt>
    <dgm:pt modelId="{BDC01A06-E4A1-4498-B4C2-8A27579DDF4C}" type="pres">
      <dgm:prSet presAssocID="{8C02CFC0-5200-489D-A8BA-1A1CB4E7DC7E}" presName="accent_6" presStyleCnt="0"/>
      <dgm:spPr/>
    </dgm:pt>
    <dgm:pt modelId="{F1C6D6B1-F063-4CCF-9CBF-6296DE71A1B2}" type="pres">
      <dgm:prSet presAssocID="{8C02CFC0-5200-489D-A8BA-1A1CB4E7DC7E}" presName="accentRepeatNode" presStyleLbl="solidFgAcc1" presStyleIdx="5" presStyleCnt="7"/>
      <dgm:spPr/>
    </dgm:pt>
    <dgm:pt modelId="{52AFAEF2-A787-4411-BDAE-C4B8F3F35058}" type="pres">
      <dgm:prSet presAssocID="{DE4CFE3B-A655-40D9-A54C-5E1577F83CCC}" presName="text_7" presStyleLbl="node1" presStyleIdx="6" presStyleCnt="7">
        <dgm:presLayoutVars>
          <dgm:bulletEnabled val="1"/>
        </dgm:presLayoutVars>
      </dgm:prSet>
      <dgm:spPr/>
    </dgm:pt>
    <dgm:pt modelId="{87B83479-F0B6-49BF-BE6B-5821BD9DE5F5}" type="pres">
      <dgm:prSet presAssocID="{DE4CFE3B-A655-40D9-A54C-5E1577F83CCC}" presName="accent_7" presStyleCnt="0"/>
      <dgm:spPr/>
    </dgm:pt>
    <dgm:pt modelId="{D4F02B37-65B9-4A7A-B53F-D5AEC12E0B6C}" type="pres">
      <dgm:prSet presAssocID="{DE4CFE3B-A655-40D9-A54C-5E1577F83CCC}" presName="accentRepeatNode" presStyleLbl="solidFgAcc1" presStyleIdx="6" presStyleCnt="7"/>
      <dgm:spPr/>
    </dgm:pt>
  </dgm:ptLst>
  <dgm:cxnLst>
    <dgm:cxn modelId="{FA556D0D-FA8C-49A4-A3AF-BFC8B6410CAC}" srcId="{A59E3FA5-4826-4ABF-A5E3-965116A3BEAC}" destId="{0FF2951B-95AC-401A-99A6-E06F62291289}" srcOrd="3" destOrd="0" parTransId="{E4193B6A-81F2-4972-A06A-48CEE4F41AFB}" sibTransId="{9C51B349-8291-4AC2-BB64-B4061D2D1893}"/>
    <dgm:cxn modelId="{8BBCBC54-5732-4A1D-90E9-67E1EC55D3E4}" type="presOf" srcId="{A8F94BEA-A6E2-4C08-B833-7327814E9DF0}" destId="{E1D7E995-B7D2-41F2-BFE8-6C8626F92920}" srcOrd="0" destOrd="0" presId="urn:microsoft.com/office/officeart/2008/layout/VerticalCurvedList"/>
    <dgm:cxn modelId="{A2279357-1FDF-4D53-9388-68679962296B}" srcId="{A59E3FA5-4826-4ABF-A5E3-965116A3BEAC}" destId="{A8F94BEA-A6E2-4C08-B833-7327814E9DF0}" srcOrd="2" destOrd="0" parTransId="{6670E3FA-90C2-4D83-B5F0-8CC28683F563}" sibTransId="{EEF4512A-5D60-4790-9E88-91558C206787}"/>
    <dgm:cxn modelId="{C475D657-D8BB-401A-B72D-7C6E9DC59C29}" srcId="{A59E3FA5-4826-4ABF-A5E3-965116A3BEAC}" destId="{8C02CFC0-5200-489D-A8BA-1A1CB4E7DC7E}" srcOrd="5" destOrd="0" parTransId="{2913F0E9-AA99-4253-BE9C-68321B580BC2}" sibTransId="{BC39FF02-1F82-4BE2-A6B5-C110BB369FA6}"/>
    <dgm:cxn modelId="{4C83D178-3444-4B11-89D9-C5C3C69A1246}" type="presOf" srcId="{990E1D2B-6297-48BF-9867-D9B3F771F0FD}" destId="{69497600-D087-4BB4-B18E-E1C8EE97FE39}" srcOrd="0" destOrd="0" presId="urn:microsoft.com/office/officeart/2008/layout/VerticalCurvedList"/>
    <dgm:cxn modelId="{BA2A5059-DABB-4D5C-9467-17D0E0321A02}" type="presOf" srcId="{0FF2951B-95AC-401A-99A6-E06F62291289}" destId="{584952F0-2202-48F3-8CF7-C56C61D7AF76}" srcOrd="0" destOrd="0" presId="urn:microsoft.com/office/officeart/2008/layout/VerticalCurvedList"/>
    <dgm:cxn modelId="{83DCEC82-B8FB-4E05-BA91-C8EA865C1F3F}" type="presOf" srcId="{AC264C7C-5D35-4F45-84C0-FD3C855997ED}" destId="{8F20494A-5B03-4CE4-A5D0-D48C8C6190D8}" srcOrd="0" destOrd="0" presId="urn:microsoft.com/office/officeart/2008/layout/VerticalCurvedList"/>
    <dgm:cxn modelId="{E04AE988-9A21-4F0A-A460-D54250E2EA17}" srcId="{A59E3FA5-4826-4ABF-A5E3-965116A3BEAC}" destId="{DE4CFE3B-A655-40D9-A54C-5E1577F83CCC}" srcOrd="6" destOrd="0" parTransId="{151CED1A-8179-4FF1-AF7A-D16BFE57B72A}" sibTransId="{22508EA9-3F83-4A99-8C36-F2BB8A46DE15}"/>
    <dgm:cxn modelId="{9270AC8C-CDAE-434B-A6A6-46C00002425C}" type="presOf" srcId="{A59E3FA5-4826-4ABF-A5E3-965116A3BEAC}" destId="{B2A3B2DB-C3B3-4A51-BD31-8535EDDE8C2E}" srcOrd="0" destOrd="0" presId="urn:microsoft.com/office/officeart/2008/layout/VerticalCurvedList"/>
    <dgm:cxn modelId="{17218EA7-611D-4607-A7FA-2A08833263E2}" type="presOf" srcId="{A22C35B9-0C9D-45CB-A618-FD140D98AF89}" destId="{FA7DC3CE-653A-4351-ABC6-EB3D0D82E4ED}" srcOrd="0" destOrd="0" presId="urn:microsoft.com/office/officeart/2008/layout/VerticalCurvedList"/>
    <dgm:cxn modelId="{4B0160CD-FC5E-4D28-A105-D7A8CBFE3230}" srcId="{A59E3FA5-4826-4ABF-A5E3-965116A3BEAC}" destId="{990E1D2B-6297-48BF-9867-D9B3F771F0FD}" srcOrd="4" destOrd="0" parTransId="{793E0440-5695-4442-9501-ED5AA9F1478A}" sibTransId="{AE5F8C1E-9B1A-48AC-9855-A0C13DB85DE7}"/>
    <dgm:cxn modelId="{EF23A8D2-8D5F-4582-A17E-4234D11B311B}" srcId="{A59E3FA5-4826-4ABF-A5E3-965116A3BEAC}" destId="{A22C35B9-0C9D-45CB-A618-FD140D98AF89}" srcOrd="0" destOrd="0" parTransId="{EF0885CD-961D-47AA-BC0D-037FA87DC7E0}" sibTransId="{734097D6-3887-4488-A819-093C9262F7E4}"/>
    <dgm:cxn modelId="{0961CED3-A78D-4FF2-8AD5-4ECB139F205E}" type="presOf" srcId="{DE4CFE3B-A655-40D9-A54C-5E1577F83CCC}" destId="{52AFAEF2-A787-4411-BDAE-C4B8F3F35058}" srcOrd="0" destOrd="0" presId="urn:microsoft.com/office/officeart/2008/layout/VerticalCurvedList"/>
    <dgm:cxn modelId="{250251D6-9334-4A8A-BD32-035D879F066D}" type="presOf" srcId="{734097D6-3887-4488-A819-093C9262F7E4}" destId="{01333237-E3DB-48F5-8396-FBA6D5EBF994}" srcOrd="0" destOrd="0" presId="urn:microsoft.com/office/officeart/2008/layout/VerticalCurvedList"/>
    <dgm:cxn modelId="{03CFD2D8-B7ED-4E12-A261-748E105836B4}" srcId="{A59E3FA5-4826-4ABF-A5E3-965116A3BEAC}" destId="{AC264C7C-5D35-4F45-84C0-FD3C855997ED}" srcOrd="1" destOrd="0" parTransId="{54BA22F7-7771-4E03-8A42-643FFA863AA0}" sibTransId="{9ABC07E9-1D99-47C5-BFA8-79C554D7CCD5}"/>
    <dgm:cxn modelId="{46B757DE-7C68-4D84-A0A9-659218A70BCD}" type="presOf" srcId="{8C02CFC0-5200-489D-A8BA-1A1CB4E7DC7E}" destId="{CC0D0203-37B1-4EB3-976A-B29BC0087EBC}" srcOrd="0" destOrd="0" presId="urn:microsoft.com/office/officeart/2008/layout/VerticalCurvedList"/>
    <dgm:cxn modelId="{FAE94C04-EBF6-498B-8668-56DD1D2AD0EF}" type="presParOf" srcId="{B2A3B2DB-C3B3-4A51-BD31-8535EDDE8C2E}" destId="{66A44CFF-8703-443F-B9C7-EBA3B8D59682}" srcOrd="0" destOrd="0" presId="urn:microsoft.com/office/officeart/2008/layout/VerticalCurvedList"/>
    <dgm:cxn modelId="{394D2FA8-7401-4194-A9B0-DF4AF30BE45C}" type="presParOf" srcId="{66A44CFF-8703-443F-B9C7-EBA3B8D59682}" destId="{933F6A9E-9B82-4BEB-9AA0-0111C9056BF6}" srcOrd="0" destOrd="0" presId="urn:microsoft.com/office/officeart/2008/layout/VerticalCurvedList"/>
    <dgm:cxn modelId="{9AAD713E-FA3A-437B-AC52-1845A52D3617}" type="presParOf" srcId="{933F6A9E-9B82-4BEB-9AA0-0111C9056BF6}" destId="{E8B43AF9-AAB6-4938-A48D-E29F7CB505A6}" srcOrd="0" destOrd="0" presId="urn:microsoft.com/office/officeart/2008/layout/VerticalCurvedList"/>
    <dgm:cxn modelId="{B0C613ED-E244-412A-A6A5-855A4A602BFF}" type="presParOf" srcId="{933F6A9E-9B82-4BEB-9AA0-0111C9056BF6}" destId="{01333237-E3DB-48F5-8396-FBA6D5EBF994}" srcOrd="1" destOrd="0" presId="urn:microsoft.com/office/officeart/2008/layout/VerticalCurvedList"/>
    <dgm:cxn modelId="{569EB413-BB80-4E50-B70A-B752771C6819}" type="presParOf" srcId="{933F6A9E-9B82-4BEB-9AA0-0111C9056BF6}" destId="{F663501C-44E4-46CA-ABAC-A863927BA11D}" srcOrd="2" destOrd="0" presId="urn:microsoft.com/office/officeart/2008/layout/VerticalCurvedList"/>
    <dgm:cxn modelId="{5D3A09F1-2884-49F5-932B-898B413CDB2A}" type="presParOf" srcId="{933F6A9E-9B82-4BEB-9AA0-0111C9056BF6}" destId="{30E5D7B3-60CF-449B-A13D-3B30364F230A}" srcOrd="3" destOrd="0" presId="urn:microsoft.com/office/officeart/2008/layout/VerticalCurvedList"/>
    <dgm:cxn modelId="{2381D1F8-719D-4FAD-8E98-C4FA58FD9798}" type="presParOf" srcId="{66A44CFF-8703-443F-B9C7-EBA3B8D59682}" destId="{FA7DC3CE-653A-4351-ABC6-EB3D0D82E4ED}" srcOrd="1" destOrd="0" presId="urn:microsoft.com/office/officeart/2008/layout/VerticalCurvedList"/>
    <dgm:cxn modelId="{A6B54200-48CD-44D0-9FF1-02D8B2FB5313}" type="presParOf" srcId="{66A44CFF-8703-443F-B9C7-EBA3B8D59682}" destId="{9AA9D455-6D91-4373-B5DF-173DECDE9FC5}" srcOrd="2" destOrd="0" presId="urn:microsoft.com/office/officeart/2008/layout/VerticalCurvedList"/>
    <dgm:cxn modelId="{039B242B-C9A8-48DA-84DF-8D45F83258F7}" type="presParOf" srcId="{9AA9D455-6D91-4373-B5DF-173DECDE9FC5}" destId="{70412DF9-C3D6-4104-B85C-A46549DC4B97}" srcOrd="0" destOrd="0" presId="urn:microsoft.com/office/officeart/2008/layout/VerticalCurvedList"/>
    <dgm:cxn modelId="{EBF319E8-145F-4D78-B716-4FADA69D2491}" type="presParOf" srcId="{66A44CFF-8703-443F-B9C7-EBA3B8D59682}" destId="{8F20494A-5B03-4CE4-A5D0-D48C8C6190D8}" srcOrd="3" destOrd="0" presId="urn:microsoft.com/office/officeart/2008/layout/VerticalCurvedList"/>
    <dgm:cxn modelId="{D9FAF5C2-0F83-4E7A-98F5-405062677231}" type="presParOf" srcId="{66A44CFF-8703-443F-B9C7-EBA3B8D59682}" destId="{19CBA33C-982B-49D2-B8AA-EADCD1C59236}" srcOrd="4" destOrd="0" presId="urn:microsoft.com/office/officeart/2008/layout/VerticalCurvedList"/>
    <dgm:cxn modelId="{AD3212EC-FA2C-41FF-B5A0-952645720C88}" type="presParOf" srcId="{19CBA33C-982B-49D2-B8AA-EADCD1C59236}" destId="{06EB3AFE-C023-4ED6-82DC-7C486AC727CE}" srcOrd="0" destOrd="0" presId="urn:microsoft.com/office/officeart/2008/layout/VerticalCurvedList"/>
    <dgm:cxn modelId="{F484FD97-A678-4FB1-B25F-ED0208D25EDE}" type="presParOf" srcId="{66A44CFF-8703-443F-B9C7-EBA3B8D59682}" destId="{E1D7E995-B7D2-41F2-BFE8-6C8626F92920}" srcOrd="5" destOrd="0" presId="urn:microsoft.com/office/officeart/2008/layout/VerticalCurvedList"/>
    <dgm:cxn modelId="{9129249A-BE9C-42FE-B91D-8999EA457DE5}" type="presParOf" srcId="{66A44CFF-8703-443F-B9C7-EBA3B8D59682}" destId="{F14BDC3F-7C29-47D2-8B55-CFDA22CA26C4}" srcOrd="6" destOrd="0" presId="urn:microsoft.com/office/officeart/2008/layout/VerticalCurvedList"/>
    <dgm:cxn modelId="{A3A72FE7-5973-467C-9DEB-4721822EA64F}" type="presParOf" srcId="{F14BDC3F-7C29-47D2-8B55-CFDA22CA26C4}" destId="{983B48BD-A1E8-4BC2-B720-82767CCFBDEE}" srcOrd="0" destOrd="0" presId="urn:microsoft.com/office/officeart/2008/layout/VerticalCurvedList"/>
    <dgm:cxn modelId="{EC0D2F4B-B909-4D7A-8436-BDED873CB531}" type="presParOf" srcId="{66A44CFF-8703-443F-B9C7-EBA3B8D59682}" destId="{584952F0-2202-48F3-8CF7-C56C61D7AF76}" srcOrd="7" destOrd="0" presId="urn:microsoft.com/office/officeart/2008/layout/VerticalCurvedList"/>
    <dgm:cxn modelId="{01AE00B1-BD45-47B0-BE6D-29125FA73F1E}" type="presParOf" srcId="{66A44CFF-8703-443F-B9C7-EBA3B8D59682}" destId="{6E44F191-CA48-42F2-BC1E-3029AC60A00C}" srcOrd="8" destOrd="0" presId="urn:microsoft.com/office/officeart/2008/layout/VerticalCurvedList"/>
    <dgm:cxn modelId="{50514C7D-EEC1-4D90-9E73-E8FFE54CDCAE}" type="presParOf" srcId="{6E44F191-CA48-42F2-BC1E-3029AC60A00C}" destId="{02FBF3C9-B30E-4660-8703-B80D1855F9C6}" srcOrd="0" destOrd="0" presId="urn:microsoft.com/office/officeart/2008/layout/VerticalCurvedList"/>
    <dgm:cxn modelId="{C21E79B3-F14C-4A80-B13C-0152D508F863}" type="presParOf" srcId="{66A44CFF-8703-443F-B9C7-EBA3B8D59682}" destId="{69497600-D087-4BB4-B18E-E1C8EE97FE39}" srcOrd="9" destOrd="0" presId="urn:microsoft.com/office/officeart/2008/layout/VerticalCurvedList"/>
    <dgm:cxn modelId="{7BE8DE3E-8806-428C-8659-85D768A3FF8B}" type="presParOf" srcId="{66A44CFF-8703-443F-B9C7-EBA3B8D59682}" destId="{2D8F0DE0-BFFD-415E-97B6-0B66103F8C12}" srcOrd="10" destOrd="0" presId="urn:microsoft.com/office/officeart/2008/layout/VerticalCurvedList"/>
    <dgm:cxn modelId="{A0C64E47-13AD-48F5-9E24-4FD00EA1B27A}" type="presParOf" srcId="{2D8F0DE0-BFFD-415E-97B6-0B66103F8C12}" destId="{58380FAE-8B55-432C-826F-C7B4CEAC3834}" srcOrd="0" destOrd="0" presId="urn:microsoft.com/office/officeart/2008/layout/VerticalCurvedList"/>
    <dgm:cxn modelId="{C7A4A851-6D64-40E3-8E5F-6AB103BF9779}" type="presParOf" srcId="{66A44CFF-8703-443F-B9C7-EBA3B8D59682}" destId="{CC0D0203-37B1-4EB3-976A-B29BC0087EBC}" srcOrd="11" destOrd="0" presId="urn:microsoft.com/office/officeart/2008/layout/VerticalCurvedList"/>
    <dgm:cxn modelId="{48109C33-0BE9-4BD8-8E1F-720568347DD3}" type="presParOf" srcId="{66A44CFF-8703-443F-B9C7-EBA3B8D59682}" destId="{BDC01A06-E4A1-4498-B4C2-8A27579DDF4C}" srcOrd="12" destOrd="0" presId="urn:microsoft.com/office/officeart/2008/layout/VerticalCurvedList"/>
    <dgm:cxn modelId="{515D2EEB-EDCF-4F37-BE8F-84FAE4C52FBE}" type="presParOf" srcId="{BDC01A06-E4A1-4498-B4C2-8A27579DDF4C}" destId="{F1C6D6B1-F063-4CCF-9CBF-6296DE71A1B2}" srcOrd="0" destOrd="0" presId="urn:microsoft.com/office/officeart/2008/layout/VerticalCurvedList"/>
    <dgm:cxn modelId="{3EE58755-C209-4D6C-8296-E8B55BE1304F}" type="presParOf" srcId="{66A44CFF-8703-443F-B9C7-EBA3B8D59682}" destId="{52AFAEF2-A787-4411-BDAE-C4B8F3F35058}" srcOrd="13" destOrd="0" presId="urn:microsoft.com/office/officeart/2008/layout/VerticalCurvedList"/>
    <dgm:cxn modelId="{D1AFA4AD-85E2-4C07-B23F-8167C049A934}" type="presParOf" srcId="{66A44CFF-8703-443F-B9C7-EBA3B8D59682}" destId="{87B83479-F0B6-49BF-BE6B-5821BD9DE5F5}" srcOrd="14" destOrd="0" presId="urn:microsoft.com/office/officeart/2008/layout/VerticalCurvedList"/>
    <dgm:cxn modelId="{9BA9B827-414E-4855-98D8-3149934524BF}" type="presParOf" srcId="{87B83479-F0B6-49BF-BE6B-5821BD9DE5F5}" destId="{D4F02B37-65B9-4A7A-B53F-D5AEC12E0B6C}"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9E3FA5-4826-4ABF-A5E3-965116A3BEAC}" type="doc">
      <dgm:prSet loTypeId="urn:microsoft.com/office/officeart/2005/8/layout/target3" loCatId="list" qsTypeId="urn:microsoft.com/office/officeart/2005/8/quickstyle/simple1" qsCatId="simple" csTypeId="urn:microsoft.com/office/officeart/2005/8/colors/accent5_1" csCatId="accent5" phldr="1"/>
      <dgm:spPr/>
      <dgm:t>
        <a:bodyPr/>
        <a:lstStyle/>
        <a:p>
          <a:endParaRPr lang="es-ES"/>
        </a:p>
      </dgm:t>
    </dgm:pt>
    <dgm:pt modelId="{A22C35B9-0C9D-45CB-A618-FD140D98AF89}">
      <dgm:prSet phldrT="[Texto]" custT="1"/>
      <dgm:spPr>
        <a:xfrm>
          <a:off x="69866" y="370654"/>
          <a:ext cx="1952530" cy="1171518"/>
        </a:xfrm>
      </dgm:spPr>
      <dgm:t>
        <a:bodyPr/>
        <a:lstStyle/>
        <a:p>
          <a:r>
            <a:rPr lang="es-ES" sz="2000" b="0" i="0" u="none" dirty="0">
              <a:solidFill>
                <a:srgbClr val="002060"/>
              </a:solidFill>
            </a:rPr>
            <a:t>Normograma de Ingresos y Gastos</a:t>
          </a:r>
          <a:endParaRPr lang="es-ES" sz="2000" b="1" dirty="0">
            <a:solidFill>
              <a:srgbClr val="002060"/>
            </a:solidFill>
            <a:latin typeface="+mn-lt"/>
            <a:ea typeface="+mn-ea"/>
            <a:cs typeface="+mn-cs"/>
          </a:endParaRPr>
        </a:p>
      </dgm:t>
    </dgm:pt>
    <dgm:pt modelId="{EF0885CD-961D-47AA-BC0D-037FA87DC7E0}" type="parTrans" cxnId="{EF23A8D2-8D5F-4582-A17E-4234D11B311B}">
      <dgm:prSet/>
      <dgm:spPr/>
      <dgm:t>
        <a:bodyPr/>
        <a:lstStyle/>
        <a:p>
          <a:endParaRPr lang="es-ES" sz="1800">
            <a:solidFill>
              <a:schemeClr val="bg1"/>
            </a:solidFill>
            <a:latin typeface="+mn-lt"/>
          </a:endParaRPr>
        </a:p>
      </dgm:t>
    </dgm:pt>
    <dgm:pt modelId="{734097D6-3887-4488-A819-093C9262F7E4}" type="sibTrans" cxnId="{EF23A8D2-8D5F-4582-A17E-4234D11B311B}">
      <dgm:prSet/>
      <dgm:spPr/>
      <dgm:t>
        <a:bodyPr/>
        <a:lstStyle/>
        <a:p>
          <a:endParaRPr lang="es-ES" sz="1800">
            <a:solidFill>
              <a:schemeClr val="bg1"/>
            </a:solidFill>
            <a:latin typeface="+mn-lt"/>
          </a:endParaRPr>
        </a:p>
      </dgm:t>
    </dgm:pt>
    <dgm:pt modelId="{E5A50AB4-9115-4899-BCC4-F068C60BB841}" type="pres">
      <dgm:prSet presAssocID="{A59E3FA5-4826-4ABF-A5E3-965116A3BEAC}" presName="Name0" presStyleCnt="0">
        <dgm:presLayoutVars>
          <dgm:chMax val="7"/>
          <dgm:dir/>
          <dgm:animLvl val="lvl"/>
          <dgm:resizeHandles val="exact"/>
        </dgm:presLayoutVars>
      </dgm:prSet>
      <dgm:spPr/>
    </dgm:pt>
    <dgm:pt modelId="{A58715C6-8EF3-414A-B464-B892FE2EB540}" type="pres">
      <dgm:prSet presAssocID="{A22C35B9-0C9D-45CB-A618-FD140D98AF89}" presName="circle1" presStyleLbl="node1" presStyleIdx="0" presStyleCnt="1"/>
      <dgm:spPr/>
    </dgm:pt>
    <dgm:pt modelId="{5B3E95D9-A868-41EB-8B07-7CED3EBDD235}" type="pres">
      <dgm:prSet presAssocID="{A22C35B9-0C9D-45CB-A618-FD140D98AF89}" presName="space" presStyleCnt="0"/>
      <dgm:spPr/>
    </dgm:pt>
    <dgm:pt modelId="{2C98FAC9-DC3E-4837-A047-DD404E6346A5}" type="pres">
      <dgm:prSet presAssocID="{A22C35B9-0C9D-45CB-A618-FD140D98AF89}" presName="rect1" presStyleLbl="alignAcc1" presStyleIdx="0" presStyleCnt="1" custScaleY="100000"/>
      <dgm:spPr>
        <a:prstGeom prst="rect">
          <a:avLst/>
        </a:prstGeom>
      </dgm:spPr>
    </dgm:pt>
    <dgm:pt modelId="{539B7422-2730-4CC5-B381-E8C2FB964F88}" type="pres">
      <dgm:prSet presAssocID="{A22C35B9-0C9D-45CB-A618-FD140D98AF89}" presName="rect1ParTxNoCh" presStyleLbl="alignAcc1" presStyleIdx="0" presStyleCnt="1">
        <dgm:presLayoutVars>
          <dgm:chMax val="1"/>
          <dgm:bulletEnabled val="1"/>
        </dgm:presLayoutVars>
      </dgm:prSet>
      <dgm:spPr/>
    </dgm:pt>
  </dgm:ptLst>
  <dgm:cxnLst>
    <dgm:cxn modelId="{55646726-0720-4447-90E7-31032AE119A1}" type="presOf" srcId="{A59E3FA5-4826-4ABF-A5E3-965116A3BEAC}" destId="{E5A50AB4-9115-4899-BCC4-F068C60BB841}" srcOrd="0" destOrd="0" presId="urn:microsoft.com/office/officeart/2005/8/layout/target3"/>
    <dgm:cxn modelId="{D4158428-F234-48F3-BEC0-7332805FFE7A}" type="presOf" srcId="{A22C35B9-0C9D-45CB-A618-FD140D98AF89}" destId="{539B7422-2730-4CC5-B381-E8C2FB964F88}" srcOrd="1" destOrd="0" presId="urn:microsoft.com/office/officeart/2005/8/layout/target3"/>
    <dgm:cxn modelId="{CBE79428-8101-4A4B-8AAC-74C179DE6F5B}" type="presOf" srcId="{A22C35B9-0C9D-45CB-A618-FD140D98AF89}" destId="{2C98FAC9-DC3E-4837-A047-DD404E6346A5}" srcOrd="0" destOrd="0" presId="urn:microsoft.com/office/officeart/2005/8/layout/target3"/>
    <dgm:cxn modelId="{EF23A8D2-8D5F-4582-A17E-4234D11B311B}" srcId="{A59E3FA5-4826-4ABF-A5E3-965116A3BEAC}" destId="{A22C35B9-0C9D-45CB-A618-FD140D98AF89}" srcOrd="0" destOrd="0" parTransId="{EF0885CD-961D-47AA-BC0D-037FA87DC7E0}" sibTransId="{734097D6-3887-4488-A819-093C9262F7E4}"/>
    <dgm:cxn modelId="{0668B077-B363-4B1D-A29C-2A44CFDA27DB}" type="presParOf" srcId="{E5A50AB4-9115-4899-BCC4-F068C60BB841}" destId="{A58715C6-8EF3-414A-B464-B892FE2EB540}" srcOrd="0" destOrd="0" presId="urn:microsoft.com/office/officeart/2005/8/layout/target3"/>
    <dgm:cxn modelId="{4C7544E4-8092-45CE-A6F0-ED575E367DBB}" type="presParOf" srcId="{E5A50AB4-9115-4899-BCC4-F068C60BB841}" destId="{5B3E95D9-A868-41EB-8B07-7CED3EBDD235}" srcOrd="1" destOrd="0" presId="urn:microsoft.com/office/officeart/2005/8/layout/target3"/>
    <dgm:cxn modelId="{F06B616F-7F3F-4F5F-A070-C6AED8FDFF5C}" type="presParOf" srcId="{E5A50AB4-9115-4899-BCC4-F068C60BB841}" destId="{2C98FAC9-DC3E-4837-A047-DD404E6346A5}" srcOrd="2" destOrd="0" presId="urn:microsoft.com/office/officeart/2005/8/layout/target3"/>
    <dgm:cxn modelId="{96514049-1869-4FCC-91D7-9C8D43384EFB}" type="presParOf" srcId="{E5A50AB4-9115-4899-BCC4-F068C60BB841}" destId="{539B7422-2730-4CC5-B381-E8C2FB964F88}" srcOrd="3" destOrd="0" presId="urn:microsoft.com/office/officeart/2005/8/layout/targe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4B717F-9EAD-4BB4-B342-AE7B6B5586FC}" type="doc">
      <dgm:prSet loTypeId="urn:microsoft.com/office/officeart/2009/3/layout/StepUpProcess" loCatId="process" qsTypeId="urn:microsoft.com/office/officeart/2005/8/quickstyle/3d3" qsCatId="3D" csTypeId="urn:microsoft.com/office/officeart/2005/8/colors/colorful1" csCatId="colorful" phldr="1"/>
      <dgm:spPr/>
      <dgm:t>
        <a:bodyPr/>
        <a:lstStyle/>
        <a:p>
          <a:endParaRPr lang="es-ES"/>
        </a:p>
      </dgm:t>
    </dgm:pt>
    <dgm:pt modelId="{3BA34A99-50FF-495C-AD36-32E6B277A64C}">
      <dgm:prSet phldrT="[Texto]" custT="1"/>
      <dgm:spPr/>
      <dgm:t>
        <a:bodyPr/>
        <a:lstStyle/>
        <a:p>
          <a:pPr algn="l"/>
          <a:r>
            <a:rPr lang="es-ES" sz="2000" b="1" dirty="0">
              <a:solidFill>
                <a:srgbClr val="002060"/>
              </a:solidFill>
            </a:rPr>
            <a:t>Acuerdo 7 de 2013</a:t>
          </a:r>
        </a:p>
        <a:p>
          <a:pPr algn="l"/>
          <a:endParaRPr lang="es-ES" sz="1050" b="0" dirty="0">
            <a:solidFill>
              <a:srgbClr val="002060"/>
            </a:solidFill>
          </a:endParaRPr>
        </a:p>
      </dgm:t>
    </dgm:pt>
    <dgm:pt modelId="{9D2F545F-CEA8-4EB5-8E11-2A911A3BA810}" type="parTrans" cxnId="{D6A6A8FB-34B1-4E54-B278-E814B068703F}">
      <dgm:prSet/>
      <dgm:spPr/>
      <dgm:t>
        <a:bodyPr/>
        <a:lstStyle/>
        <a:p>
          <a:endParaRPr lang="es-ES" sz="1600"/>
        </a:p>
      </dgm:t>
    </dgm:pt>
    <dgm:pt modelId="{13D0DE23-B43B-45B5-9352-C8DB7035AA66}" type="sibTrans" cxnId="{D6A6A8FB-34B1-4E54-B278-E814B068703F}">
      <dgm:prSet/>
      <dgm:spPr/>
      <dgm:t>
        <a:bodyPr/>
        <a:lstStyle/>
        <a:p>
          <a:endParaRPr lang="es-ES" sz="1600"/>
        </a:p>
      </dgm:t>
    </dgm:pt>
    <dgm:pt modelId="{8AEC6153-7264-44DB-AE99-A3DAD8F7A538}">
      <dgm:prSet phldrT="[Texto]" custT="1"/>
      <dgm:spPr/>
      <dgm:t>
        <a:bodyPr/>
        <a:lstStyle/>
        <a:p>
          <a:pPr marL="0" lvl="0" indent="0" algn="l" defTabSz="889000">
            <a:lnSpc>
              <a:spcPct val="90000"/>
            </a:lnSpc>
            <a:spcBef>
              <a:spcPct val="0"/>
            </a:spcBef>
            <a:spcAft>
              <a:spcPct val="35000"/>
            </a:spcAft>
            <a:buNone/>
          </a:pPr>
          <a:r>
            <a:rPr lang="es-ES" sz="2000" b="1" kern="1200" dirty="0">
              <a:solidFill>
                <a:srgbClr val="002060"/>
              </a:solidFill>
              <a:latin typeface="Calibri" panose="020F0502020204030204"/>
              <a:ea typeface="+mn-ea"/>
              <a:cs typeface="+mn-cs"/>
            </a:rPr>
            <a:t>Resolución Rectoral 1178 de 2021</a:t>
          </a:r>
        </a:p>
        <a:p>
          <a:pPr marL="0" lvl="0" algn="l" defTabSz="889000">
            <a:lnSpc>
              <a:spcPct val="90000"/>
            </a:lnSpc>
            <a:spcBef>
              <a:spcPct val="0"/>
            </a:spcBef>
            <a:spcAft>
              <a:spcPct val="35000"/>
            </a:spcAft>
            <a:buNone/>
          </a:pPr>
          <a:endParaRPr lang="es-ES" sz="1050" kern="1200" dirty="0">
            <a:solidFill>
              <a:srgbClr val="002060"/>
            </a:solidFill>
          </a:endParaRPr>
        </a:p>
      </dgm:t>
    </dgm:pt>
    <dgm:pt modelId="{DC4EDDC0-DF93-4713-85B5-65CA0AA1BAC2}" type="parTrans" cxnId="{DA765D8F-BB70-417D-BCED-AB4E1E732991}">
      <dgm:prSet/>
      <dgm:spPr/>
      <dgm:t>
        <a:bodyPr/>
        <a:lstStyle/>
        <a:p>
          <a:endParaRPr lang="es-ES" sz="1600"/>
        </a:p>
      </dgm:t>
    </dgm:pt>
    <dgm:pt modelId="{A92DCF80-E57F-434D-B218-A42CF4796A18}" type="sibTrans" cxnId="{DA765D8F-BB70-417D-BCED-AB4E1E732991}">
      <dgm:prSet/>
      <dgm:spPr/>
      <dgm:t>
        <a:bodyPr/>
        <a:lstStyle/>
        <a:p>
          <a:endParaRPr lang="es-ES" sz="1600"/>
        </a:p>
      </dgm:t>
    </dgm:pt>
    <dgm:pt modelId="{FDB8B732-DEFF-4915-9667-CD62CBBE2AE5}">
      <dgm:prSet phldrT="[Texto]" custT="1"/>
      <dgm:spPr/>
      <dgm:t>
        <a:bodyPr/>
        <a:lstStyle/>
        <a:p>
          <a:pPr algn="l"/>
          <a:r>
            <a:rPr lang="es-ES" sz="2000" b="1" dirty="0">
              <a:solidFill>
                <a:srgbClr val="002060"/>
              </a:solidFill>
            </a:rPr>
            <a:t>Circular 003 de 2018</a:t>
          </a:r>
        </a:p>
        <a:p>
          <a:pPr algn="l"/>
          <a:endParaRPr lang="es-ES" sz="1200" dirty="0">
            <a:solidFill>
              <a:srgbClr val="002060"/>
            </a:solidFill>
          </a:endParaRPr>
        </a:p>
        <a:p>
          <a:pPr algn="l"/>
          <a:r>
            <a:rPr lang="es-ES" sz="2000" dirty="0">
              <a:solidFill>
                <a:srgbClr val="002060"/>
              </a:solidFill>
            </a:rPr>
            <a:t>Lineamientos para solicitar un certificado de Disponibilidad presupuestal </a:t>
          </a:r>
        </a:p>
      </dgm:t>
    </dgm:pt>
    <dgm:pt modelId="{E4812B30-DDDE-4135-9E66-16B776B1AB6E}" type="parTrans" cxnId="{1F77F501-72C2-4414-A278-4EABD9779CD7}">
      <dgm:prSet/>
      <dgm:spPr/>
      <dgm:t>
        <a:bodyPr/>
        <a:lstStyle/>
        <a:p>
          <a:endParaRPr lang="es-ES" sz="1600"/>
        </a:p>
      </dgm:t>
    </dgm:pt>
    <dgm:pt modelId="{82DE4F90-7BD4-4E7A-86D4-75F6649F057F}" type="sibTrans" cxnId="{1F77F501-72C2-4414-A278-4EABD9779CD7}">
      <dgm:prSet/>
      <dgm:spPr/>
      <dgm:t>
        <a:bodyPr/>
        <a:lstStyle/>
        <a:p>
          <a:endParaRPr lang="es-ES" sz="1600"/>
        </a:p>
      </dgm:t>
    </dgm:pt>
    <dgm:pt modelId="{81041A01-A20A-43B4-8446-71B81F753BC6}">
      <dgm:prSet custT="1"/>
      <dgm:spPr/>
      <dgm:t>
        <a:bodyPr/>
        <a:lstStyle/>
        <a:p>
          <a:pPr algn="just"/>
          <a:r>
            <a:rPr lang="es-ES" sz="1600" dirty="0">
              <a:solidFill>
                <a:srgbClr val="002060"/>
              </a:solidFill>
            </a:rPr>
            <a:t>Estatuto Presupuestal</a:t>
          </a:r>
        </a:p>
      </dgm:t>
    </dgm:pt>
    <dgm:pt modelId="{C75EF9E6-E5C8-4988-A8E0-6CA0255C0588}" type="parTrans" cxnId="{5D68B1DC-EF38-4514-B418-75DB02F0A6B7}">
      <dgm:prSet/>
      <dgm:spPr/>
      <dgm:t>
        <a:bodyPr/>
        <a:lstStyle/>
        <a:p>
          <a:endParaRPr lang="es-ES" sz="1600"/>
        </a:p>
      </dgm:t>
    </dgm:pt>
    <dgm:pt modelId="{695E1872-06E1-43DB-A135-71C8A4F1A7CD}" type="sibTrans" cxnId="{5D68B1DC-EF38-4514-B418-75DB02F0A6B7}">
      <dgm:prSet/>
      <dgm:spPr/>
      <dgm:t>
        <a:bodyPr/>
        <a:lstStyle/>
        <a:p>
          <a:endParaRPr lang="es-ES" sz="1600"/>
        </a:p>
      </dgm:t>
    </dgm:pt>
    <dgm:pt modelId="{85B00B63-B404-4014-8E71-E26B4D99F7CF}">
      <dgm:prSet custT="1"/>
      <dgm:spPr/>
      <dgm:t>
        <a:bodyPr/>
        <a:lstStyle/>
        <a:p>
          <a:pPr marL="171450" lvl="1" indent="0" algn="l" defTabSz="711200">
            <a:lnSpc>
              <a:spcPct val="90000"/>
            </a:lnSpc>
            <a:spcBef>
              <a:spcPct val="0"/>
            </a:spcBef>
            <a:spcAft>
              <a:spcPct val="15000"/>
            </a:spcAft>
          </a:pPr>
          <a:r>
            <a:rPr lang="es-ES" sz="1600" kern="1200" dirty="0">
              <a:solidFill>
                <a:srgbClr val="002060"/>
              </a:solidFill>
            </a:rPr>
            <a:t>Por la cual se adopta el Catálogo Integrado de Clasificación Presupuestal</a:t>
          </a:r>
        </a:p>
      </dgm:t>
    </dgm:pt>
    <dgm:pt modelId="{CCEE805E-492F-433D-9993-5B17B8D74F25}" type="sibTrans" cxnId="{691D810F-C98E-4D55-88D9-22D604A47A26}">
      <dgm:prSet/>
      <dgm:spPr/>
      <dgm:t>
        <a:bodyPr/>
        <a:lstStyle/>
        <a:p>
          <a:endParaRPr lang="es-ES" sz="1600"/>
        </a:p>
      </dgm:t>
    </dgm:pt>
    <dgm:pt modelId="{C13DF3E0-0F8D-4684-8B73-842CE94F5C17}" type="parTrans" cxnId="{691D810F-C98E-4D55-88D9-22D604A47A26}">
      <dgm:prSet/>
      <dgm:spPr/>
      <dgm:t>
        <a:bodyPr/>
        <a:lstStyle/>
        <a:p>
          <a:endParaRPr lang="es-ES" sz="1600"/>
        </a:p>
      </dgm:t>
    </dgm:pt>
    <dgm:pt modelId="{61B94778-40C0-4D26-9BFA-01718C51C8BC}">
      <dgm:prSet custT="1"/>
      <dgm:spPr/>
      <dgm:t>
        <a:bodyPr/>
        <a:lstStyle/>
        <a:p>
          <a:pPr algn="l"/>
          <a:r>
            <a:rPr lang="es-ES" sz="2000" b="1" dirty="0">
              <a:solidFill>
                <a:srgbClr val="002060"/>
              </a:solidFill>
            </a:rPr>
            <a:t>Acuerdo 14 de 2023</a:t>
          </a:r>
        </a:p>
        <a:p>
          <a:pPr algn="l"/>
          <a:endParaRPr lang="es-ES" sz="1600" dirty="0">
            <a:solidFill>
              <a:srgbClr val="002060"/>
            </a:solidFill>
          </a:endParaRPr>
        </a:p>
        <a:p>
          <a:pPr algn="l"/>
          <a:r>
            <a:rPr lang="es-ES" sz="2000" dirty="0">
              <a:solidFill>
                <a:srgbClr val="002060"/>
              </a:solidFill>
            </a:rPr>
            <a:t>Aprobación del presupuesto de ingresos y gastos 2024</a:t>
          </a:r>
        </a:p>
      </dgm:t>
    </dgm:pt>
    <dgm:pt modelId="{01667570-DFF2-462A-BE2F-85EB697A800B}" type="sibTrans" cxnId="{1BA30424-8ED2-431A-BFAD-F49E5CCF9433}">
      <dgm:prSet/>
      <dgm:spPr/>
      <dgm:t>
        <a:bodyPr/>
        <a:lstStyle/>
        <a:p>
          <a:endParaRPr lang="es-ES" sz="1600"/>
        </a:p>
      </dgm:t>
    </dgm:pt>
    <dgm:pt modelId="{97EA84BF-E6FA-4568-8E7C-EEB79990A240}" type="parTrans" cxnId="{1BA30424-8ED2-431A-BFAD-F49E5CCF9433}">
      <dgm:prSet/>
      <dgm:spPr/>
      <dgm:t>
        <a:bodyPr/>
        <a:lstStyle/>
        <a:p>
          <a:endParaRPr lang="es-ES" sz="1600"/>
        </a:p>
      </dgm:t>
    </dgm:pt>
    <dgm:pt modelId="{F3613B51-D684-4A0B-95AE-F257828BEBB5}" type="pres">
      <dgm:prSet presAssocID="{C44B717F-9EAD-4BB4-B342-AE7B6B5586FC}" presName="rootnode" presStyleCnt="0">
        <dgm:presLayoutVars>
          <dgm:chMax/>
          <dgm:chPref/>
          <dgm:dir/>
          <dgm:animLvl val="lvl"/>
        </dgm:presLayoutVars>
      </dgm:prSet>
      <dgm:spPr/>
    </dgm:pt>
    <dgm:pt modelId="{0ABBBF7C-5C55-4A3C-A090-07A2C54CAA33}" type="pres">
      <dgm:prSet presAssocID="{3BA34A99-50FF-495C-AD36-32E6B277A64C}" presName="composite" presStyleCnt="0"/>
      <dgm:spPr/>
    </dgm:pt>
    <dgm:pt modelId="{BACF6C7F-F4D9-4DDB-84EC-36E3F2D8990B}" type="pres">
      <dgm:prSet presAssocID="{3BA34A99-50FF-495C-AD36-32E6B277A64C}" presName="LShape" presStyleLbl="alignNode1" presStyleIdx="0" presStyleCnt="7"/>
      <dgm:spPr/>
    </dgm:pt>
    <dgm:pt modelId="{0685FF7E-1FAF-44FA-9749-F63939F04AC1}" type="pres">
      <dgm:prSet presAssocID="{3BA34A99-50FF-495C-AD36-32E6B277A64C}" presName="ParentText" presStyleLbl="revTx" presStyleIdx="0" presStyleCnt="4">
        <dgm:presLayoutVars>
          <dgm:chMax val="0"/>
          <dgm:chPref val="0"/>
          <dgm:bulletEnabled val="1"/>
        </dgm:presLayoutVars>
      </dgm:prSet>
      <dgm:spPr/>
    </dgm:pt>
    <dgm:pt modelId="{CA440F87-A876-4C45-8D7F-82174ECDE376}" type="pres">
      <dgm:prSet presAssocID="{3BA34A99-50FF-495C-AD36-32E6B277A64C}" presName="Triangle" presStyleLbl="alignNode1" presStyleIdx="1" presStyleCnt="7"/>
      <dgm:spPr/>
    </dgm:pt>
    <dgm:pt modelId="{CF93D785-9AD4-43A8-A70D-ED2E8D9F1DC5}" type="pres">
      <dgm:prSet presAssocID="{13D0DE23-B43B-45B5-9352-C8DB7035AA66}" presName="sibTrans" presStyleCnt="0"/>
      <dgm:spPr/>
    </dgm:pt>
    <dgm:pt modelId="{14DC9BCE-B548-49A9-A37A-40CB68A8B5E7}" type="pres">
      <dgm:prSet presAssocID="{13D0DE23-B43B-45B5-9352-C8DB7035AA66}" presName="space" presStyleCnt="0"/>
      <dgm:spPr/>
    </dgm:pt>
    <dgm:pt modelId="{9B5D6EE7-3202-49AA-870C-F1333EAECCC1}" type="pres">
      <dgm:prSet presAssocID="{8AEC6153-7264-44DB-AE99-A3DAD8F7A538}" presName="composite" presStyleCnt="0"/>
      <dgm:spPr/>
    </dgm:pt>
    <dgm:pt modelId="{FCE3F31D-BE9C-48BB-B4CB-B5E1483A33E3}" type="pres">
      <dgm:prSet presAssocID="{8AEC6153-7264-44DB-AE99-A3DAD8F7A538}" presName="LShape" presStyleLbl="alignNode1" presStyleIdx="2" presStyleCnt="7"/>
      <dgm:spPr/>
    </dgm:pt>
    <dgm:pt modelId="{2E0A4622-CFE3-41B5-8333-1A7A9F4223DE}" type="pres">
      <dgm:prSet presAssocID="{8AEC6153-7264-44DB-AE99-A3DAD8F7A538}" presName="ParentText" presStyleLbl="revTx" presStyleIdx="1" presStyleCnt="4">
        <dgm:presLayoutVars>
          <dgm:chMax val="0"/>
          <dgm:chPref val="0"/>
          <dgm:bulletEnabled val="1"/>
        </dgm:presLayoutVars>
      </dgm:prSet>
      <dgm:spPr/>
    </dgm:pt>
    <dgm:pt modelId="{AE416C37-D94D-47AA-8898-0D05A835B054}" type="pres">
      <dgm:prSet presAssocID="{8AEC6153-7264-44DB-AE99-A3DAD8F7A538}" presName="Triangle" presStyleLbl="alignNode1" presStyleIdx="3" presStyleCnt="7"/>
      <dgm:spPr/>
    </dgm:pt>
    <dgm:pt modelId="{9F123A20-E5B3-44BA-AF69-AD28B1B2F63B}" type="pres">
      <dgm:prSet presAssocID="{A92DCF80-E57F-434D-B218-A42CF4796A18}" presName="sibTrans" presStyleCnt="0"/>
      <dgm:spPr/>
    </dgm:pt>
    <dgm:pt modelId="{F8D78C17-8F86-4216-A171-F5BD69626726}" type="pres">
      <dgm:prSet presAssocID="{A92DCF80-E57F-434D-B218-A42CF4796A18}" presName="space" presStyleCnt="0"/>
      <dgm:spPr/>
    </dgm:pt>
    <dgm:pt modelId="{BBAF0004-5327-494E-966C-22BCBEF193CD}" type="pres">
      <dgm:prSet presAssocID="{FDB8B732-DEFF-4915-9667-CD62CBBE2AE5}" presName="composite" presStyleCnt="0"/>
      <dgm:spPr/>
    </dgm:pt>
    <dgm:pt modelId="{B52B0896-C2D0-4322-BBFB-E88CBEDED1A3}" type="pres">
      <dgm:prSet presAssocID="{FDB8B732-DEFF-4915-9667-CD62CBBE2AE5}" presName="LShape" presStyleLbl="alignNode1" presStyleIdx="4" presStyleCnt="7"/>
      <dgm:spPr/>
    </dgm:pt>
    <dgm:pt modelId="{9AAE350A-D988-4D42-8EC9-76034D5DE957}" type="pres">
      <dgm:prSet presAssocID="{FDB8B732-DEFF-4915-9667-CD62CBBE2AE5}" presName="ParentText" presStyleLbl="revTx" presStyleIdx="2" presStyleCnt="4">
        <dgm:presLayoutVars>
          <dgm:chMax val="0"/>
          <dgm:chPref val="0"/>
          <dgm:bulletEnabled val="1"/>
        </dgm:presLayoutVars>
      </dgm:prSet>
      <dgm:spPr/>
    </dgm:pt>
    <dgm:pt modelId="{397FAE78-4F6D-4101-8EAA-537CDEBE0066}" type="pres">
      <dgm:prSet presAssocID="{FDB8B732-DEFF-4915-9667-CD62CBBE2AE5}" presName="Triangle" presStyleLbl="alignNode1" presStyleIdx="5" presStyleCnt="7"/>
      <dgm:spPr/>
    </dgm:pt>
    <dgm:pt modelId="{C0E7D634-1663-48DA-ACBE-2F758141B2B5}" type="pres">
      <dgm:prSet presAssocID="{82DE4F90-7BD4-4E7A-86D4-75F6649F057F}" presName="sibTrans" presStyleCnt="0"/>
      <dgm:spPr/>
    </dgm:pt>
    <dgm:pt modelId="{A8A15302-F9CC-41B2-9ABB-CEC22BAA7199}" type="pres">
      <dgm:prSet presAssocID="{82DE4F90-7BD4-4E7A-86D4-75F6649F057F}" presName="space" presStyleCnt="0"/>
      <dgm:spPr/>
    </dgm:pt>
    <dgm:pt modelId="{2CF32091-03D8-4E36-BAE9-8BBB30FCCE11}" type="pres">
      <dgm:prSet presAssocID="{61B94778-40C0-4D26-9BFA-01718C51C8BC}" presName="composite" presStyleCnt="0"/>
      <dgm:spPr/>
    </dgm:pt>
    <dgm:pt modelId="{70BFB9E9-CF3D-4950-9B43-76C5472FEFEA}" type="pres">
      <dgm:prSet presAssocID="{61B94778-40C0-4D26-9BFA-01718C51C8BC}" presName="LShape" presStyleLbl="alignNode1" presStyleIdx="6" presStyleCnt="7"/>
      <dgm:spPr/>
    </dgm:pt>
    <dgm:pt modelId="{0438B7FD-9841-413F-AA90-0D00ED83FBE0}" type="pres">
      <dgm:prSet presAssocID="{61B94778-40C0-4D26-9BFA-01718C51C8BC}" presName="ParentText" presStyleLbl="revTx" presStyleIdx="3" presStyleCnt="4" custLinFactNeighborX="2469" custLinFactNeighborY="4436">
        <dgm:presLayoutVars>
          <dgm:chMax val="0"/>
          <dgm:chPref val="0"/>
          <dgm:bulletEnabled val="1"/>
        </dgm:presLayoutVars>
      </dgm:prSet>
      <dgm:spPr/>
    </dgm:pt>
  </dgm:ptLst>
  <dgm:cxnLst>
    <dgm:cxn modelId="{42502C01-2402-41A4-BDA0-96746CC0B8AD}" type="presOf" srcId="{61B94778-40C0-4D26-9BFA-01718C51C8BC}" destId="{0438B7FD-9841-413F-AA90-0D00ED83FBE0}" srcOrd="0" destOrd="0" presId="urn:microsoft.com/office/officeart/2009/3/layout/StepUpProcess"/>
    <dgm:cxn modelId="{1F77F501-72C2-4414-A278-4EABD9779CD7}" srcId="{C44B717F-9EAD-4BB4-B342-AE7B6B5586FC}" destId="{FDB8B732-DEFF-4915-9667-CD62CBBE2AE5}" srcOrd="2" destOrd="0" parTransId="{E4812B30-DDDE-4135-9E66-16B776B1AB6E}" sibTransId="{82DE4F90-7BD4-4E7A-86D4-75F6649F057F}"/>
    <dgm:cxn modelId="{5CB0E40E-B9F8-4AC2-A6B8-6B822880CE92}" type="presOf" srcId="{C44B717F-9EAD-4BB4-B342-AE7B6B5586FC}" destId="{F3613B51-D684-4A0B-95AE-F257828BEBB5}" srcOrd="0" destOrd="0" presId="urn:microsoft.com/office/officeart/2009/3/layout/StepUpProcess"/>
    <dgm:cxn modelId="{691D810F-C98E-4D55-88D9-22D604A47A26}" srcId="{8AEC6153-7264-44DB-AE99-A3DAD8F7A538}" destId="{85B00B63-B404-4014-8E71-E26B4D99F7CF}" srcOrd="0" destOrd="0" parTransId="{C13DF3E0-0F8D-4684-8B73-842CE94F5C17}" sibTransId="{CCEE805E-492F-433D-9993-5B17B8D74F25}"/>
    <dgm:cxn modelId="{90FD6721-1D7E-4651-ACD0-BE99FC13AD43}" type="presOf" srcId="{81041A01-A20A-43B4-8446-71B81F753BC6}" destId="{0685FF7E-1FAF-44FA-9749-F63939F04AC1}" srcOrd="0" destOrd="1" presId="urn:microsoft.com/office/officeart/2009/3/layout/StepUpProcess"/>
    <dgm:cxn modelId="{1BA30424-8ED2-431A-BFAD-F49E5CCF9433}" srcId="{C44B717F-9EAD-4BB4-B342-AE7B6B5586FC}" destId="{61B94778-40C0-4D26-9BFA-01718C51C8BC}" srcOrd="3" destOrd="0" parTransId="{97EA84BF-E6FA-4568-8E7C-EEB79990A240}" sibTransId="{01667570-DFF2-462A-BE2F-85EB697A800B}"/>
    <dgm:cxn modelId="{3713AE73-A2F0-4231-AE26-98C05E044F7F}" type="presOf" srcId="{FDB8B732-DEFF-4915-9667-CD62CBBE2AE5}" destId="{9AAE350A-D988-4D42-8EC9-76034D5DE957}" srcOrd="0" destOrd="0" presId="urn:microsoft.com/office/officeart/2009/3/layout/StepUpProcess"/>
    <dgm:cxn modelId="{DA765D8F-BB70-417D-BCED-AB4E1E732991}" srcId="{C44B717F-9EAD-4BB4-B342-AE7B6B5586FC}" destId="{8AEC6153-7264-44DB-AE99-A3DAD8F7A538}" srcOrd="1" destOrd="0" parTransId="{DC4EDDC0-DF93-4713-85B5-65CA0AA1BAC2}" sibTransId="{A92DCF80-E57F-434D-B218-A42CF4796A18}"/>
    <dgm:cxn modelId="{D20FCCBF-EEDA-4F32-827E-2CDC22963EB7}" type="presOf" srcId="{3BA34A99-50FF-495C-AD36-32E6B277A64C}" destId="{0685FF7E-1FAF-44FA-9749-F63939F04AC1}" srcOrd="0" destOrd="0" presId="urn:microsoft.com/office/officeart/2009/3/layout/StepUpProcess"/>
    <dgm:cxn modelId="{5D68B1DC-EF38-4514-B418-75DB02F0A6B7}" srcId="{3BA34A99-50FF-495C-AD36-32E6B277A64C}" destId="{81041A01-A20A-43B4-8446-71B81F753BC6}" srcOrd="0" destOrd="0" parTransId="{C75EF9E6-E5C8-4988-A8E0-6CA0255C0588}" sibTransId="{695E1872-06E1-43DB-A135-71C8A4F1A7CD}"/>
    <dgm:cxn modelId="{99619BE2-5A4B-4DA7-95DC-7DDD2E71AA79}" type="presOf" srcId="{85B00B63-B404-4014-8E71-E26B4D99F7CF}" destId="{2E0A4622-CFE3-41B5-8333-1A7A9F4223DE}" srcOrd="0" destOrd="1" presId="urn:microsoft.com/office/officeart/2009/3/layout/StepUpProcess"/>
    <dgm:cxn modelId="{B7CB26EC-6000-42A5-ADB5-5887E43EB0EE}" type="presOf" srcId="{8AEC6153-7264-44DB-AE99-A3DAD8F7A538}" destId="{2E0A4622-CFE3-41B5-8333-1A7A9F4223DE}" srcOrd="0" destOrd="0" presId="urn:microsoft.com/office/officeart/2009/3/layout/StepUpProcess"/>
    <dgm:cxn modelId="{D6A6A8FB-34B1-4E54-B278-E814B068703F}" srcId="{C44B717F-9EAD-4BB4-B342-AE7B6B5586FC}" destId="{3BA34A99-50FF-495C-AD36-32E6B277A64C}" srcOrd="0" destOrd="0" parTransId="{9D2F545F-CEA8-4EB5-8E11-2A911A3BA810}" sibTransId="{13D0DE23-B43B-45B5-9352-C8DB7035AA66}"/>
    <dgm:cxn modelId="{6441AA07-6B4F-45B9-9A5A-0CBB3D4089F3}" type="presParOf" srcId="{F3613B51-D684-4A0B-95AE-F257828BEBB5}" destId="{0ABBBF7C-5C55-4A3C-A090-07A2C54CAA33}" srcOrd="0" destOrd="0" presId="urn:microsoft.com/office/officeart/2009/3/layout/StepUpProcess"/>
    <dgm:cxn modelId="{11DE4C4F-5A34-4482-A96E-CFF6939A48ED}" type="presParOf" srcId="{0ABBBF7C-5C55-4A3C-A090-07A2C54CAA33}" destId="{BACF6C7F-F4D9-4DDB-84EC-36E3F2D8990B}" srcOrd="0" destOrd="0" presId="urn:microsoft.com/office/officeart/2009/3/layout/StepUpProcess"/>
    <dgm:cxn modelId="{9486C4C8-6B40-4796-A208-2D8B60C59DA9}" type="presParOf" srcId="{0ABBBF7C-5C55-4A3C-A090-07A2C54CAA33}" destId="{0685FF7E-1FAF-44FA-9749-F63939F04AC1}" srcOrd="1" destOrd="0" presId="urn:microsoft.com/office/officeart/2009/3/layout/StepUpProcess"/>
    <dgm:cxn modelId="{27466FCC-1982-4F3B-B074-4E020DE869EB}" type="presParOf" srcId="{0ABBBF7C-5C55-4A3C-A090-07A2C54CAA33}" destId="{CA440F87-A876-4C45-8D7F-82174ECDE376}" srcOrd="2" destOrd="0" presId="urn:microsoft.com/office/officeart/2009/3/layout/StepUpProcess"/>
    <dgm:cxn modelId="{226213B6-FCA2-4307-B59C-0EE2E8AD01BB}" type="presParOf" srcId="{F3613B51-D684-4A0B-95AE-F257828BEBB5}" destId="{CF93D785-9AD4-43A8-A70D-ED2E8D9F1DC5}" srcOrd="1" destOrd="0" presId="urn:microsoft.com/office/officeart/2009/3/layout/StepUpProcess"/>
    <dgm:cxn modelId="{44F6BA2D-5740-4091-8449-FC532A90D6C8}" type="presParOf" srcId="{CF93D785-9AD4-43A8-A70D-ED2E8D9F1DC5}" destId="{14DC9BCE-B548-49A9-A37A-40CB68A8B5E7}" srcOrd="0" destOrd="0" presId="urn:microsoft.com/office/officeart/2009/3/layout/StepUpProcess"/>
    <dgm:cxn modelId="{AF51C196-7FC8-48BC-9747-6991AC2655DA}" type="presParOf" srcId="{F3613B51-D684-4A0B-95AE-F257828BEBB5}" destId="{9B5D6EE7-3202-49AA-870C-F1333EAECCC1}" srcOrd="2" destOrd="0" presId="urn:microsoft.com/office/officeart/2009/3/layout/StepUpProcess"/>
    <dgm:cxn modelId="{19121BC2-3FAC-4B4A-9FF7-CFA0FECC5B41}" type="presParOf" srcId="{9B5D6EE7-3202-49AA-870C-F1333EAECCC1}" destId="{FCE3F31D-BE9C-48BB-B4CB-B5E1483A33E3}" srcOrd="0" destOrd="0" presId="urn:microsoft.com/office/officeart/2009/3/layout/StepUpProcess"/>
    <dgm:cxn modelId="{9AA83492-3C31-42BC-99BF-3D42BDE68203}" type="presParOf" srcId="{9B5D6EE7-3202-49AA-870C-F1333EAECCC1}" destId="{2E0A4622-CFE3-41B5-8333-1A7A9F4223DE}" srcOrd="1" destOrd="0" presId="urn:microsoft.com/office/officeart/2009/3/layout/StepUpProcess"/>
    <dgm:cxn modelId="{6A4504EA-6374-4348-BA15-A80A4335AF97}" type="presParOf" srcId="{9B5D6EE7-3202-49AA-870C-F1333EAECCC1}" destId="{AE416C37-D94D-47AA-8898-0D05A835B054}" srcOrd="2" destOrd="0" presId="urn:microsoft.com/office/officeart/2009/3/layout/StepUpProcess"/>
    <dgm:cxn modelId="{32F17E56-9FFB-421C-B654-1DA25F8E55E8}" type="presParOf" srcId="{F3613B51-D684-4A0B-95AE-F257828BEBB5}" destId="{9F123A20-E5B3-44BA-AF69-AD28B1B2F63B}" srcOrd="3" destOrd="0" presId="urn:microsoft.com/office/officeart/2009/3/layout/StepUpProcess"/>
    <dgm:cxn modelId="{1B5D5D9F-2083-4FB2-BF91-00C6EB02F624}" type="presParOf" srcId="{9F123A20-E5B3-44BA-AF69-AD28B1B2F63B}" destId="{F8D78C17-8F86-4216-A171-F5BD69626726}" srcOrd="0" destOrd="0" presId="urn:microsoft.com/office/officeart/2009/3/layout/StepUpProcess"/>
    <dgm:cxn modelId="{5CC7E5AF-516D-40CF-B9A2-AF0BB92428EA}" type="presParOf" srcId="{F3613B51-D684-4A0B-95AE-F257828BEBB5}" destId="{BBAF0004-5327-494E-966C-22BCBEF193CD}" srcOrd="4" destOrd="0" presId="urn:microsoft.com/office/officeart/2009/3/layout/StepUpProcess"/>
    <dgm:cxn modelId="{A19B7D00-6163-49C9-AD38-6748E0150AF0}" type="presParOf" srcId="{BBAF0004-5327-494E-966C-22BCBEF193CD}" destId="{B52B0896-C2D0-4322-BBFB-E88CBEDED1A3}" srcOrd="0" destOrd="0" presId="urn:microsoft.com/office/officeart/2009/3/layout/StepUpProcess"/>
    <dgm:cxn modelId="{1058F1CE-6A43-475F-9325-BD165FC3D1EF}" type="presParOf" srcId="{BBAF0004-5327-494E-966C-22BCBEF193CD}" destId="{9AAE350A-D988-4D42-8EC9-76034D5DE957}" srcOrd="1" destOrd="0" presId="urn:microsoft.com/office/officeart/2009/3/layout/StepUpProcess"/>
    <dgm:cxn modelId="{A8D9DE3F-776F-4D0B-9899-6317E2D59EE9}" type="presParOf" srcId="{BBAF0004-5327-494E-966C-22BCBEF193CD}" destId="{397FAE78-4F6D-4101-8EAA-537CDEBE0066}" srcOrd="2" destOrd="0" presId="urn:microsoft.com/office/officeart/2009/3/layout/StepUpProcess"/>
    <dgm:cxn modelId="{6A65FAA1-221E-4636-BA35-6A4886258174}" type="presParOf" srcId="{F3613B51-D684-4A0B-95AE-F257828BEBB5}" destId="{C0E7D634-1663-48DA-ACBE-2F758141B2B5}" srcOrd="5" destOrd="0" presId="urn:microsoft.com/office/officeart/2009/3/layout/StepUpProcess"/>
    <dgm:cxn modelId="{EC7CA1C0-54E2-43D8-91C1-D55F665D0766}" type="presParOf" srcId="{C0E7D634-1663-48DA-ACBE-2F758141B2B5}" destId="{A8A15302-F9CC-41B2-9ABB-CEC22BAA7199}" srcOrd="0" destOrd="0" presId="urn:microsoft.com/office/officeart/2009/3/layout/StepUpProcess"/>
    <dgm:cxn modelId="{357F5152-FEDB-4A0B-AE67-97483B97955F}" type="presParOf" srcId="{F3613B51-D684-4A0B-95AE-F257828BEBB5}" destId="{2CF32091-03D8-4E36-BAE9-8BBB30FCCE11}" srcOrd="6" destOrd="0" presId="urn:microsoft.com/office/officeart/2009/3/layout/StepUpProcess"/>
    <dgm:cxn modelId="{F63D126E-7E0F-4897-8AE4-697B80D0402F}" type="presParOf" srcId="{2CF32091-03D8-4E36-BAE9-8BBB30FCCE11}" destId="{70BFB9E9-CF3D-4950-9B43-76C5472FEFEA}" srcOrd="0" destOrd="0" presId="urn:microsoft.com/office/officeart/2009/3/layout/StepUpProcess"/>
    <dgm:cxn modelId="{A8DBEBAB-F26B-4C7E-BB8A-44AABAF31E79}" type="presParOf" srcId="{2CF32091-03D8-4E36-BAE9-8BBB30FCCE11}" destId="{0438B7FD-9841-413F-AA90-0D00ED83FBE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252009D-CC43-4D0D-8420-590A061E0AFE}"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es-ES"/>
        </a:p>
      </dgm:t>
    </dgm:pt>
    <dgm:pt modelId="{D43007B4-5F95-4F6D-A4B5-180C428F0987}">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600" b="1" dirty="0">
              <a:solidFill>
                <a:srgbClr val="002060"/>
              </a:solidFill>
              <a:latin typeface="Arial" panose="020B0604020202020204" pitchFamily="34" charset="0"/>
              <a:cs typeface="Arial" panose="020B0604020202020204" pitchFamily="34" charset="0"/>
            </a:rPr>
            <a:t>Físicos</a:t>
          </a:r>
        </a:p>
        <a:p>
          <a:pPr marL="0" marR="0" indent="0" defTabSz="914400" eaLnBrk="1" fontAlgn="auto" latinLnBrk="0" hangingPunct="1">
            <a:lnSpc>
              <a:spcPct val="100000"/>
            </a:lnSpc>
            <a:spcBef>
              <a:spcPts val="0"/>
            </a:spcBef>
            <a:spcAft>
              <a:spcPts val="0"/>
            </a:spcAft>
            <a:buClrTx/>
            <a:buSzTx/>
            <a:buFontTx/>
            <a:buNone/>
            <a:tabLst/>
            <a:defRPr/>
          </a:pPr>
          <a:r>
            <a:rPr lang="es-ES" sz="1600" dirty="0">
              <a:solidFill>
                <a:srgbClr val="002060"/>
              </a:solidFill>
              <a:latin typeface="Arial" panose="020B0604020202020204" pitchFamily="34" charset="0"/>
              <a:cs typeface="Arial" panose="020B0604020202020204" pitchFamily="34" charset="0"/>
            </a:rPr>
            <a:t>Firmas conjuntas</a:t>
          </a:r>
        </a:p>
        <a:p>
          <a:pPr marL="0" marR="0" indent="0" defTabSz="914400" eaLnBrk="1" fontAlgn="auto" latinLnBrk="0" hangingPunct="1">
            <a:lnSpc>
              <a:spcPct val="100000"/>
            </a:lnSpc>
            <a:spcBef>
              <a:spcPts val="0"/>
            </a:spcBef>
            <a:spcAft>
              <a:spcPts val="0"/>
            </a:spcAft>
            <a:buClrTx/>
            <a:buSzTx/>
            <a:buFontTx/>
            <a:buNone/>
            <a:tabLst/>
            <a:defRPr/>
          </a:pPr>
          <a:r>
            <a:rPr lang="es-ES" sz="1600" dirty="0">
              <a:solidFill>
                <a:srgbClr val="002060"/>
              </a:solidFill>
              <a:latin typeface="Arial" panose="020B0604020202020204" pitchFamily="34" charset="0"/>
              <a:cs typeface="Arial" panose="020B0604020202020204" pitchFamily="34" charset="0"/>
            </a:rPr>
            <a:t>Protectografo</a:t>
          </a:r>
        </a:p>
        <a:p>
          <a:pPr defTabSz="622300">
            <a:lnSpc>
              <a:spcPct val="90000"/>
            </a:lnSpc>
            <a:spcBef>
              <a:spcPct val="0"/>
            </a:spcBef>
            <a:spcAft>
              <a:spcPct val="35000"/>
            </a:spcAft>
          </a:pPr>
          <a:r>
            <a:rPr lang="es-ES" sz="1600" dirty="0">
              <a:solidFill>
                <a:srgbClr val="002060"/>
              </a:solidFill>
              <a:latin typeface="Arial" panose="020B0604020202020204" pitchFamily="34" charset="0"/>
              <a:cs typeface="Arial" panose="020B0604020202020204" pitchFamily="34" charset="0"/>
            </a:rPr>
            <a:t>Sello seco</a:t>
          </a:r>
        </a:p>
        <a:p>
          <a:pPr defTabSz="622300">
            <a:lnSpc>
              <a:spcPct val="90000"/>
            </a:lnSpc>
            <a:spcBef>
              <a:spcPct val="0"/>
            </a:spcBef>
            <a:spcAft>
              <a:spcPct val="35000"/>
            </a:spcAft>
          </a:pPr>
          <a:r>
            <a:rPr lang="es-ES" sz="1600" dirty="0">
              <a:solidFill>
                <a:srgbClr val="002060"/>
              </a:solidFill>
              <a:latin typeface="Arial" panose="020B0604020202020204" pitchFamily="34" charset="0"/>
              <a:cs typeface="Arial" panose="020B0604020202020204" pitchFamily="34" charset="0"/>
            </a:rPr>
            <a:t>Control biométrico de acceso al área</a:t>
          </a:r>
        </a:p>
        <a:p>
          <a:pPr defTabSz="622300">
            <a:lnSpc>
              <a:spcPct val="90000"/>
            </a:lnSpc>
            <a:spcBef>
              <a:spcPct val="0"/>
            </a:spcBef>
            <a:spcAft>
              <a:spcPct val="35000"/>
            </a:spcAft>
          </a:pPr>
          <a:r>
            <a:rPr lang="es-ES" sz="1600" dirty="0">
              <a:solidFill>
                <a:srgbClr val="002060"/>
              </a:solidFill>
              <a:latin typeface="Arial" panose="020B0604020202020204" pitchFamily="34" charset="0"/>
              <a:cs typeface="Arial" panose="020B0604020202020204" pitchFamily="34" charset="0"/>
            </a:rPr>
            <a:t>Monitoreo y grabación las 24 hrs</a:t>
          </a:r>
        </a:p>
        <a:p>
          <a:pPr defTabSz="622300">
            <a:lnSpc>
              <a:spcPct val="90000"/>
            </a:lnSpc>
            <a:spcBef>
              <a:spcPct val="0"/>
            </a:spcBef>
            <a:spcAft>
              <a:spcPct val="35000"/>
            </a:spcAft>
          </a:pPr>
          <a:r>
            <a:rPr lang="es-ES" sz="1600" dirty="0">
              <a:solidFill>
                <a:srgbClr val="002060"/>
              </a:solidFill>
              <a:latin typeface="Arial" panose="020B0604020202020204" pitchFamily="34" charset="0"/>
              <a:cs typeface="Arial" panose="020B0604020202020204" pitchFamily="34" charset="0"/>
            </a:rPr>
            <a:t>Póliza de seguro de infidelidad y riesgos financieros</a:t>
          </a:r>
        </a:p>
      </dgm:t>
    </dgm:pt>
    <dgm:pt modelId="{8DC3D2D7-2942-4753-A112-B137F4D583FD}" type="parTrans" cxnId="{E0A25481-8C00-4BF4-95BD-820B22EE2EFB}">
      <dgm:prSet/>
      <dgm:spPr/>
      <dgm:t>
        <a:bodyPr/>
        <a:lstStyle/>
        <a:p>
          <a:endParaRPr lang="es-ES"/>
        </a:p>
      </dgm:t>
    </dgm:pt>
    <dgm:pt modelId="{BE5D3E14-9359-41C9-B4D2-2A48128F6E04}" type="sibTrans" cxnId="{E0A25481-8C00-4BF4-95BD-820B22EE2EFB}">
      <dgm:prSet/>
      <dgm:spPr/>
      <dgm:t>
        <a:bodyPr/>
        <a:lstStyle/>
        <a:p>
          <a:endParaRPr lang="es-ES"/>
        </a:p>
      </dgm:t>
    </dgm:pt>
    <dgm:pt modelId="{D5930200-5A70-4400-BF7A-058F708813BD}">
      <dgm:prSet phldrT="[Texto]" custT="1"/>
      <dgm:spPr/>
      <dgm:t>
        <a:bodyPr/>
        <a:lstStyle/>
        <a:p>
          <a:r>
            <a:rPr lang="es-ES" sz="1600" b="1" dirty="0">
              <a:solidFill>
                <a:srgbClr val="002060"/>
              </a:solidFill>
              <a:latin typeface="Arial" panose="020B0604020202020204" pitchFamily="34" charset="0"/>
              <a:cs typeface="Arial" panose="020B0604020202020204" pitchFamily="34" charset="0"/>
            </a:rPr>
            <a:t>Electrónicos</a:t>
          </a:r>
        </a:p>
        <a:p>
          <a:r>
            <a:rPr lang="es-ES" sz="1600" dirty="0">
              <a:solidFill>
                <a:srgbClr val="002060"/>
              </a:solidFill>
              <a:latin typeface="Arial" panose="020B0604020202020204" pitchFamily="34" charset="0"/>
              <a:cs typeface="Arial" panose="020B0604020202020204" pitchFamily="34" charset="0"/>
            </a:rPr>
            <a:t>Configuración y caracterización de usuarios del portal</a:t>
          </a:r>
        </a:p>
        <a:p>
          <a:r>
            <a:rPr lang="es-ES" sz="1600" dirty="0">
              <a:solidFill>
                <a:srgbClr val="002060"/>
              </a:solidFill>
              <a:latin typeface="Arial" panose="020B0604020202020204" pitchFamily="34" charset="0"/>
              <a:cs typeface="Arial" panose="020B0604020202020204" pitchFamily="34" charset="0"/>
            </a:rPr>
            <a:t>Control de horario de acceso transaccional</a:t>
          </a:r>
        </a:p>
        <a:p>
          <a:r>
            <a:rPr lang="es-ES" sz="1600" dirty="0">
              <a:solidFill>
                <a:srgbClr val="002060"/>
              </a:solidFill>
              <a:latin typeface="Arial" panose="020B0604020202020204" pitchFamily="34" charset="0"/>
              <a:cs typeface="Arial" panose="020B0604020202020204" pitchFamily="34" charset="0"/>
            </a:rPr>
            <a:t>Topes transaccionales</a:t>
          </a:r>
        </a:p>
        <a:p>
          <a:r>
            <a:rPr lang="es-ES" sz="1600" dirty="0">
              <a:solidFill>
                <a:srgbClr val="002060"/>
              </a:solidFill>
              <a:latin typeface="Arial" panose="020B0604020202020204" pitchFamily="34" charset="0"/>
              <a:cs typeface="Arial" panose="020B0604020202020204" pitchFamily="34" charset="0"/>
            </a:rPr>
            <a:t>Token</a:t>
          </a:r>
        </a:p>
        <a:p>
          <a:r>
            <a:rPr lang="es-ES" sz="1600" dirty="0">
              <a:solidFill>
                <a:srgbClr val="002060"/>
              </a:solidFill>
              <a:latin typeface="Arial" panose="020B0604020202020204" pitchFamily="34" charset="0"/>
              <a:cs typeface="Arial" panose="020B0604020202020204" pitchFamily="34" charset="0"/>
            </a:rPr>
            <a:t>Clave usuario</a:t>
          </a:r>
        </a:p>
        <a:p>
          <a:r>
            <a:rPr lang="es-ES" sz="1600" dirty="0">
              <a:solidFill>
                <a:srgbClr val="002060"/>
              </a:solidFill>
              <a:latin typeface="Arial" panose="020B0604020202020204" pitchFamily="34" charset="0"/>
              <a:cs typeface="Arial" panose="020B0604020202020204" pitchFamily="34" charset="0"/>
            </a:rPr>
            <a:t>Dirección IP fija asociada al banco</a:t>
          </a:r>
        </a:p>
      </dgm:t>
    </dgm:pt>
    <dgm:pt modelId="{3DC6053E-11B7-4FB3-A08A-F23E60D16CBD}" type="parTrans" cxnId="{1A3EAEE8-5D81-4C3E-9327-1076B983F569}">
      <dgm:prSet/>
      <dgm:spPr/>
      <dgm:t>
        <a:bodyPr/>
        <a:lstStyle/>
        <a:p>
          <a:endParaRPr lang="es-ES"/>
        </a:p>
      </dgm:t>
    </dgm:pt>
    <dgm:pt modelId="{747AA0EE-8DE7-44E5-BCEA-66D5D891BCAD}" type="sibTrans" cxnId="{1A3EAEE8-5D81-4C3E-9327-1076B983F569}">
      <dgm:prSet/>
      <dgm:spPr/>
      <dgm:t>
        <a:bodyPr/>
        <a:lstStyle/>
        <a:p>
          <a:endParaRPr lang="es-ES"/>
        </a:p>
      </dgm:t>
    </dgm:pt>
    <dgm:pt modelId="{A03082D8-77FA-4F40-B835-6AE812838A23}" type="pres">
      <dgm:prSet presAssocID="{1252009D-CC43-4D0D-8420-590A061E0AFE}" presName="Name0" presStyleCnt="0">
        <dgm:presLayoutVars>
          <dgm:chMax val="7"/>
          <dgm:chPref val="7"/>
          <dgm:dir/>
        </dgm:presLayoutVars>
      </dgm:prSet>
      <dgm:spPr/>
    </dgm:pt>
    <dgm:pt modelId="{D43EBD8A-144F-4CA5-A224-E02097394B87}" type="pres">
      <dgm:prSet presAssocID="{1252009D-CC43-4D0D-8420-590A061E0AFE}" presName="Name1" presStyleCnt="0"/>
      <dgm:spPr/>
    </dgm:pt>
    <dgm:pt modelId="{A6B78ABC-C25A-4292-9B15-FB07A06C251B}" type="pres">
      <dgm:prSet presAssocID="{1252009D-CC43-4D0D-8420-590A061E0AFE}" presName="cycle" presStyleCnt="0"/>
      <dgm:spPr/>
    </dgm:pt>
    <dgm:pt modelId="{981C9E34-D85E-40F2-87CA-CB1FF974B262}" type="pres">
      <dgm:prSet presAssocID="{1252009D-CC43-4D0D-8420-590A061E0AFE}" presName="srcNode" presStyleLbl="node1" presStyleIdx="0" presStyleCnt="2"/>
      <dgm:spPr/>
    </dgm:pt>
    <dgm:pt modelId="{935E840F-9FFC-45DA-A4FB-C75A652679AF}" type="pres">
      <dgm:prSet presAssocID="{1252009D-CC43-4D0D-8420-590A061E0AFE}" presName="conn" presStyleLbl="parChTrans1D2" presStyleIdx="0" presStyleCnt="1"/>
      <dgm:spPr/>
    </dgm:pt>
    <dgm:pt modelId="{AAFBA3F8-5F89-48F9-9AC1-7612D5768249}" type="pres">
      <dgm:prSet presAssocID="{1252009D-CC43-4D0D-8420-590A061E0AFE}" presName="extraNode" presStyleLbl="node1" presStyleIdx="0" presStyleCnt="2"/>
      <dgm:spPr/>
    </dgm:pt>
    <dgm:pt modelId="{4D288C83-9401-4C54-9E82-FA25C2506482}" type="pres">
      <dgm:prSet presAssocID="{1252009D-CC43-4D0D-8420-590A061E0AFE}" presName="dstNode" presStyleLbl="node1" presStyleIdx="0" presStyleCnt="2"/>
      <dgm:spPr/>
    </dgm:pt>
    <dgm:pt modelId="{4595DE55-ECFA-41EE-A57D-371A9D916D72}" type="pres">
      <dgm:prSet presAssocID="{D43007B4-5F95-4F6D-A4B5-180C428F0987}" presName="text_1" presStyleLbl="node1" presStyleIdx="0" presStyleCnt="2" custScaleY="120933">
        <dgm:presLayoutVars>
          <dgm:bulletEnabled val="1"/>
        </dgm:presLayoutVars>
      </dgm:prSet>
      <dgm:spPr/>
    </dgm:pt>
    <dgm:pt modelId="{C6A28536-A887-49DD-AAEF-6B14C9706A7E}" type="pres">
      <dgm:prSet presAssocID="{D43007B4-5F95-4F6D-A4B5-180C428F0987}" presName="accent_1" presStyleCnt="0"/>
      <dgm:spPr/>
    </dgm:pt>
    <dgm:pt modelId="{9F235250-C427-4E00-93DB-BA18A584A809}" type="pres">
      <dgm:prSet presAssocID="{D43007B4-5F95-4F6D-A4B5-180C428F0987}" presName="accentRepeatNode" presStyleLbl="solidFgAcc1" presStyleIdx="0" presStyleCnt="2"/>
      <dgm:spPr/>
    </dgm:pt>
    <dgm:pt modelId="{FA528B4E-14BA-4E10-AE48-BB4CB04CF7B2}" type="pres">
      <dgm:prSet presAssocID="{D5930200-5A70-4400-BF7A-058F708813BD}" presName="text_2" presStyleLbl="node1" presStyleIdx="1" presStyleCnt="2" custScaleY="128066">
        <dgm:presLayoutVars>
          <dgm:bulletEnabled val="1"/>
        </dgm:presLayoutVars>
      </dgm:prSet>
      <dgm:spPr/>
    </dgm:pt>
    <dgm:pt modelId="{B50C3AA7-D6AD-48F0-9496-B4A0A077A660}" type="pres">
      <dgm:prSet presAssocID="{D5930200-5A70-4400-BF7A-058F708813BD}" presName="accent_2" presStyleCnt="0"/>
      <dgm:spPr/>
    </dgm:pt>
    <dgm:pt modelId="{CC25B4F0-0DEE-44B6-B67B-23A9297FB7F9}" type="pres">
      <dgm:prSet presAssocID="{D5930200-5A70-4400-BF7A-058F708813BD}" presName="accentRepeatNode" presStyleLbl="solidFgAcc1" presStyleIdx="1" presStyleCnt="2"/>
      <dgm:spPr/>
    </dgm:pt>
  </dgm:ptLst>
  <dgm:cxnLst>
    <dgm:cxn modelId="{B117DE52-EF07-4C8C-AE50-EB285E556FB0}" type="presOf" srcId="{D43007B4-5F95-4F6D-A4B5-180C428F0987}" destId="{4595DE55-ECFA-41EE-A57D-371A9D916D72}" srcOrd="0" destOrd="0" presId="urn:microsoft.com/office/officeart/2008/layout/VerticalCurvedList"/>
    <dgm:cxn modelId="{E0A25481-8C00-4BF4-95BD-820B22EE2EFB}" srcId="{1252009D-CC43-4D0D-8420-590A061E0AFE}" destId="{D43007B4-5F95-4F6D-A4B5-180C428F0987}" srcOrd="0" destOrd="0" parTransId="{8DC3D2D7-2942-4753-A112-B137F4D583FD}" sibTransId="{BE5D3E14-9359-41C9-B4D2-2A48128F6E04}"/>
    <dgm:cxn modelId="{96DA2484-D7D3-4D0C-9995-BB2E21F3CA5A}" type="presOf" srcId="{1252009D-CC43-4D0D-8420-590A061E0AFE}" destId="{A03082D8-77FA-4F40-B835-6AE812838A23}" srcOrd="0" destOrd="0" presId="urn:microsoft.com/office/officeart/2008/layout/VerticalCurvedList"/>
    <dgm:cxn modelId="{F1F03A8F-DF61-4582-A7A7-8A39FC7523C2}" type="presOf" srcId="{D5930200-5A70-4400-BF7A-058F708813BD}" destId="{FA528B4E-14BA-4E10-AE48-BB4CB04CF7B2}" srcOrd="0" destOrd="0" presId="urn:microsoft.com/office/officeart/2008/layout/VerticalCurvedList"/>
    <dgm:cxn modelId="{C963A1C9-812A-4FE0-8228-F399291085F0}" type="presOf" srcId="{BE5D3E14-9359-41C9-B4D2-2A48128F6E04}" destId="{935E840F-9FFC-45DA-A4FB-C75A652679AF}" srcOrd="0" destOrd="0" presId="urn:microsoft.com/office/officeart/2008/layout/VerticalCurvedList"/>
    <dgm:cxn modelId="{1A3EAEE8-5D81-4C3E-9327-1076B983F569}" srcId="{1252009D-CC43-4D0D-8420-590A061E0AFE}" destId="{D5930200-5A70-4400-BF7A-058F708813BD}" srcOrd="1" destOrd="0" parTransId="{3DC6053E-11B7-4FB3-A08A-F23E60D16CBD}" sibTransId="{747AA0EE-8DE7-44E5-BCEA-66D5D891BCAD}"/>
    <dgm:cxn modelId="{4E664A55-4DD9-4874-AE63-DA6DE09DBA40}" type="presParOf" srcId="{A03082D8-77FA-4F40-B835-6AE812838A23}" destId="{D43EBD8A-144F-4CA5-A224-E02097394B87}" srcOrd="0" destOrd="0" presId="urn:microsoft.com/office/officeart/2008/layout/VerticalCurvedList"/>
    <dgm:cxn modelId="{C28277F4-7A74-4335-9577-B3B37F75B718}" type="presParOf" srcId="{D43EBD8A-144F-4CA5-A224-E02097394B87}" destId="{A6B78ABC-C25A-4292-9B15-FB07A06C251B}" srcOrd="0" destOrd="0" presId="urn:microsoft.com/office/officeart/2008/layout/VerticalCurvedList"/>
    <dgm:cxn modelId="{E36B2852-4227-46F2-A0CE-A6293F6A6087}" type="presParOf" srcId="{A6B78ABC-C25A-4292-9B15-FB07A06C251B}" destId="{981C9E34-D85E-40F2-87CA-CB1FF974B262}" srcOrd="0" destOrd="0" presId="urn:microsoft.com/office/officeart/2008/layout/VerticalCurvedList"/>
    <dgm:cxn modelId="{0788C591-C6D6-4536-9593-0C8E7BF65FE0}" type="presParOf" srcId="{A6B78ABC-C25A-4292-9B15-FB07A06C251B}" destId="{935E840F-9FFC-45DA-A4FB-C75A652679AF}" srcOrd="1" destOrd="0" presId="urn:microsoft.com/office/officeart/2008/layout/VerticalCurvedList"/>
    <dgm:cxn modelId="{571ABA2D-E20D-4E76-95E9-80694571A155}" type="presParOf" srcId="{A6B78ABC-C25A-4292-9B15-FB07A06C251B}" destId="{AAFBA3F8-5F89-48F9-9AC1-7612D5768249}" srcOrd="2" destOrd="0" presId="urn:microsoft.com/office/officeart/2008/layout/VerticalCurvedList"/>
    <dgm:cxn modelId="{9B3FDC36-5CBE-4943-B59B-529DF9EF43CE}" type="presParOf" srcId="{A6B78ABC-C25A-4292-9B15-FB07A06C251B}" destId="{4D288C83-9401-4C54-9E82-FA25C2506482}" srcOrd="3" destOrd="0" presId="urn:microsoft.com/office/officeart/2008/layout/VerticalCurvedList"/>
    <dgm:cxn modelId="{AC2ADE54-9C82-41E2-BE90-504B4F9E1B50}" type="presParOf" srcId="{D43EBD8A-144F-4CA5-A224-E02097394B87}" destId="{4595DE55-ECFA-41EE-A57D-371A9D916D72}" srcOrd="1" destOrd="0" presId="urn:microsoft.com/office/officeart/2008/layout/VerticalCurvedList"/>
    <dgm:cxn modelId="{EE46D1EC-4F5C-4AE3-8130-8088FE00E88A}" type="presParOf" srcId="{D43EBD8A-144F-4CA5-A224-E02097394B87}" destId="{C6A28536-A887-49DD-AAEF-6B14C9706A7E}" srcOrd="2" destOrd="0" presId="urn:microsoft.com/office/officeart/2008/layout/VerticalCurvedList"/>
    <dgm:cxn modelId="{D05A50B8-0842-4ECC-9EE0-E34E729D3A49}" type="presParOf" srcId="{C6A28536-A887-49DD-AAEF-6B14C9706A7E}" destId="{9F235250-C427-4E00-93DB-BA18A584A809}" srcOrd="0" destOrd="0" presId="urn:microsoft.com/office/officeart/2008/layout/VerticalCurvedList"/>
    <dgm:cxn modelId="{3688040C-4E20-43EB-9F4F-A84D1D7C23B6}" type="presParOf" srcId="{D43EBD8A-144F-4CA5-A224-E02097394B87}" destId="{FA528B4E-14BA-4E10-AE48-BB4CB04CF7B2}" srcOrd="3" destOrd="0" presId="urn:microsoft.com/office/officeart/2008/layout/VerticalCurvedList"/>
    <dgm:cxn modelId="{5F456712-838A-4D19-8680-56E17C5BAFD8}" type="presParOf" srcId="{D43EBD8A-144F-4CA5-A224-E02097394B87}" destId="{B50C3AA7-D6AD-48F0-9496-B4A0A077A660}" srcOrd="4" destOrd="0" presId="urn:microsoft.com/office/officeart/2008/layout/VerticalCurvedList"/>
    <dgm:cxn modelId="{A7CCB713-E846-4EDD-B215-5A47BDA5870D}" type="presParOf" srcId="{B50C3AA7-D6AD-48F0-9496-B4A0A077A660}" destId="{CC25B4F0-0DEE-44B6-B67B-23A9297FB7F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A72C7F9-3511-4537-81E6-08106C913190}"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ES"/>
        </a:p>
      </dgm:t>
    </dgm:pt>
    <dgm:pt modelId="{8F2E4249-CA08-4C1B-8DA3-A37F9F8C2386}">
      <dgm:prSet phldrT="[Texto]" custT="1"/>
      <dgm:spPr/>
      <dgm:t>
        <a:bodyPr/>
        <a:lstStyle/>
        <a:p>
          <a:r>
            <a:rPr lang="es-CO" sz="1400" u="none" strike="noStrike">
              <a:effectLst/>
            </a:rPr>
            <a:t>Ley 403 de 1997</a:t>
          </a:r>
          <a:endParaRPr lang="es-ES" sz="1400" dirty="0"/>
        </a:p>
      </dgm:t>
    </dgm:pt>
    <dgm:pt modelId="{41C73CAB-BA7F-41C1-9DB7-BA39280F5FB7}" type="parTrans" cxnId="{00E006A1-A8CE-4EA4-AE8F-DA44ECCA7D9B}">
      <dgm:prSet/>
      <dgm:spPr/>
      <dgm:t>
        <a:bodyPr/>
        <a:lstStyle/>
        <a:p>
          <a:endParaRPr lang="es-ES" sz="1400"/>
        </a:p>
      </dgm:t>
    </dgm:pt>
    <dgm:pt modelId="{9F5DA8B7-E2F8-4A80-8178-ADDD0FE2FFB6}" type="sibTrans" cxnId="{00E006A1-A8CE-4EA4-AE8F-DA44ECCA7D9B}">
      <dgm:prSet/>
      <dgm:spPr/>
      <dgm:t>
        <a:bodyPr/>
        <a:lstStyle/>
        <a:p>
          <a:endParaRPr lang="es-ES" sz="1400"/>
        </a:p>
      </dgm:t>
    </dgm:pt>
    <dgm:pt modelId="{1DB4EFD7-3B2B-49E2-A9BA-70914C6B9713}">
      <dgm:prSet phldrT="[Texto]" custT="1"/>
      <dgm:spPr/>
      <dgm:t>
        <a:bodyPr/>
        <a:lstStyle/>
        <a:p>
          <a:r>
            <a:rPr lang="es-CO" sz="1400" u="none" strike="noStrike">
              <a:effectLst/>
            </a:rPr>
            <a:t>Ley 815 de 2003</a:t>
          </a:r>
          <a:endParaRPr lang="es-ES" sz="1400" dirty="0"/>
        </a:p>
      </dgm:t>
    </dgm:pt>
    <dgm:pt modelId="{97BF898D-CD06-4533-A84E-FA75D489D3FA}" type="parTrans" cxnId="{268B2F9A-55C3-4BE2-8377-7C8111E2BA13}">
      <dgm:prSet/>
      <dgm:spPr/>
      <dgm:t>
        <a:bodyPr/>
        <a:lstStyle/>
        <a:p>
          <a:endParaRPr lang="es-ES" sz="1400"/>
        </a:p>
      </dgm:t>
    </dgm:pt>
    <dgm:pt modelId="{486E7CF2-44CF-492E-B1A7-01BDF7D945A1}" type="sibTrans" cxnId="{268B2F9A-55C3-4BE2-8377-7C8111E2BA13}">
      <dgm:prSet/>
      <dgm:spPr/>
      <dgm:t>
        <a:bodyPr/>
        <a:lstStyle/>
        <a:p>
          <a:endParaRPr lang="es-ES" sz="1400"/>
        </a:p>
      </dgm:t>
    </dgm:pt>
    <dgm:pt modelId="{84DE18A3-BAC8-4188-9ABF-F91CDA767A18}">
      <dgm:prSet phldrT="[Texto]" custT="1"/>
      <dgm:spPr/>
      <dgm:t>
        <a:bodyPr/>
        <a:lstStyle/>
        <a:p>
          <a:r>
            <a:rPr lang="es-ES" sz="1400" u="none" strike="noStrike" dirty="0">
              <a:effectLst/>
            </a:rPr>
            <a:t>Acuerdo 09 de 2023</a:t>
          </a:r>
          <a:endParaRPr lang="es-ES" sz="1400" dirty="0"/>
        </a:p>
      </dgm:t>
    </dgm:pt>
    <dgm:pt modelId="{AB3576CF-6E47-4AC1-95F3-7DD1739B8A84}" type="parTrans" cxnId="{11644847-E7FC-4917-BE95-C045FD8BB231}">
      <dgm:prSet/>
      <dgm:spPr/>
      <dgm:t>
        <a:bodyPr/>
        <a:lstStyle/>
        <a:p>
          <a:endParaRPr lang="es-ES" sz="1400"/>
        </a:p>
      </dgm:t>
    </dgm:pt>
    <dgm:pt modelId="{1853439C-54EF-4E70-A13B-2C7A2C80B368}" type="sibTrans" cxnId="{11644847-E7FC-4917-BE95-C045FD8BB231}">
      <dgm:prSet/>
      <dgm:spPr/>
      <dgm:t>
        <a:bodyPr/>
        <a:lstStyle/>
        <a:p>
          <a:endParaRPr lang="es-ES" sz="1400"/>
        </a:p>
      </dgm:t>
    </dgm:pt>
    <dgm:pt modelId="{87E01E0E-16A4-4ECE-9A1A-D516DD2D76B5}">
      <dgm:prSet custT="1"/>
      <dgm:spPr/>
      <dgm:t>
        <a:bodyPr/>
        <a:lstStyle/>
        <a:p>
          <a:r>
            <a:rPr lang="es-ES" sz="1400" b="0" u="none" strike="noStrike">
              <a:effectLst/>
            </a:rPr>
            <a:t>Establecen estímulos para los sufragantes</a:t>
          </a:r>
          <a:endParaRPr lang="es-ES" sz="1400" b="0" dirty="0"/>
        </a:p>
      </dgm:t>
    </dgm:pt>
    <dgm:pt modelId="{299E8421-D9CE-456A-A54D-F4342159F4E2}" type="parTrans" cxnId="{2CF9A73E-2636-411D-A2D8-304CE1687230}">
      <dgm:prSet/>
      <dgm:spPr/>
      <dgm:t>
        <a:bodyPr/>
        <a:lstStyle/>
        <a:p>
          <a:endParaRPr lang="es-ES" sz="1400"/>
        </a:p>
      </dgm:t>
    </dgm:pt>
    <dgm:pt modelId="{3AD72D66-60F9-47D9-8234-9A0725B1E5F6}" type="sibTrans" cxnId="{2CF9A73E-2636-411D-A2D8-304CE1687230}">
      <dgm:prSet/>
      <dgm:spPr/>
      <dgm:t>
        <a:bodyPr/>
        <a:lstStyle/>
        <a:p>
          <a:endParaRPr lang="es-ES" sz="1400"/>
        </a:p>
      </dgm:t>
    </dgm:pt>
    <dgm:pt modelId="{22212BCD-7F79-4BF8-AC5E-6F2199D90702}">
      <dgm:prSet custT="1"/>
      <dgm:spPr/>
      <dgm:t>
        <a:bodyPr/>
        <a:lstStyle/>
        <a:p>
          <a:r>
            <a:rPr lang="es-ES" sz="1400" u="none" strike="noStrike">
              <a:effectLst/>
            </a:rPr>
            <a:t>Aclara la Ley 403 de 1997 y se establecen nuevos estímulos al sufragante</a:t>
          </a:r>
          <a:endParaRPr lang="es-ES" sz="1400" dirty="0"/>
        </a:p>
      </dgm:t>
    </dgm:pt>
    <dgm:pt modelId="{5EA98955-5E22-44E3-946C-F2778862F34E}" type="parTrans" cxnId="{DE3D1FFC-2D04-4892-B89E-665D67FDA31F}">
      <dgm:prSet/>
      <dgm:spPr/>
      <dgm:t>
        <a:bodyPr/>
        <a:lstStyle/>
        <a:p>
          <a:endParaRPr lang="es-ES" sz="1400"/>
        </a:p>
      </dgm:t>
    </dgm:pt>
    <dgm:pt modelId="{06DA3A84-FCE8-4DEA-B659-8AB6C9F543B3}" type="sibTrans" cxnId="{DE3D1FFC-2D04-4892-B89E-665D67FDA31F}">
      <dgm:prSet/>
      <dgm:spPr/>
      <dgm:t>
        <a:bodyPr/>
        <a:lstStyle/>
        <a:p>
          <a:endParaRPr lang="es-ES" sz="1400"/>
        </a:p>
      </dgm:t>
    </dgm:pt>
    <dgm:pt modelId="{A1BD966A-9768-4AEA-8D67-D5889B6A165E}">
      <dgm:prSet custT="1"/>
      <dgm:spPr/>
      <dgm:t>
        <a:bodyPr/>
        <a:lstStyle/>
        <a:p>
          <a:r>
            <a:rPr lang="es-ES" sz="1400" u="none" strike="noStrike" dirty="0">
              <a:effectLst/>
            </a:rPr>
            <a:t>Establece los derechos pecuniarios, para los programa académicos del año lectivo 2024 (Valores matriculas, institucionalidad)</a:t>
          </a:r>
          <a:endParaRPr lang="es-ES" sz="1400" dirty="0"/>
        </a:p>
      </dgm:t>
    </dgm:pt>
    <dgm:pt modelId="{675D7091-B55D-425B-9511-C8FAE6621E28}" type="parTrans" cxnId="{26A4B2B3-9419-4E8A-AE10-6D9784026466}">
      <dgm:prSet/>
      <dgm:spPr/>
      <dgm:t>
        <a:bodyPr/>
        <a:lstStyle/>
        <a:p>
          <a:endParaRPr lang="es-ES" sz="1400"/>
        </a:p>
      </dgm:t>
    </dgm:pt>
    <dgm:pt modelId="{98FE6640-4776-4482-AD31-E97A95C28D14}" type="sibTrans" cxnId="{26A4B2B3-9419-4E8A-AE10-6D9784026466}">
      <dgm:prSet/>
      <dgm:spPr/>
      <dgm:t>
        <a:bodyPr/>
        <a:lstStyle/>
        <a:p>
          <a:endParaRPr lang="es-ES" sz="1400"/>
        </a:p>
      </dgm:t>
    </dgm:pt>
    <dgm:pt modelId="{B0CC149A-F798-40A0-BF7F-24FFC6DE4F78}">
      <dgm:prSet custT="1"/>
      <dgm:spPr/>
      <dgm:t>
        <a:bodyPr/>
        <a:lstStyle/>
        <a:p>
          <a:r>
            <a:rPr lang="es-ES" sz="1400" u="none" strike="noStrike">
              <a:effectLst/>
            </a:rPr>
            <a:t>Resolución 1612 de 2018</a:t>
          </a:r>
          <a:endParaRPr lang="es-ES" sz="1400" dirty="0"/>
        </a:p>
      </dgm:t>
    </dgm:pt>
    <dgm:pt modelId="{707F6D01-B7FC-430A-A9B4-77F60BB63E21}" type="parTrans" cxnId="{9509E726-3FE2-48A1-A88C-E4BDD4533B1F}">
      <dgm:prSet/>
      <dgm:spPr/>
      <dgm:t>
        <a:bodyPr/>
        <a:lstStyle/>
        <a:p>
          <a:endParaRPr lang="es-ES" sz="1400"/>
        </a:p>
      </dgm:t>
    </dgm:pt>
    <dgm:pt modelId="{A0E7A727-14F9-417A-AC9D-6448FE30E84B}" type="sibTrans" cxnId="{9509E726-3FE2-48A1-A88C-E4BDD4533B1F}">
      <dgm:prSet/>
      <dgm:spPr/>
      <dgm:t>
        <a:bodyPr/>
        <a:lstStyle/>
        <a:p>
          <a:endParaRPr lang="es-ES" sz="1400"/>
        </a:p>
      </dgm:t>
    </dgm:pt>
    <dgm:pt modelId="{59218ED7-C9D5-4D0C-AF7D-8D2C9D89038F}">
      <dgm:prSet custT="1"/>
      <dgm:spPr/>
      <dgm:t>
        <a:bodyPr/>
        <a:lstStyle/>
        <a:p>
          <a:r>
            <a:rPr lang="es-ES" sz="1400" u="none" strike="noStrike">
              <a:effectLst/>
            </a:rPr>
            <a:t>Establece los documentos para acreditar la categoría de Institucionalidad ante la Universidad Militar Nueva Granada</a:t>
          </a:r>
          <a:endParaRPr lang="es-ES" sz="1400" dirty="0"/>
        </a:p>
      </dgm:t>
    </dgm:pt>
    <dgm:pt modelId="{3D2AA83D-D194-457D-8029-A6F100B527D3}" type="parTrans" cxnId="{AE4FCFFE-E6DE-4A93-A681-35C72C8EDCEB}">
      <dgm:prSet/>
      <dgm:spPr/>
      <dgm:t>
        <a:bodyPr/>
        <a:lstStyle/>
        <a:p>
          <a:endParaRPr lang="es-ES" sz="1400"/>
        </a:p>
      </dgm:t>
    </dgm:pt>
    <dgm:pt modelId="{9A3F980A-69C5-4855-8223-EDFDB8F38A2D}" type="sibTrans" cxnId="{AE4FCFFE-E6DE-4A93-A681-35C72C8EDCEB}">
      <dgm:prSet/>
      <dgm:spPr/>
      <dgm:t>
        <a:bodyPr/>
        <a:lstStyle/>
        <a:p>
          <a:endParaRPr lang="es-ES" sz="1400"/>
        </a:p>
      </dgm:t>
    </dgm:pt>
    <dgm:pt modelId="{0E2C192A-93B2-482A-831B-E796275FE378}">
      <dgm:prSet custT="1"/>
      <dgm:spPr/>
      <dgm:t>
        <a:bodyPr/>
        <a:lstStyle/>
        <a:p>
          <a:r>
            <a:rPr lang="es-ES" sz="1400" u="none" strike="noStrike" dirty="0">
              <a:effectLst/>
            </a:rPr>
            <a:t>Resolución 1789 de 2023</a:t>
          </a:r>
          <a:endParaRPr lang="es-ES" sz="1400" dirty="0"/>
        </a:p>
      </dgm:t>
    </dgm:pt>
    <dgm:pt modelId="{24171A13-7813-46C1-9703-AB7E75AD47C6}" type="parTrans" cxnId="{9E5D1592-21E9-4FAC-99C0-27737B88672F}">
      <dgm:prSet/>
      <dgm:spPr/>
      <dgm:t>
        <a:bodyPr/>
        <a:lstStyle/>
        <a:p>
          <a:endParaRPr lang="es-ES" sz="1400"/>
        </a:p>
      </dgm:t>
    </dgm:pt>
    <dgm:pt modelId="{5A0A537D-F537-415C-A44A-CC1C18C1711A}" type="sibTrans" cxnId="{9E5D1592-21E9-4FAC-99C0-27737B88672F}">
      <dgm:prSet/>
      <dgm:spPr/>
      <dgm:t>
        <a:bodyPr/>
        <a:lstStyle/>
        <a:p>
          <a:endParaRPr lang="es-ES" sz="1400"/>
        </a:p>
      </dgm:t>
    </dgm:pt>
    <dgm:pt modelId="{6B61BEAB-B06F-47F9-ABB2-61BD7C4820F2}">
      <dgm:prSet custT="1"/>
      <dgm:spPr/>
      <dgm:t>
        <a:bodyPr/>
        <a:lstStyle/>
        <a:p>
          <a:r>
            <a:rPr lang="es-ES" sz="1400" u="none" strike="noStrike" dirty="0">
              <a:effectLst/>
            </a:rPr>
            <a:t>Establece los valores de los servicios académicos, asistenciales y otros de la Universidad Militar Nueva Granada para el año lectivo 2024</a:t>
          </a:r>
          <a:endParaRPr lang="es-ES" sz="1400" dirty="0"/>
        </a:p>
      </dgm:t>
    </dgm:pt>
    <dgm:pt modelId="{AF03B373-2461-45DB-B211-D5FF5E032DC0}" type="parTrans" cxnId="{6488BFA2-8DD2-406E-93E6-EF07982DE0BB}">
      <dgm:prSet/>
      <dgm:spPr/>
      <dgm:t>
        <a:bodyPr/>
        <a:lstStyle/>
        <a:p>
          <a:endParaRPr lang="es-ES" sz="1400"/>
        </a:p>
      </dgm:t>
    </dgm:pt>
    <dgm:pt modelId="{B1369546-3370-49E2-9354-505546BEE8CD}" type="sibTrans" cxnId="{6488BFA2-8DD2-406E-93E6-EF07982DE0BB}">
      <dgm:prSet/>
      <dgm:spPr/>
      <dgm:t>
        <a:bodyPr/>
        <a:lstStyle/>
        <a:p>
          <a:endParaRPr lang="es-ES" sz="1400"/>
        </a:p>
      </dgm:t>
    </dgm:pt>
    <dgm:pt modelId="{01364A90-2A02-4E73-B037-8C223FFE7803}">
      <dgm:prSet custT="1"/>
      <dgm:spPr/>
      <dgm:t>
        <a:bodyPr/>
        <a:lstStyle/>
        <a:p>
          <a:r>
            <a:rPr lang="es-ES" sz="1400" u="none" strike="noStrike" dirty="0">
              <a:effectLst/>
            </a:rPr>
            <a:t>Resolución 3586 de 2016</a:t>
          </a:r>
          <a:endParaRPr lang="es-ES" sz="1400" dirty="0"/>
        </a:p>
      </dgm:t>
    </dgm:pt>
    <dgm:pt modelId="{31CF4494-D3F9-4C00-95B2-60518BAB8BB0}" type="parTrans" cxnId="{0F0A5546-9074-45F6-B0E8-92C678E1836E}">
      <dgm:prSet/>
      <dgm:spPr/>
      <dgm:t>
        <a:bodyPr/>
        <a:lstStyle/>
        <a:p>
          <a:endParaRPr lang="es-ES" sz="1400"/>
        </a:p>
      </dgm:t>
    </dgm:pt>
    <dgm:pt modelId="{C663EA2D-1BB3-4A25-829F-66222127341D}" type="sibTrans" cxnId="{0F0A5546-9074-45F6-B0E8-92C678E1836E}">
      <dgm:prSet/>
      <dgm:spPr/>
      <dgm:t>
        <a:bodyPr/>
        <a:lstStyle/>
        <a:p>
          <a:endParaRPr lang="es-ES" sz="1400"/>
        </a:p>
      </dgm:t>
    </dgm:pt>
    <dgm:pt modelId="{FB627FBC-C4ED-46C6-90CE-B64204686414}">
      <dgm:prSet custT="1"/>
      <dgm:spPr/>
      <dgm:t>
        <a:bodyPr/>
        <a:lstStyle/>
        <a:p>
          <a:r>
            <a:rPr lang="es-ES" sz="1400" u="none" strike="noStrike">
              <a:effectLst/>
            </a:rPr>
            <a:t>Fija el procedimiento para hacer efectivo el descuento del 10% en el valor de la Matricula, en virtud de la Ley 403 de 1997 y la Ley 815 de 2003</a:t>
          </a:r>
          <a:endParaRPr lang="es-ES" sz="1400" dirty="0"/>
        </a:p>
      </dgm:t>
    </dgm:pt>
    <dgm:pt modelId="{01A7EEDD-BCB0-4B51-9E11-227B3BE22960}" type="parTrans" cxnId="{6880FA96-FF61-4351-B310-30663DD6FA50}">
      <dgm:prSet/>
      <dgm:spPr/>
      <dgm:t>
        <a:bodyPr/>
        <a:lstStyle/>
        <a:p>
          <a:endParaRPr lang="es-ES" sz="1400"/>
        </a:p>
      </dgm:t>
    </dgm:pt>
    <dgm:pt modelId="{E53EED7A-B822-48B8-9DF0-FF46F4BCC421}" type="sibTrans" cxnId="{6880FA96-FF61-4351-B310-30663DD6FA50}">
      <dgm:prSet/>
      <dgm:spPr/>
      <dgm:t>
        <a:bodyPr/>
        <a:lstStyle/>
        <a:p>
          <a:endParaRPr lang="es-ES" sz="1400"/>
        </a:p>
      </dgm:t>
    </dgm:pt>
    <dgm:pt modelId="{DE684094-667B-4E88-8676-0AD8D6ADBE55}" type="pres">
      <dgm:prSet presAssocID="{1A72C7F9-3511-4537-81E6-08106C913190}" presName="rootnode" presStyleCnt="0">
        <dgm:presLayoutVars>
          <dgm:chMax/>
          <dgm:chPref/>
          <dgm:dir/>
          <dgm:animLvl val="lvl"/>
        </dgm:presLayoutVars>
      </dgm:prSet>
      <dgm:spPr/>
    </dgm:pt>
    <dgm:pt modelId="{759F5931-DF5B-41D8-A62E-17533704E2B6}" type="pres">
      <dgm:prSet presAssocID="{8F2E4249-CA08-4C1B-8DA3-A37F9F8C2386}" presName="composite" presStyleCnt="0"/>
      <dgm:spPr/>
    </dgm:pt>
    <dgm:pt modelId="{8BE66EC0-D8F5-47C6-982A-E96A2E1702BD}" type="pres">
      <dgm:prSet presAssocID="{8F2E4249-CA08-4C1B-8DA3-A37F9F8C2386}" presName="LShape" presStyleLbl="alignNode1" presStyleIdx="0" presStyleCnt="11"/>
      <dgm:spPr/>
    </dgm:pt>
    <dgm:pt modelId="{ACEC2FBE-E348-4EEC-9D3A-9E821378C017}" type="pres">
      <dgm:prSet presAssocID="{8F2E4249-CA08-4C1B-8DA3-A37F9F8C2386}" presName="ParentText" presStyleLbl="revTx" presStyleIdx="0" presStyleCnt="6">
        <dgm:presLayoutVars>
          <dgm:chMax val="0"/>
          <dgm:chPref val="0"/>
          <dgm:bulletEnabled val="1"/>
        </dgm:presLayoutVars>
      </dgm:prSet>
      <dgm:spPr/>
    </dgm:pt>
    <dgm:pt modelId="{5D9CF212-8B1F-4DA8-9E6B-1D6B65355C38}" type="pres">
      <dgm:prSet presAssocID="{8F2E4249-CA08-4C1B-8DA3-A37F9F8C2386}" presName="Triangle" presStyleLbl="alignNode1" presStyleIdx="1" presStyleCnt="11"/>
      <dgm:spPr/>
    </dgm:pt>
    <dgm:pt modelId="{E4963ADF-A389-4215-95C0-A3F6C325721F}" type="pres">
      <dgm:prSet presAssocID="{9F5DA8B7-E2F8-4A80-8178-ADDD0FE2FFB6}" presName="sibTrans" presStyleCnt="0"/>
      <dgm:spPr/>
    </dgm:pt>
    <dgm:pt modelId="{3A79E43E-A426-459E-BD00-3DDE4CD6BDF5}" type="pres">
      <dgm:prSet presAssocID="{9F5DA8B7-E2F8-4A80-8178-ADDD0FE2FFB6}" presName="space" presStyleCnt="0"/>
      <dgm:spPr/>
    </dgm:pt>
    <dgm:pt modelId="{2B77C64A-ADDF-4E6F-88D2-9B4BB637E563}" type="pres">
      <dgm:prSet presAssocID="{1DB4EFD7-3B2B-49E2-A9BA-70914C6B9713}" presName="composite" presStyleCnt="0"/>
      <dgm:spPr/>
    </dgm:pt>
    <dgm:pt modelId="{34CC2774-8A0F-4866-8363-9C9B97671213}" type="pres">
      <dgm:prSet presAssocID="{1DB4EFD7-3B2B-49E2-A9BA-70914C6B9713}" presName="LShape" presStyleLbl="alignNode1" presStyleIdx="2" presStyleCnt="11"/>
      <dgm:spPr/>
    </dgm:pt>
    <dgm:pt modelId="{F4DEC09F-D776-4934-BC62-2AB9A9745A31}" type="pres">
      <dgm:prSet presAssocID="{1DB4EFD7-3B2B-49E2-A9BA-70914C6B9713}" presName="ParentText" presStyleLbl="revTx" presStyleIdx="1" presStyleCnt="6">
        <dgm:presLayoutVars>
          <dgm:chMax val="0"/>
          <dgm:chPref val="0"/>
          <dgm:bulletEnabled val="1"/>
        </dgm:presLayoutVars>
      </dgm:prSet>
      <dgm:spPr/>
    </dgm:pt>
    <dgm:pt modelId="{D130BD41-A069-41DC-AD0A-C931F228BC0F}" type="pres">
      <dgm:prSet presAssocID="{1DB4EFD7-3B2B-49E2-A9BA-70914C6B9713}" presName="Triangle" presStyleLbl="alignNode1" presStyleIdx="3" presStyleCnt="11"/>
      <dgm:spPr/>
    </dgm:pt>
    <dgm:pt modelId="{5EBD5228-56E0-4E78-A08F-9B6151F27F6B}" type="pres">
      <dgm:prSet presAssocID="{486E7CF2-44CF-492E-B1A7-01BDF7D945A1}" presName="sibTrans" presStyleCnt="0"/>
      <dgm:spPr/>
    </dgm:pt>
    <dgm:pt modelId="{88C9ECEF-44E6-4F75-B113-A7B5B6316382}" type="pres">
      <dgm:prSet presAssocID="{486E7CF2-44CF-492E-B1A7-01BDF7D945A1}" presName="space" presStyleCnt="0"/>
      <dgm:spPr/>
    </dgm:pt>
    <dgm:pt modelId="{3F485BDE-5731-4A3E-9395-CBC99F7EB89B}" type="pres">
      <dgm:prSet presAssocID="{84DE18A3-BAC8-4188-9ABF-F91CDA767A18}" presName="composite" presStyleCnt="0"/>
      <dgm:spPr/>
    </dgm:pt>
    <dgm:pt modelId="{6B528F0B-45D5-4222-8E6E-56883AA8BEEA}" type="pres">
      <dgm:prSet presAssocID="{84DE18A3-BAC8-4188-9ABF-F91CDA767A18}" presName="LShape" presStyleLbl="alignNode1" presStyleIdx="4" presStyleCnt="11"/>
      <dgm:spPr/>
    </dgm:pt>
    <dgm:pt modelId="{AB41B75D-B14D-4BF3-8C6B-4C3F4AF80571}" type="pres">
      <dgm:prSet presAssocID="{84DE18A3-BAC8-4188-9ABF-F91CDA767A18}" presName="ParentText" presStyleLbl="revTx" presStyleIdx="2" presStyleCnt="6">
        <dgm:presLayoutVars>
          <dgm:chMax val="0"/>
          <dgm:chPref val="0"/>
          <dgm:bulletEnabled val="1"/>
        </dgm:presLayoutVars>
      </dgm:prSet>
      <dgm:spPr/>
    </dgm:pt>
    <dgm:pt modelId="{7E2E1B21-35F9-4D7B-BBD7-B44F6A282E78}" type="pres">
      <dgm:prSet presAssocID="{84DE18A3-BAC8-4188-9ABF-F91CDA767A18}" presName="Triangle" presStyleLbl="alignNode1" presStyleIdx="5" presStyleCnt="11"/>
      <dgm:spPr/>
    </dgm:pt>
    <dgm:pt modelId="{83D25542-DE47-4D52-8767-64816CC10DC1}" type="pres">
      <dgm:prSet presAssocID="{1853439C-54EF-4E70-A13B-2C7A2C80B368}" presName="sibTrans" presStyleCnt="0"/>
      <dgm:spPr/>
    </dgm:pt>
    <dgm:pt modelId="{DF3D20B5-9E1E-482C-BF3C-A7D4672DFA2D}" type="pres">
      <dgm:prSet presAssocID="{1853439C-54EF-4E70-A13B-2C7A2C80B368}" presName="space" presStyleCnt="0"/>
      <dgm:spPr/>
    </dgm:pt>
    <dgm:pt modelId="{31DDD428-2F03-4ECC-A531-09E4EC5E7012}" type="pres">
      <dgm:prSet presAssocID="{01364A90-2A02-4E73-B037-8C223FFE7803}" presName="composite" presStyleCnt="0"/>
      <dgm:spPr/>
    </dgm:pt>
    <dgm:pt modelId="{C0ADCF43-B479-4349-9D2A-33AB0F7A665A}" type="pres">
      <dgm:prSet presAssocID="{01364A90-2A02-4E73-B037-8C223FFE7803}" presName="LShape" presStyleLbl="alignNode1" presStyleIdx="6" presStyleCnt="11"/>
      <dgm:spPr/>
    </dgm:pt>
    <dgm:pt modelId="{EEF554EC-C3DB-48D7-BB3F-DCC96147FE7A}" type="pres">
      <dgm:prSet presAssocID="{01364A90-2A02-4E73-B037-8C223FFE7803}" presName="ParentText" presStyleLbl="revTx" presStyleIdx="3" presStyleCnt="6">
        <dgm:presLayoutVars>
          <dgm:chMax val="0"/>
          <dgm:chPref val="0"/>
          <dgm:bulletEnabled val="1"/>
        </dgm:presLayoutVars>
      </dgm:prSet>
      <dgm:spPr/>
    </dgm:pt>
    <dgm:pt modelId="{CABCBF83-178F-4C9C-A940-3BA3264A406E}" type="pres">
      <dgm:prSet presAssocID="{01364A90-2A02-4E73-B037-8C223FFE7803}" presName="Triangle" presStyleLbl="alignNode1" presStyleIdx="7" presStyleCnt="11"/>
      <dgm:spPr/>
    </dgm:pt>
    <dgm:pt modelId="{0B55A462-C60D-4055-934C-D148DCF08237}" type="pres">
      <dgm:prSet presAssocID="{C663EA2D-1BB3-4A25-829F-66222127341D}" presName="sibTrans" presStyleCnt="0"/>
      <dgm:spPr/>
    </dgm:pt>
    <dgm:pt modelId="{937EDB82-BB10-488F-ADA9-1F1450CF32BE}" type="pres">
      <dgm:prSet presAssocID="{C663EA2D-1BB3-4A25-829F-66222127341D}" presName="space" presStyleCnt="0"/>
      <dgm:spPr/>
    </dgm:pt>
    <dgm:pt modelId="{E760E0A5-C5D1-42A4-90C0-13115BC7319F}" type="pres">
      <dgm:prSet presAssocID="{B0CC149A-F798-40A0-BF7F-24FFC6DE4F78}" presName="composite" presStyleCnt="0"/>
      <dgm:spPr/>
    </dgm:pt>
    <dgm:pt modelId="{2642FB0E-5842-4B0F-9755-4FAE91430C33}" type="pres">
      <dgm:prSet presAssocID="{B0CC149A-F798-40A0-BF7F-24FFC6DE4F78}" presName="LShape" presStyleLbl="alignNode1" presStyleIdx="8" presStyleCnt="11"/>
      <dgm:spPr/>
    </dgm:pt>
    <dgm:pt modelId="{EBA405CA-7A7B-4074-AF44-B886B361F690}" type="pres">
      <dgm:prSet presAssocID="{B0CC149A-F798-40A0-BF7F-24FFC6DE4F78}" presName="ParentText" presStyleLbl="revTx" presStyleIdx="4" presStyleCnt="6">
        <dgm:presLayoutVars>
          <dgm:chMax val="0"/>
          <dgm:chPref val="0"/>
          <dgm:bulletEnabled val="1"/>
        </dgm:presLayoutVars>
      </dgm:prSet>
      <dgm:spPr/>
    </dgm:pt>
    <dgm:pt modelId="{E6617790-0978-4887-8EF6-2374372F68AB}" type="pres">
      <dgm:prSet presAssocID="{B0CC149A-F798-40A0-BF7F-24FFC6DE4F78}" presName="Triangle" presStyleLbl="alignNode1" presStyleIdx="9" presStyleCnt="11"/>
      <dgm:spPr/>
    </dgm:pt>
    <dgm:pt modelId="{DFC9095F-8F04-41EE-B52C-C76DAB4CA92E}" type="pres">
      <dgm:prSet presAssocID="{A0E7A727-14F9-417A-AC9D-6448FE30E84B}" presName="sibTrans" presStyleCnt="0"/>
      <dgm:spPr/>
    </dgm:pt>
    <dgm:pt modelId="{C2110365-EC3A-4442-867E-0A3774759537}" type="pres">
      <dgm:prSet presAssocID="{A0E7A727-14F9-417A-AC9D-6448FE30E84B}" presName="space" presStyleCnt="0"/>
      <dgm:spPr/>
    </dgm:pt>
    <dgm:pt modelId="{9353EFC8-33AE-4461-BF13-551A5B7BDD83}" type="pres">
      <dgm:prSet presAssocID="{0E2C192A-93B2-482A-831B-E796275FE378}" presName="composite" presStyleCnt="0"/>
      <dgm:spPr/>
    </dgm:pt>
    <dgm:pt modelId="{0756D3E7-31F8-48B2-9CBA-6B5B3B47E4CF}" type="pres">
      <dgm:prSet presAssocID="{0E2C192A-93B2-482A-831B-E796275FE378}" presName="LShape" presStyleLbl="alignNode1" presStyleIdx="10" presStyleCnt="11"/>
      <dgm:spPr/>
    </dgm:pt>
    <dgm:pt modelId="{5BF65090-3E62-4C09-AA45-416179B10902}" type="pres">
      <dgm:prSet presAssocID="{0E2C192A-93B2-482A-831B-E796275FE378}" presName="ParentText" presStyleLbl="revTx" presStyleIdx="5" presStyleCnt="6">
        <dgm:presLayoutVars>
          <dgm:chMax val="0"/>
          <dgm:chPref val="0"/>
          <dgm:bulletEnabled val="1"/>
        </dgm:presLayoutVars>
      </dgm:prSet>
      <dgm:spPr/>
    </dgm:pt>
  </dgm:ptLst>
  <dgm:cxnLst>
    <dgm:cxn modelId="{5A541510-FDD6-4F40-B472-24FC58CAB109}" type="presOf" srcId="{22212BCD-7F79-4BF8-AC5E-6F2199D90702}" destId="{F4DEC09F-D776-4934-BC62-2AB9A9745A31}" srcOrd="0" destOrd="1" presId="urn:microsoft.com/office/officeart/2009/3/layout/StepUpProcess"/>
    <dgm:cxn modelId="{FB3F5916-6FB9-42AE-8ADD-0242F8F78C21}" type="presOf" srcId="{01364A90-2A02-4E73-B037-8C223FFE7803}" destId="{EEF554EC-C3DB-48D7-BB3F-DCC96147FE7A}" srcOrd="0" destOrd="0" presId="urn:microsoft.com/office/officeart/2009/3/layout/StepUpProcess"/>
    <dgm:cxn modelId="{10CB0520-4384-4FB1-AFDC-CF1D32BEE2D3}" type="presOf" srcId="{6B61BEAB-B06F-47F9-ABB2-61BD7C4820F2}" destId="{5BF65090-3E62-4C09-AA45-416179B10902}" srcOrd="0" destOrd="1" presId="urn:microsoft.com/office/officeart/2009/3/layout/StepUpProcess"/>
    <dgm:cxn modelId="{9509E726-3FE2-48A1-A88C-E4BDD4533B1F}" srcId="{1A72C7F9-3511-4537-81E6-08106C913190}" destId="{B0CC149A-F798-40A0-BF7F-24FFC6DE4F78}" srcOrd="4" destOrd="0" parTransId="{707F6D01-B7FC-430A-A9B4-77F60BB63E21}" sibTransId="{A0E7A727-14F9-417A-AC9D-6448FE30E84B}"/>
    <dgm:cxn modelId="{92A5582D-9A86-4250-883D-1A004A4456C9}" type="presOf" srcId="{87E01E0E-16A4-4ECE-9A1A-D516DD2D76B5}" destId="{ACEC2FBE-E348-4EEC-9D3A-9E821378C017}" srcOrd="0" destOrd="1" presId="urn:microsoft.com/office/officeart/2009/3/layout/StepUpProcess"/>
    <dgm:cxn modelId="{9B1A902E-55DF-4942-AF42-8336DA177F88}" type="presOf" srcId="{84DE18A3-BAC8-4188-9ABF-F91CDA767A18}" destId="{AB41B75D-B14D-4BF3-8C6B-4C3F4AF80571}" srcOrd="0" destOrd="0" presId="urn:microsoft.com/office/officeart/2009/3/layout/StepUpProcess"/>
    <dgm:cxn modelId="{2CF9A73E-2636-411D-A2D8-304CE1687230}" srcId="{8F2E4249-CA08-4C1B-8DA3-A37F9F8C2386}" destId="{87E01E0E-16A4-4ECE-9A1A-D516DD2D76B5}" srcOrd="0" destOrd="0" parTransId="{299E8421-D9CE-456A-A54D-F4342159F4E2}" sibTransId="{3AD72D66-60F9-47D9-8234-9A0725B1E5F6}"/>
    <dgm:cxn modelId="{0F0A5546-9074-45F6-B0E8-92C678E1836E}" srcId="{1A72C7F9-3511-4537-81E6-08106C913190}" destId="{01364A90-2A02-4E73-B037-8C223FFE7803}" srcOrd="3" destOrd="0" parTransId="{31CF4494-D3F9-4C00-95B2-60518BAB8BB0}" sibTransId="{C663EA2D-1BB3-4A25-829F-66222127341D}"/>
    <dgm:cxn modelId="{11644847-E7FC-4917-BE95-C045FD8BB231}" srcId="{1A72C7F9-3511-4537-81E6-08106C913190}" destId="{84DE18A3-BAC8-4188-9ABF-F91CDA767A18}" srcOrd="2" destOrd="0" parTransId="{AB3576CF-6E47-4AC1-95F3-7DD1739B8A84}" sibTransId="{1853439C-54EF-4E70-A13B-2C7A2C80B368}"/>
    <dgm:cxn modelId="{D78FDB47-D0B7-43BB-8080-8DF19A79BD14}" type="presOf" srcId="{FB627FBC-C4ED-46C6-90CE-B64204686414}" destId="{EEF554EC-C3DB-48D7-BB3F-DCC96147FE7A}" srcOrd="0" destOrd="1" presId="urn:microsoft.com/office/officeart/2009/3/layout/StepUpProcess"/>
    <dgm:cxn modelId="{B24DD54C-A5BF-4A19-8980-678F3A80ED73}" type="presOf" srcId="{59218ED7-C9D5-4D0C-AF7D-8D2C9D89038F}" destId="{EBA405CA-7A7B-4074-AF44-B886B361F690}" srcOrd="0" destOrd="1" presId="urn:microsoft.com/office/officeart/2009/3/layout/StepUpProcess"/>
    <dgm:cxn modelId="{F185448A-AC99-423D-B915-AA064ED396E0}" type="presOf" srcId="{1A72C7F9-3511-4537-81E6-08106C913190}" destId="{DE684094-667B-4E88-8676-0AD8D6ADBE55}" srcOrd="0" destOrd="0" presId="urn:microsoft.com/office/officeart/2009/3/layout/StepUpProcess"/>
    <dgm:cxn modelId="{9E5D1592-21E9-4FAC-99C0-27737B88672F}" srcId="{1A72C7F9-3511-4537-81E6-08106C913190}" destId="{0E2C192A-93B2-482A-831B-E796275FE378}" srcOrd="5" destOrd="0" parTransId="{24171A13-7813-46C1-9703-AB7E75AD47C6}" sibTransId="{5A0A537D-F537-415C-A44A-CC1C18C1711A}"/>
    <dgm:cxn modelId="{8963FE95-9F91-4691-A1B2-3CDEFCE94B30}" type="presOf" srcId="{8F2E4249-CA08-4C1B-8DA3-A37F9F8C2386}" destId="{ACEC2FBE-E348-4EEC-9D3A-9E821378C017}" srcOrd="0" destOrd="0" presId="urn:microsoft.com/office/officeart/2009/3/layout/StepUpProcess"/>
    <dgm:cxn modelId="{30961A96-86AA-4497-A57F-D7A44709A210}" type="presOf" srcId="{B0CC149A-F798-40A0-BF7F-24FFC6DE4F78}" destId="{EBA405CA-7A7B-4074-AF44-B886B361F690}" srcOrd="0" destOrd="0" presId="urn:microsoft.com/office/officeart/2009/3/layout/StepUpProcess"/>
    <dgm:cxn modelId="{6880FA96-FF61-4351-B310-30663DD6FA50}" srcId="{01364A90-2A02-4E73-B037-8C223FFE7803}" destId="{FB627FBC-C4ED-46C6-90CE-B64204686414}" srcOrd="0" destOrd="0" parTransId="{01A7EEDD-BCB0-4B51-9E11-227B3BE22960}" sibTransId="{E53EED7A-B822-48B8-9DF0-FF46F4BCC421}"/>
    <dgm:cxn modelId="{268B2F9A-55C3-4BE2-8377-7C8111E2BA13}" srcId="{1A72C7F9-3511-4537-81E6-08106C913190}" destId="{1DB4EFD7-3B2B-49E2-A9BA-70914C6B9713}" srcOrd="1" destOrd="0" parTransId="{97BF898D-CD06-4533-A84E-FA75D489D3FA}" sibTransId="{486E7CF2-44CF-492E-B1A7-01BDF7D945A1}"/>
    <dgm:cxn modelId="{3114E09C-30E2-40C2-8508-88E21180AA56}" type="presOf" srcId="{1DB4EFD7-3B2B-49E2-A9BA-70914C6B9713}" destId="{F4DEC09F-D776-4934-BC62-2AB9A9745A31}" srcOrd="0" destOrd="0" presId="urn:microsoft.com/office/officeart/2009/3/layout/StepUpProcess"/>
    <dgm:cxn modelId="{00E006A1-A8CE-4EA4-AE8F-DA44ECCA7D9B}" srcId="{1A72C7F9-3511-4537-81E6-08106C913190}" destId="{8F2E4249-CA08-4C1B-8DA3-A37F9F8C2386}" srcOrd="0" destOrd="0" parTransId="{41C73CAB-BA7F-41C1-9DB7-BA39280F5FB7}" sibTransId="{9F5DA8B7-E2F8-4A80-8178-ADDD0FE2FFB6}"/>
    <dgm:cxn modelId="{6488BFA2-8DD2-406E-93E6-EF07982DE0BB}" srcId="{0E2C192A-93B2-482A-831B-E796275FE378}" destId="{6B61BEAB-B06F-47F9-ABB2-61BD7C4820F2}" srcOrd="0" destOrd="0" parTransId="{AF03B373-2461-45DB-B211-D5FF5E032DC0}" sibTransId="{B1369546-3370-49E2-9354-505546BEE8CD}"/>
    <dgm:cxn modelId="{26A4B2B3-9419-4E8A-AE10-6D9784026466}" srcId="{84DE18A3-BAC8-4188-9ABF-F91CDA767A18}" destId="{A1BD966A-9768-4AEA-8D67-D5889B6A165E}" srcOrd="0" destOrd="0" parTransId="{675D7091-B55D-425B-9511-C8FAE6621E28}" sibTransId="{98FE6640-4776-4482-AD31-E97A95C28D14}"/>
    <dgm:cxn modelId="{6174C1D5-F67E-4BC7-8BA1-F084976BFB51}" type="presOf" srcId="{0E2C192A-93B2-482A-831B-E796275FE378}" destId="{5BF65090-3E62-4C09-AA45-416179B10902}" srcOrd="0" destOrd="0" presId="urn:microsoft.com/office/officeart/2009/3/layout/StepUpProcess"/>
    <dgm:cxn modelId="{B7DF42F0-7058-4552-AF7C-EEB9E0592986}" type="presOf" srcId="{A1BD966A-9768-4AEA-8D67-D5889B6A165E}" destId="{AB41B75D-B14D-4BF3-8C6B-4C3F4AF80571}" srcOrd="0" destOrd="1" presId="urn:microsoft.com/office/officeart/2009/3/layout/StepUpProcess"/>
    <dgm:cxn modelId="{DE3D1FFC-2D04-4892-B89E-665D67FDA31F}" srcId="{1DB4EFD7-3B2B-49E2-A9BA-70914C6B9713}" destId="{22212BCD-7F79-4BF8-AC5E-6F2199D90702}" srcOrd="0" destOrd="0" parTransId="{5EA98955-5E22-44E3-946C-F2778862F34E}" sibTransId="{06DA3A84-FCE8-4DEA-B659-8AB6C9F543B3}"/>
    <dgm:cxn modelId="{AE4FCFFE-E6DE-4A93-A681-35C72C8EDCEB}" srcId="{B0CC149A-F798-40A0-BF7F-24FFC6DE4F78}" destId="{59218ED7-C9D5-4D0C-AF7D-8D2C9D89038F}" srcOrd="0" destOrd="0" parTransId="{3D2AA83D-D194-457D-8029-A6F100B527D3}" sibTransId="{9A3F980A-69C5-4855-8223-EDFDB8F38A2D}"/>
    <dgm:cxn modelId="{744182A6-B0F5-417B-88A7-B0042869B798}" type="presParOf" srcId="{DE684094-667B-4E88-8676-0AD8D6ADBE55}" destId="{759F5931-DF5B-41D8-A62E-17533704E2B6}" srcOrd="0" destOrd="0" presId="urn:microsoft.com/office/officeart/2009/3/layout/StepUpProcess"/>
    <dgm:cxn modelId="{08365DED-16AB-46B7-8FBD-7BE203EBBF41}" type="presParOf" srcId="{759F5931-DF5B-41D8-A62E-17533704E2B6}" destId="{8BE66EC0-D8F5-47C6-982A-E96A2E1702BD}" srcOrd="0" destOrd="0" presId="urn:microsoft.com/office/officeart/2009/3/layout/StepUpProcess"/>
    <dgm:cxn modelId="{E0961E4A-7DBB-4376-A8F7-89CAE02121DC}" type="presParOf" srcId="{759F5931-DF5B-41D8-A62E-17533704E2B6}" destId="{ACEC2FBE-E348-4EEC-9D3A-9E821378C017}" srcOrd="1" destOrd="0" presId="urn:microsoft.com/office/officeart/2009/3/layout/StepUpProcess"/>
    <dgm:cxn modelId="{2138EAF7-1343-45D9-8C54-4845A2015A13}" type="presParOf" srcId="{759F5931-DF5B-41D8-A62E-17533704E2B6}" destId="{5D9CF212-8B1F-4DA8-9E6B-1D6B65355C38}" srcOrd="2" destOrd="0" presId="urn:microsoft.com/office/officeart/2009/3/layout/StepUpProcess"/>
    <dgm:cxn modelId="{BDA9DDFE-321D-490D-B689-752CA7CF2534}" type="presParOf" srcId="{DE684094-667B-4E88-8676-0AD8D6ADBE55}" destId="{E4963ADF-A389-4215-95C0-A3F6C325721F}" srcOrd="1" destOrd="0" presId="urn:microsoft.com/office/officeart/2009/3/layout/StepUpProcess"/>
    <dgm:cxn modelId="{690F02E1-005C-4C1C-A788-B17A1EC1051F}" type="presParOf" srcId="{E4963ADF-A389-4215-95C0-A3F6C325721F}" destId="{3A79E43E-A426-459E-BD00-3DDE4CD6BDF5}" srcOrd="0" destOrd="0" presId="urn:microsoft.com/office/officeart/2009/3/layout/StepUpProcess"/>
    <dgm:cxn modelId="{DDAF60FD-8BF7-4B5B-90B1-D39073744D46}" type="presParOf" srcId="{DE684094-667B-4E88-8676-0AD8D6ADBE55}" destId="{2B77C64A-ADDF-4E6F-88D2-9B4BB637E563}" srcOrd="2" destOrd="0" presId="urn:microsoft.com/office/officeart/2009/3/layout/StepUpProcess"/>
    <dgm:cxn modelId="{BE2D801B-F106-4778-9432-F49DCFFCCCF4}" type="presParOf" srcId="{2B77C64A-ADDF-4E6F-88D2-9B4BB637E563}" destId="{34CC2774-8A0F-4866-8363-9C9B97671213}" srcOrd="0" destOrd="0" presId="urn:microsoft.com/office/officeart/2009/3/layout/StepUpProcess"/>
    <dgm:cxn modelId="{23B09D54-59FF-4D90-B201-A232C48CF9EF}" type="presParOf" srcId="{2B77C64A-ADDF-4E6F-88D2-9B4BB637E563}" destId="{F4DEC09F-D776-4934-BC62-2AB9A9745A31}" srcOrd="1" destOrd="0" presId="urn:microsoft.com/office/officeart/2009/3/layout/StepUpProcess"/>
    <dgm:cxn modelId="{55372B34-2C4F-4501-ACE0-D4BAEC10C8CF}" type="presParOf" srcId="{2B77C64A-ADDF-4E6F-88D2-9B4BB637E563}" destId="{D130BD41-A069-41DC-AD0A-C931F228BC0F}" srcOrd="2" destOrd="0" presId="urn:microsoft.com/office/officeart/2009/3/layout/StepUpProcess"/>
    <dgm:cxn modelId="{B7E35348-6958-4B02-8A82-AAF3D3D54130}" type="presParOf" srcId="{DE684094-667B-4E88-8676-0AD8D6ADBE55}" destId="{5EBD5228-56E0-4E78-A08F-9B6151F27F6B}" srcOrd="3" destOrd="0" presId="urn:microsoft.com/office/officeart/2009/3/layout/StepUpProcess"/>
    <dgm:cxn modelId="{A4E933CC-7EF7-4754-B220-8E5EEE3CFF90}" type="presParOf" srcId="{5EBD5228-56E0-4E78-A08F-9B6151F27F6B}" destId="{88C9ECEF-44E6-4F75-B113-A7B5B6316382}" srcOrd="0" destOrd="0" presId="urn:microsoft.com/office/officeart/2009/3/layout/StepUpProcess"/>
    <dgm:cxn modelId="{14B422AD-1C1F-419F-AD25-D2416258765A}" type="presParOf" srcId="{DE684094-667B-4E88-8676-0AD8D6ADBE55}" destId="{3F485BDE-5731-4A3E-9395-CBC99F7EB89B}" srcOrd="4" destOrd="0" presId="urn:microsoft.com/office/officeart/2009/3/layout/StepUpProcess"/>
    <dgm:cxn modelId="{BA52DE12-B10C-4273-A123-3AA269E67326}" type="presParOf" srcId="{3F485BDE-5731-4A3E-9395-CBC99F7EB89B}" destId="{6B528F0B-45D5-4222-8E6E-56883AA8BEEA}" srcOrd="0" destOrd="0" presId="urn:microsoft.com/office/officeart/2009/3/layout/StepUpProcess"/>
    <dgm:cxn modelId="{7B6B09C0-DA93-4478-BDA9-E29373B890BE}" type="presParOf" srcId="{3F485BDE-5731-4A3E-9395-CBC99F7EB89B}" destId="{AB41B75D-B14D-4BF3-8C6B-4C3F4AF80571}" srcOrd="1" destOrd="0" presId="urn:microsoft.com/office/officeart/2009/3/layout/StepUpProcess"/>
    <dgm:cxn modelId="{4273A30F-FF9C-4021-9213-9A5DCA13C848}" type="presParOf" srcId="{3F485BDE-5731-4A3E-9395-CBC99F7EB89B}" destId="{7E2E1B21-35F9-4D7B-BBD7-B44F6A282E78}" srcOrd="2" destOrd="0" presId="urn:microsoft.com/office/officeart/2009/3/layout/StepUpProcess"/>
    <dgm:cxn modelId="{BA0E9692-618C-46E1-969E-E497AF839D20}" type="presParOf" srcId="{DE684094-667B-4E88-8676-0AD8D6ADBE55}" destId="{83D25542-DE47-4D52-8767-64816CC10DC1}" srcOrd="5" destOrd="0" presId="urn:microsoft.com/office/officeart/2009/3/layout/StepUpProcess"/>
    <dgm:cxn modelId="{E559723F-4863-444B-865A-51F5A1D7EF24}" type="presParOf" srcId="{83D25542-DE47-4D52-8767-64816CC10DC1}" destId="{DF3D20B5-9E1E-482C-BF3C-A7D4672DFA2D}" srcOrd="0" destOrd="0" presId="urn:microsoft.com/office/officeart/2009/3/layout/StepUpProcess"/>
    <dgm:cxn modelId="{3B6A7C63-F264-4450-832D-8D5C41D46D12}" type="presParOf" srcId="{DE684094-667B-4E88-8676-0AD8D6ADBE55}" destId="{31DDD428-2F03-4ECC-A531-09E4EC5E7012}" srcOrd="6" destOrd="0" presId="urn:microsoft.com/office/officeart/2009/3/layout/StepUpProcess"/>
    <dgm:cxn modelId="{5CBEB33C-F849-4948-A9C7-F0466B121983}" type="presParOf" srcId="{31DDD428-2F03-4ECC-A531-09E4EC5E7012}" destId="{C0ADCF43-B479-4349-9D2A-33AB0F7A665A}" srcOrd="0" destOrd="0" presId="urn:microsoft.com/office/officeart/2009/3/layout/StepUpProcess"/>
    <dgm:cxn modelId="{5BD16D16-5759-4699-BF77-E3345F7AA34A}" type="presParOf" srcId="{31DDD428-2F03-4ECC-A531-09E4EC5E7012}" destId="{EEF554EC-C3DB-48D7-BB3F-DCC96147FE7A}" srcOrd="1" destOrd="0" presId="urn:microsoft.com/office/officeart/2009/3/layout/StepUpProcess"/>
    <dgm:cxn modelId="{CA42467F-2594-4DB6-8437-9F9EC86B3E6C}" type="presParOf" srcId="{31DDD428-2F03-4ECC-A531-09E4EC5E7012}" destId="{CABCBF83-178F-4C9C-A940-3BA3264A406E}" srcOrd="2" destOrd="0" presId="urn:microsoft.com/office/officeart/2009/3/layout/StepUpProcess"/>
    <dgm:cxn modelId="{0A40694C-C54F-4E22-BD39-CE70EC9132D4}" type="presParOf" srcId="{DE684094-667B-4E88-8676-0AD8D6ADBE55}" destId="{0B55A462-C60D-4055-934C-D148DCF08237}" srcOrd="7" destOrd="0" presId="urn:microsoft.com/office/officeart/2009/3/layout/StepUpProcess"/>
    <dgm:cxn modelId="{8E25694F-AB6B-4891-8CA9-8AB0DE5692F9}" type="presParOf" srcId="{0B55A462-C60D-4055-934C-D148DCF08237}" destId="{937EDB82-BB10-488F-ADA9-1F1450CF32BE}" srcOrd="0" destOrd="0" presId="urn:microsoft.com/office/officeart/2009/3/layout/StepUpProcess"/>
    <dgm:cxn modelId="{D2A30A02-129C-42D3-9387-6B705F166137}" type="presParOf" srcId="{DE684094-667B-4E88-8676-0AD8D6ADBE55}" destId="{E760E0A5-C5D1-42A4-90C0-13115BC7319F}" srcOrd="8" destOrd="0" presId="urn:microsoft.com/office/officeart/2009/3/layout/StepUpProcess"/>
    <dgm:cxn modelId="{C1EA0B30-6EA7-4EF8-8A5B-ECABEB536436}" type="presParOf" srcId="{E760E0A5-C5D1-42A4-90C0-13115BC7319F}" destId="{2642FB0E-5842-4B0F-9755-4FAE91430C33}" srcOrd="0" destOrd="0" presId="urn:microsoft.com/office/officeart/2009/3/layout/StepUpProcess"/>
    <dgm:cxn modelId="{E87EFBE2-ABA7-4657-97B5-4BA6C7638D18}" type="presParOf" srcId="{E760E0A5-C5D1-42A4-90C0-13115BC7319F}" destId="{EBA405CA-7A7B-4074-AF44-B886B361F690}" srcOrd="1" destOrd="0" presId="urn:microsoft.com/office/officeart/2009/3/layout/StepUpProcess"/>
    <dgm:cxn modelId="{FAE5B5E8-8F93-4936-85C8-A4FA1347D6AA}" type="presParOf" srcId="{E760E0A5-C5D1-42A4-90C0-13115BC7319F}" destId="{E6617790-0978-4887-8EF6-2374372F68AB}" srcOrd="2" destOrd="0" presId="urn:microsoft.com/office/officeart/2009/3/layout/StepUpProcess"/>
    <dgm:cxn modelId="{3B9E895E-43C6-447E-B361-AA81DDAE6B10}" type="presParOf" srcId="{DE684094-667B-4E88-8676-0AD8D6ADBE55}" destId="{DFC9095F-8F04-41EE-B52C-C76DAB4CA92E}" srcOrd="9" destOrd="0" presId="urn:microsoft.com/office/officeart/2009/3/layout/StepUpProcess"/>
    <dgm:cxn modelId="{C533E7E7-7474-4391-A51A-AFE8657369EC}" type="presParOf" srcId="{DFC9095F-8F04-41EE-B52C-C76DAB4CA92E}" destId="{C2110365-EC3A-4442-867E-0A3774759537}" srcOrd="0" destOrd="0" presId="urn:microsoft.com/office/officeart/2009/3/layout/StepUpProcess"/>
    <dgm:cxn modelId="{B3D1FD00-74CF-4BEF-AB8F-67D482224FBD}" type="presParOf" srcId="{DE684094-667B-4E88-8676-0AD8D6ADBE55}" destId="{9353EFC8-33AE-4461-BF13-551A5B7BDD83}" srcOrd="10" destOrd="0" presId="urn:microsoft.com/office/officeart/2009/3/layout/StepUpProcess"/>
    <dgm:cxn modelId="{67D6D965-DA2C-4A6B-A8C3-6825A0192B50}" type="presParOf" srcId="{9353EFC8-33AE-4461-BF13-551A5B7BDD83}" destId="{0756D3E7-31F8-48B2-9CBA-6B5B3B47E4CF}" srcOrd="0" destOrd="0" presId="urn:microsoft.com/office/officeart/2009/3/layout/StepUpProcess"/>
    <dgm:cxn modelId="{92F02705-08F0-4B1D-B09A-2E327F3A31D8}" type="presParOf" srcId="{9353EFC8-33AE-4461-BF13-551A5B7BDD83}" destId="{5BF65090-3E62-4C09-AA45-416179B1090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59E3FA5-4826-4ABF-A5E3-965116A3BEAC}" type="doc">
      <dgm:prSet loTypeId="urn:microsoft.com/office/officeart/2008/layout/VerticalCurvedList" loCatId="list" qsTypeId="urn:microsoft.com/office/officeart/2005/8/quickstyle/3d3" qsCatId="3D" csTypeId="urn:microsoft.com/office/officeart/2005/8/colors/accent4_2" csCatId="accent4" phldr="1"/>
      <dgm:spPr/>
      <dgm:t>
        <a:bodyPr/>
        <a:lstStyle/>
        <a:p>
          <a:endParaRPr lang="es-ES"/>
        </a:p>
      </dgm:t>
    </dgm:pt>
    <dgm:pt modelId="{AC264C7C-5D35-4F45-84C0-FD3C855997ED}">
      <dgm:prSet phldrT="[Texto]" custT="1"/>
      <dgm:spPr>
        <a:xfrm>
          <a:off x="2215479" y="2528"/>
          <a:ext cx="1884005" cy="1841438"/>
        </a:xfrm>
      </dgm:spPr>
      <dgm:t>
        <a:bodyPr/>
        <a:lstStyle/>
        <a:p>
          <a:r>
            <a:rPr lang="en-US" sz="2800" u="none" strike="noStrike" dirty="0">
              <a:effectLst/>
              <a:latin typeface="+mn-lt"/>
            </a:rPr>
            <a:t>Proyección Social</a:t>
          </a:r>
          <a:endParaRPr lang="es-ES" sz="2800" dirty="0">
            <a:latin typeface="+mn-lt"/>
            <a:ea typeface="+mn-ea"/>
            <a:cs typeface="+mn-cs"/>
          </a:endParaRPr>
        </a:p>
      </dgm:t>
    </dgm:pt>
    <dgm:pt modelId="{54BA22F7-7771-4E03-8A42-643FFA863AA0}" type="parTrans" cxnId="{03CFD2D8-B7ED-4E12-A261-748E105836B4}">
      <dgm:prSet/>
      <dgm:spPr/>
      <dgm:t>
        <a:bodyPr/>
        <a:lstStyle/>
        <a:p>
          <a:endParaRPr lang="es-ES" sz="2800">
            <a:solidFill>
              <a:srgbClr val="002060"/>
            </a:solidFill>
            <a:latin typeface="+mn-lt"/>
          </a:endParaRPr>
        </a:p>
      </dgm:t>
    </dgm:pt>
    <dgm:pt modelId="{9ABC07E9-1D99-47C5-BFA8-79C554D7CCD5}" type="sibTrans" cxnId="{03CFD2D8-B7ED-4E12-A261-748E105836B4}">
      <dgm:prSet/>
      <dgm:spPr/>
      <dgm:t>
        <a:bodyPr/>
        <a:lstStyle/>
        <a:p>
          <a:endParaRPr lang="es-ES" sz="2800">
            <a:solidFill>
              <a:srgbClr val="002060"/>
            </a:solidFill>
            <a:latin typeface="+mn-lt"/>
          </a:endParaRPr>
        </a:p>
      </dgm:t>
    </dgm:pt>
    <dgm:pt modelId="{A8F94BEA-A6E2-4C08-B833-7327814E9DF0}">
      <dgm:prSet phldrT="[Texto]" custT="1"/>
      <dgm:spPr>
        <a:xfrm>
          <a:off x="4287885" y="358046"/>
          <a:ext cx="1884005" cy="1130403"/>
        </a:xfrm>
      </dgm:spPr>
      <dgm:t>
        <a:bodyPr/>
        <a:lstStyle/>
        <a:p>
          <a:r>
            <a:rPr lang="en-US" sz="2800" u="none" strike="noStrike" dirty="0">
              <a:effectLst/>
              <a:latin typeface="+mn-lt"/>
            </a:rPr>
            <a:t>Municipios</a:t>
          </a:r>
          <a:endParaRPr lang="es-ES" sz="2800" dirty="0">
            <a:latin typeface="+mn-lt"/>
            <a:ea typeface="+mn-ea"/>
            <a:cs typeface="+mn-cs"/>
          </a:endParaRPr>
        </a:p>
      </dgm:t>
    </dgm:pt>
    <dgm:pt modelId="{6670E3FA-90C2-4D83-B5F0-8CC28683F563}" type="parTrans" cxnId="{A2279357-1FDF-4D53-9388-68679962296B}">
      <dgm:prSet/>
      <dgm:spPr/>
      <dgm:t>
        <a:bodyPr/>
        <a:lstStyle/>
        <a:p>
          <a:endParaRPr lang="es-ES" sz="2800">
            <a:solidFill>
              <a:srgbClr val="002060"/>
            </a:solidFill>
            <a:latin typeface="+mn-lt"/>
          </a:endParaRPr>
        </a:p>
      </dgm:t>
    </dgm:pt>
    <dgm:pt modelId="{EEF4512A-5D60-4790-9E88-91558C206787}" type="sibTrans" cxnId="{A2279357-1FDF-4D53-9388-68679962296B}">
      <dgm:prSet/>
      <dgm:spPr/>
      <dgm:t>
        <a:bodyPr/>
        <a:lstStyle/>
        <a:p>
          <a:endParaRPr lang="es-ES" sz="2800">
            <a:solidFill>
              <a:srgbClr val="002060"/>
            </a:solidFill>
            <a:latin typeface="+mn-lt"/>
          </a:endParaRPr>
        </a:p>
      </dgm:t>
    </dgm:pt>
    <dgm:pt modelId="{0FF2951B-95AC-401A-99A6-E06F62291289}">
      <dgm:prSet phldrT="[Texto]" custT="1"/>
      <dgm:spPr>
        <a:xfrm>
          <a:off x="1179276" y="2032367"/>
          <a:ext cx="1884005" cy="1130403"/>
        </a:xfrm>
      </dgm:spPr>
      <dgm:t>
        <a:bodyPr/>
        <a:lstStyle/>
        <a:p>
          <a:r>
            <a:rPr lang="en-US" sz="2800" u="none" strike="noStrike" dirty="0">
              <a:effectLst/>
              <a:latin typeface="+mn-lt"/>
            </a:rPr>
            <a:t>Descuentos Estatales</a:t>
          </a:r>
          <a:endParaRPr lang="es-ES" sz="2800" dirty="0">
            <a:latin typeface="+mn-lt"/>
            <a:ea typeface="+mn-ea"/>
            <a:cs typeface="+mn-cs"/>
          </a:endParaRPr>
        </a:p>
      </dgm:t>
    </dgm:pt>
    <dgm:pt modelId="{E4193B6A-81F2-4972-A06A-48CEE4F41AFB}" type="parTrans" cxnId="{FA556D0D-FA8C-49A4-A3AF-BFC8B6410CAC}">
      <dgm:prSet/>
      <dgm:spPr/>
      <dgm:t>
        <a:bodyPr/>
        <a:lstStyle/>
        <a:p>
          <a:endParaRPr lang="es-ES" sz="2800">
            <a:solidFill>
              <a:srgbClr val="002060"/>
            </a:solidFill>
            <a:latin typeface="+mn-lt"/>
          </a:endParaRPr>
        </a:p>
      </dgm:t>
    </dgm:pt>
    <dgm:pt modelId="{9C51B349-8291-4AC2-BB64-B4061D2D1893}" type="sibTrans" cxnId="{FA556D0D-FA8C-49A4-A3AF-BFC8B6410CAC}">
      <dgm:prSet/>
      <dgm:spPr/>
      <dgm:t>
        <a:bodyPr/>
        <a:lstStyle/>
        <a:p>
          <a:endParaRPr lang="es-ES" sz="2800">
            <a:solidFill>
              <a:srgbClr val="002060"/>
            </a:solidFill>
            <a:latin typeface="+mn-lt"/>
          </a:endParaRPr>
        </a:p>
      </dgm:t>
    </dgm:pt>
    <dgm:pt modelId="{A22C35B9-0C9D-45CB-A618-FD140D98AF89}">
      <dgm:prSet phldrT="[Texto]" custT="1"/>
      <dgm:spPr>
        <a:xfrm>
          <a:off x="143073" y="358046"/>
          <a:ext cx="1884005" cy="1130403"/>
        </a:xfrm>
      </dgm:spPr>
      <dgm:t>
        <a:bodyPr/>
        <a:lstStyle/>
        <a:p>
          <a:r>
            <a:rPr lang="en-US" sz="2800" u="none" strike="noStrike" dirty="0">
              <a:effectLst/>
              <a:latin typeface="+mn-lt"/>
            </a:rPr>
            <a:t>Reglamento Estudiantil</a:t>
          </a:r>
          <a:endParaRPr lang="es-ES" sz="2800" b="1" dirty="0">
            <a:latin typeface="+mn-lt"/>
            <a:ea typeface="+mn-ea"/>
            <a:cs typeface="+mn-cs"/>
          </a:endParaRPr>
        </a:p>
      </dgm:t>
    </dgm:pt>
    <dgm:pt modelId="{EF0885CD-961D-47AA-BC0D-037FA87DC7E0}" type="parTrans" cxnId="{EF23A8D2-8D5F-4582-A17E-4234D11B311B}">
      <dgm:prSet/>
      <dgm:spPr/>
      <dgm:t>
        <a:bodyPr/>
        <a:lstStyle/>
        <a:p>
          <a:endParaRPr lang="es-ES" sz="2800">
            <a:solidFill>
              <a:srgbClr val="002060"/>
            </a:solidFill>
            <a:latin typeface="+mn-lt"/>
          </a:endParaRPr>
        </a:p>
      </dgm:t>
    </dgm:pt>
    <dgm:pt modelId="{734097D6-3887-4488-A819-093C9262F7E4}" type="sibTrans" cxnId="{EF23A8D2-8D5F-4582-A17E-4234D11B311B}">
      <dgm:prSet/>
      <dgm:spPr/>
      <dgm:t>
        <a:bodyPr/>
        <a:lstStyle/>
        <a:p>
          <a:endParaRPr lang="es-ES" sz="2800">
            <a:solidFill>
              <a:srgbClr val="002060"/>
            </a:solidFill>
            <a:latin typeface="+mn-lt"/>
          </a:endParaRPr>
        </a:p>
      </dgm:t>
    </dgm:pt>
    <dgm:pt modelId="{2539B2A0-50C6-4168-9474-259DF336FB56}" type="pres">
      <dgm:prSet presAssocID="{A59E3FA5-4826-4ABF-A5E3-965116A3BEAC}" presName="Name0" presStyleCnt="0">
        <dgm:presLayoutVars>
          <dgm:chMax val="7"/>
          <dgm:chPref val="7"/>
          <dgm:dir/>
        </dgm:presLayoutVars>
      </dgm:prSet>
      <dgm:spPr/>
    </dgm:pt>
    <dgm:pt modelId="{7A081CCE-964A-4625-949B-D850891C9EFC}" type="pres">
      <dgm:prSet presAssocID="{A59E3FA5-4826-4ABF-A5E3-965116A3BEAC}" presName="Name1" presStyleCnt="0"/>
      <dgm:spPr/>
    </dgm:pt>
    <dgm:pt modelId="{7C6EC551-0C80-49D1-99DA-46E03163834F}" type="pres">
      <dgm:prSet presAssocID="{A59E3FA5-4826-4ABF-A5E3-965116A3BEAC}" presName="cycle" presStyleCnt="0"/>
      <dgm:spPr/>
    </dgm:pt>
    <dgm:pt modelId="{EA7C5298-EABA-4C29-9E0F-AE10D1A3DC17}" type="pres">
      <dgm:prSet presAssocID="{A59E3FA5-4826-4ABF-A5E3-965116A3BEAC}" presName="srcNode" presStyleLbl="node1" presStyleIdx="0" presStyleCnt="4"/>
      <dgm:spPr/>
    </dgm:pt>
    <dgm:pt modelId="{40DAD56A-F5EE-44B0-86D1-EA9ACB0B2CB5}" type="pres">
      <dgm:prSet presAssocID="{A59E3FA5-4826-4ABF-A5E3-965116A3BEAC}" presName="conn" presStyleLbl="parChTrans1D2" presStyleIdx="0" presStyleCnt="1"/>
      <dgm:spPr/>
    </dgm:pt>
    <dgm:pt modelId="{D085CA54-BA15-4F80-ACC1-45D7AFF02497}" type="pres">
      <dgm:prSet presAssocID="{A59E3FA5-4826-4ABF-A5E3-965116A3BEAC}" presName="extraNode" presStyleLbl="node1" presStyleIdx="0" presStyleCnt="4"/>
      <dgm:spPr/>
    </dgm:pt>
    <dgm:pt modelId="{509D4640-6E3D-43A9-B28B-FAC65D118D42}" type="pres">
      <dgm:prSet presAssocID="{A59E3FA5-4826-4ABF-A5E3-965116A3BEAC}" presName="dstNode" presStyleLbl="node1" presStyleIdx="0" presStyleCnt="4"/>
      <dgm:spPr/>
    </dgm:pt>
    <dgm:pt modelId="{5413C420-9062-4E66-989D-4D8579447F47}" type="pres">
      <dgm:prSet presAssocID="{A22C35B9-0C9D-45CB-A618-FD140D98AF89}" presName="text_1" presStyleLbl="node1" presStyleIdx="0" presStyleCnt="4">
        <dgm:presLayoutVars>
          <dgm:bulletEnabled val="1"/>
        </dgm:presLayoutVars>
      </dgm:prSet>
      <dgm:spPr/>
    </dgm:pt>
    <dgm:pt modelId="{B4F9FC4C-9515-4D54-AA1E-A6A823B0A36F}" type="pres">
      <dgm:prSet presAssocID="{A22C35B9-0C9D-45CB-A618-FD140D98AF89}" presName="accent_1" presStyleCnt="0"/>
      <dgm:spPr/>
    </dgm:pt>
    <dgm:pt modelId="{DCFFB57F-16B1-495F-BB82-EC9BE050A357}" type="pres">
      <dgm:prSet presAssocID="{A22C35B9-0C9D-45CB-A618-FD140D98AF89}" presName="accentRepeatNode" presStyleLbl="solidFgAcc1" presStyleIdx="0" presStyleCnt="4"/>
      <dgm:spPr/>
    </dgm:pt>
    <dgm:pt modelId="{7C5F577A-0098-4197-8E16-D833577D1DFA}" type="pres">
      <dgm:prSet presAssocID="{AC264C7C-5D35-4F45-84C0-FD3C855997ED}" presName="text_2" presStyleLbl="node1" presStyleIdx="1" presStyleCnt="4">
        <dgm:presLayoutVars>
          <dgm:bulletEnabled val="1"/>
        </dgm:presLayoutVars>
      </dgm:prSet>
      <dgm:spPr/>
    </dgm:pt>
    <dgm:pt modelId="{5038A1D9-2C7B-48F6-92C7-4BFDB36A3E23}" type="pres">
      <dgm:prSet presAssocID="{AC264C7C-5D35-4F45-84C0-FD3C855997ED}" presName="accent_2" presStyleCnt="0"/>
      <dgm:spPr/>
    </dgm:pt>
    <dgm:pt modelId="{D2DB44A4-C8CC-413F-AA08-CC02BEBE6CF3}" type="pres">
      <dgm:prSet presAssocID="{AC264C7C-5D35-4F45-84C0-FD3C855997ED}" presName="accentRepeatNode" presStyleLbl="solidFgAcc1" presStyleIdx="1" presStyleCnt="4"/>
      <dgm:spPr/>
    </dgm:pt>
    <dgm:pt modelId="{BB380E6A-3DE3-4C58-BDC1-EE3BE9AFDF1E}" type="pres">
      <dgm:prSet presAssocID="{A8F94BEA-A6E2-4C08-B833-7327814E9DF0}" presName="text_3" presStyleLbl="node1" presStyleIdx="2" presStyleCnt="4">
        <dgm:presLayoutVars>
          <dgm:bulletEnabled val="1"/>
        </dgm:presLayoutVars>
      </dgm:prSet>
      <dgm:spPr/>
    </dgm:pt>
    <dgm:pt modelId="{5D5F1999-70C9-45D4-A486-40261A9D87A4}" type="pres">
      <dgm:prSet presAssocID="{A8F94BEA-A6E2-4C08-B833-7327814E9DF0}" presName="accent_3" presStyleCnt="0"/>
      <dgm:spPr/>
    </dgm:pt>
    <dgm:pt modelId="{C380D640-CEA0-428E-8041-4843267BC264}" type="pres">
      <dgm:prSet presAssocID="{A8F94BEA-A6E2-4C08-B833-7327814E9DF0}" presName="accentRepeatNode" presStyleLbl="solidFgAcc1" presStyleIdx="2" presStyleCnt="4"/>
      <dgm:spPr/>
    </dgm:pt>
    <dgm:pt modelId="{A2071C91-0DBF-4F15-BBF7-3A6583FD5C3F}" type="pres">
      <dgm:prSet presAssocID="{0FF2951B-95AC-401A-99A6-E06F62291289}" presName="text_4" presStyleLbl="node1" presStyleIdx="3" presStyleCnt="4">
        <dgm:presLayoutVars>
          <dgm:bulletEnabled val="1"/>
        </dgm:presLayoutVars>
      </dgm:prSet>
      <dgm:spPr/>
    </dgm:pt>
    <dgm:pt modelId="{77C58AF9-BE92-4B56-8230-8F8DD53A2348}" type="pres">
      <dgm:prSet presAssocID="{0FF2951B-95AC-401A-99A6-E06F62291289}" presName="accent_4" presStyleCnt="0"/>
      <dgm:spPr/>
    </dgm:pt>
    <dgm:pt modelId="{75D7C9DC-022D-478A-AC10-8319C617A7EF}" type="pres">
      <dgm:prSet presAssocID="{0FF2951B-95AC-401A-99A6-E06F62291289}" presName="accentRepeatNode" presStyleLbl="solidFgAcc1" presStyleIdx="3" presStyleCnt="4"/>
      <dgm:spPr/>
    </dgm:pt>
  </dgm:ptLst>
  <dgm:cxnLst>
    <dgm:cxn modelId="{FA556D0D-FA8C-49A4-A3AF-BFC8B6410CAC}" srcId="{A59E3FA5-4826-4ABF-A5E3-965116A3BEAC}" destId="{0FF2951B-95AC-401A-99A6-E06F62291289}" srcOrd="3" destOrd="0" parTransId="{E4193B6A-81F2-4972-A06A-48CEE4F41AFB}" sibTransId="{9C51B349-8291-4AC2-BB64-B4061D2D1893}"/>
    <dgm:cxn modelId="{35C9FB2A-0F5B-4358-883A-34E0C7FA1E4B}" type="presOf" srcId="{734097D6-3887-4488-A819-093C9262F7E4}" destId="{40DAD56A-F5EE-44B0-86D1-EA9ACB0B2CB5}" srcOrd="0" destOrd="0" presId="urn:microsoft.com/office/officeart/2008/layout/VerticalCurvedList"/>
    <dgm:cxn modelId="{4D65E646-EC77-49DE-B0C1-6775A7DD265E}" type="presOf" srcId="{0FF2951B-95AC-401A-99A6-E06F62291289}" destId="{A2071C91-0DBF-4F15-BBF7-3A6583FD5C3F}" srcOrd="0" destOrd="0" presId="urn:microsoft.com/office/officeart/2008/layout/VerticalCurvedList"/>
    <dgm:cxn modelId="{6EF60C4B-6A46-4A02-9649-41B2B0780E71}" type="presOf" srcId="{A8F94BEA-A6E2-4C08-B833-7327814E9DF0}" destId="{BB380E6A-3DE3-4C58-BDC1-EE3BE9AFDF1E}" srcOrd="0" destOrd="0" presId="urn:microsoft.com/office/officeart/2008/layout/VerticalCurvedList"/>
    <dgm:cxn modelId="{A2279357-1FDF-4D53-9388-68679962296B}" srcId="{A59E3FA5-4826-4ABF-A5E3-965116A3BEAC}" destId="{A8F94BEA-A6E2-4C08-B833-7327814E9DF0}" srcOrd="2" destOrd="0" parTransId="{6670E3FA-90C2-4D83-B5F0-8CC28683F563}" sibTransId="{EEF4512A-5D60-4790-9E88-91558C206787}"/>
    <dgm:cxn modelId="{EA3BEF81-1D17-4E11-8336-FDAD2CB6179B}" type="presOf" srcId="{A22C35B9-0C9D-45CB-A618-FD140D98AF89}" destId="{5413C420-9062-4E66-989D-4D8579447F47}" srcOrd="0" destOrd="0" presId="urn:microsoft.com/office/officeart/2008/layout/VerticalCurvedList"/>
    <dgm:cxn modelId="{591DA2A1-200F-413F-B0B9-BF426565E4FF}" type="presOf" srcId="{A59E3FA5-4826-4ABF-A5E3-965116A3BEAC}" destId="{2539B2A0-50C6-4168-9474-259DF336FB56}" srcOrd="0" destOrd="0" presId="urn:microsoft.com/office/officeart/2008/layout/VerticalCurvedList"/>
    <dgm:cxn modelId="{6005F3B4-28DB-47F4-ACBB-6BA3CF6FB98C}" type="presOf" srcId="{AC264C7C-5D35-4F45-84C0-FD3C855997ED}" destId="{7C5F577A-0098-4197-8E16-D833577D1DFA}" srcOrd="0" destOrd="0" presId="urn:microsoft.com/office/officeart/2008/layout/VerticalCurvedList"/>
    <dgm:cxn modelId="{EF23A8D2-8D5F-4582-A17E-4234D11B311B}" srcId="{A59E3FA5-4826-4ABF-A5E3-965116A3BEAC}" destId="{A22C35B9-0C9D-45CB-A618-FD140D98AF89}" srcOrd="0" destOrd="0" parTransId="{EF0885CD-961D-47AA-BC0D-037FA87DC7E0}" sibTransId="{734097D6-3887-4488-A819-093C9262F7E4}"/>
    <dgm:cxn modelId="{03CFD2D8-B7ED-4E12-A261-748E105836B4}" srcId="{A59E3FA5-4826-4ABF-A5E3-965116A3BEAC}" destId="{AC264C7C-5D35-4F45-84C0-FD3C855997ED}" srcOrd="1" destOrd="0" parTransId="{54BA22F7-7771-4E03-8A42-643FFA863AA0}" sibTransId="{9ABC07E9-1D99-47C5-BFA8-79C554D7CCD5}"/>
    <dgm:cxn modelId="{7ABB5FE1-BB7E-4CE8-9509-AF0E0DD89B64}" type="presParOf" srcId="{2539B2A0-50C6-4168-9474-259DF336FB56}" destId="{7A081CCE-964A-4625-949B-D850891C9EFC}" srcOrd="0" destOrd="0" presId="urn:microsoft.com/office/officeart/2008/layout/VerticalCurvedList"/>
    <dgm:cxn modelId="{72C13C3C-FDF0-4EC1-9CA1-E69348709083}" type="presParOf" srcId="{7A081CCE-964A-4625-949B-D850891C9EFC}" destId="{7C6EC551-0C80-49D1-99DA-46E03163834F}" srcOrd="0" destOrd="0" presId="urn:microsoft.com/office/officeart/2008/layout/VerticalCurvedList"/>
    <dgm:cxn modelId="{0C433CBF-B67E-4E95-9DBA-F8B6CF99671B}" type="presParOf" srcId="{7C6EC551-0C80-49D1-99DA-46E03163834F}" destId="{EA7C5298-EABA-4C29-9E0F-AE10D1A3DC17}" srcOrd="0" destOrd="0" presId="urn:microsoft.com/office/officeart/2008/layout/VerticalCurvedList"/>
    <dgm:cxn modelId="{27636910-F8E5-4703-96CD-1DB69D989DC6}" type="presParOf" srcId="{7C6EC551-0C80-49D1-99DA-46E03163834F}" destId="{40DAD56A-F5EE-44B0-86D1-EA9ACB0B2CB5}" srcOrd="1" destOrd="0" presId="urn:microsoft.com/office/officeart/2008/layout/VerticalCurvedList"/>
    <dgm:cxn modelId="{54935C3B-20E8-45B2-8D71-72B05692930D}" type="presParOf" srcId="{7C6EC551-0C80-49D1-99DA-46E03163834F}" destId="{D085CA54-BA15-4F80-ACC1-45D7AFF02497}" srcOrd="2" destOrd="0" presId="urn:microsoft.com/office/officeart/2008/layout/VerticalCurvedList"/>
    <dgm:cxn modelId="{0CDF1F93-2ED5-47EC-885C-C6837377C487}" type="presParOf" srcId="{7C6EC551-0C80-49D1-99DA-46E03163834F}" destId="{509D4640-6E3D-43A9-B28B-FAC65D118D42}" srcOrd="3" destOrd="0" presId="urn:microsoft.com/office/officeart/2008/layout/VerticalCurvedList"/>
    <dgm:cxn modelId="{D59B51EE-3411-459D-B488-9E2E67ACB2DE}" type="presParOf" srcId="{7A081CCE-964A-4625-949B-D850891C9EFC}" destId="{5413C420-9062-4E66-989D-4D8579447F47}" srcOrd="1" destOrd="0" presId="urn:microsoft.com/office/officeart/2008/layout/VerticalCurvedList"/>
    <dgm:cxn modelId="{540B168E-E978-40C5-A5B0-39DED7235BD9}" type="presParOf" srcId="{7A081CCE-964A-4625-949B-D850891C9EFC}" destId="{B4F9FC4C-9515-4D54-AA1E-A6A823B0A36F}" srcOrd="2" destOrd="0" presId="urn:microsoft.com/office/officeart/2008/layout/VerticalCurvedList"/>
    <dgm:cxn modelId="{A785CFD3-9B60-4330-9BFF-4382931D5188}" type="presParOf" srcId="{B4F9FC4C-9515-4D54-AA1E-A6A823B0A36F}" destId="{DCFFB57F-16B1-495F-BB82-EC9BE050A357}" srcOrd="0" destOrd="0" presId="urn:microsoft.com/office/officeart/2008/layout/VerticalCurvedList"/>
    <dgm:cxn modelId="{DBE45A48-1958-4172-9FBD-82B7275323C3}" type="presParOf" srcId="{7A081CCE-964A-4625-949B-D850891C9EFC}" destId="{7C5F577A-0098-4197-8E16-D833577D1DFA}" srcOrd="3" destOrd="0" presId="urn:microsoft.com/office/officeart/2008/layout/VerticalCurvedList"/>
    <dgm:cxn modelId="{22B91E95-9E57-47DC-874B-DA89DC5B7B23}" type="presParOf" srcId="{7A081CCE-964A-4625-949B-D850891C9EFC}" destId="{5038A1D9-2C7B-48F6-92C7-4BFDB36A3E23}" srcOrd="4" destOrd="0" presId="urn:microsoft.com/office/officeart/2008/layout/VerticalCurvedList"/>
    <dgm:cxn modelId="{F5D4C925-D53C-4E5E-BF6D-2FA152599D9A}" type="presParOf" srcId="{5038A1D9-2C7B-48F6-92C7-4BFDB36A3E23}" destId="{D2DB44A4-C8CC-413F-AA08-CC02BEBE6CF3}" srcOrd="0" destOrd="0" presId="urn:microsoft.com/office/officeart/2008/layout/VerticalCurvedList"/>
    <dgm:cxn modelId="{4759A175-0DCC-4D62-8E72-8415E02E22D5}" type="presParOf" srcId="{7A081CCE-964A-4625-949B-D850891C9EFC}" destId="{BB380E6A-3DE3-4C58-BDC1-EE3BE9AFDF1E}" srcOrd="5" destOrd="0" presId="urn:microsoft.com/office/officeart/2008/layout/VerticalCurvedList"/>
    <dgm:cxn modelId="{67387AE2-CF04-4C59-9F59-7331324EA57A}" type="presParOf" srcId="{7A081CCE-964A-4625-949B-D850891C9EFC}" destId="{5D5F1999-70C9-45D4-A486-40261A9D87A4}" srcOrd="6" destOrd="0" presId="urn:microsoft.com/office/officeart/2008/layout/VerticalCurvedList"/>
    <dgm:cxn modelId="{DC2D237A-1CF9-404E-B055-1967C10D9884}" type="presParOf" srcId="{5D5F1999-70C9-45D4-A486-40261A9D87A4}" destId="{C380D640-CEA0-428E-8041-4843267BC264}" srcOrd="0" destOrd="0" presId="urn:microsoft.com/office/officeart/2008/layout/VerticalCurvedList"/>
    <dgm:cxn modelId="{F268ABFD-84F0-444B-AA51-42C4DFEBCFED}" type="presParOf" srcId="{7A081CCE-964A-4625-949B-D850891C9EFC}" destId="{A2071C91-0DBF-4F15-BBF7-3A6583FD5C3F}" srcOrd="7" destOrd="0" presId="urn:microsoft.com/office/officeart/2008/layout/VerticalCurvedList"/>
    <dgm:cxn modelId="{2ECA0316-ACE7-4A84-A579-78BE1973C7FF}" type="presParOf" srcId="{7A081CCE-964A-4625-949B-D850891C9EFC}" destId="{77C58AF9-BE92-4B56-8230-8F8DD53A2348}" srcOrd="8" destOrd="0" presId="urn:microsoft.com/office/officeart/2008/layout/VerticalCurvedList"/>
    <dgm:cxn modelId="{2074D297-976A-4D5E-8F8E-05D4366D5624}" type="presParOf" srcId="{77C58AF9-BE92-4B56-8230-8F8DD53A2348}" destId="{75D7C9DC-022D-478A-AC10-8319C617A7E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A630E5-A11A-4504-86F6-C4444E0C7672}" type="doc">
      <dgm:prSet loTypeId="urn:microsoft.com/office/officeart/2005/8/layout/hList1" loCatId="list" qsTypeId="urn:microsoft.com/office/officeart/2005/8/quickstyle/simple1" qsCatId="simple" csTypeId="urn:microsoft.com/office/officeart/2005/8/colors/accent4_3" csCatId="accent4" phldr="1"/>
      <dgm:spPr/>
      <dgm:t>
        <a:bodyPr/>
        <a:lstStyle/>
        <a:p>
          <a:endParaRPr lang="es-ES"/>
        </a:p>
      </dgm:t>
    </dgm:pt>
    <dgm:pt modelId="{E0509ED8-275C-4AFE-954B-BCE643B36AC5}">
      <dgm:prSet phldrT="[Texto]"/>
      <dgm:spPr>
        <a:xfrm>
          <a:off x="0" y="61393"/>
          <a:ext cx="9969602" cy="547200"/>
        </a:xfrm>
        <a:prstGeom prst="rect">
          <a:avLst/>
        </a:prstGeom>
        <a:solidFill>
          <a:srgbClr val="1D6FA9">
            <a:shade val="80000"/>
            <a:hueOff val="0"/>
            <a:satOff val="0"/>
            <a:lumOff val="0"/>
            <a:alphaOff val="0"/>
          </a:srgbClr>
        </a:solidFill>
        <a:ln w="12700" cap="flat" cmpd="sng" algn="ctr">
          <a:solidFill>
            <a:srgbClr val="1D6FA9">
              <a:shade val="80000"/>
              <a:hueOff val="0"/>
              <a:satOff val="0"/>
              <a:lumOff val="0"/>
              <a:alphaOff val="0"/>
            </a:srgbClr>
          </a:solidFill>
          <a:prstDash val="solid"/>
          <a:miter lim="800000"/>
        </a:ln>
        <a:effectLst/>
      </dgm:spPr>
      <dgm:t>
        <a:bodyPr/>
        <a:lstStyle/>
        <a:p>
          <a:pPr algn="ctr"/>
          <a:r>
            <a:rPr lang="es-ES" b="1" dirty="0">
              <a:solidFill>
                <a:srgbClr val="FFFFFF"/>
              </a:solidFill>
              <a:effectLst>
                <a:outerShdw blurRad="38100" dist="38100" dir="2700000" algn="tl">
                  <a:srgbClr val="000000">
                    <a:alpha val="43137"/>
                  </a:srgbClr>
                </a:outerShdw>
              </a:effectLst>
              <a:latin typeface="Calibri" panose="020F0502020204030204"/>
              <a:ea typeface="+mn-ea"/>
              <a:cs typeface="+mn-cs"/>
            </a:rPr>
            <a:t>SOFTWARE QUE PROVEE INFORMACIÓN DE OTRAS DEPENDENCIAS</a:t>
          </a:r>
        </a:p>
      </dgm:t>
    </dgm:pt>
    <dgm:pt modelId="{BC974B10-4ED7-425A-8EAC-505B1D764F39}" type="parTrans" cxnId="{AA9EFB9B-2E58-4CAA-A5C7-7C282DD89EFC}">
      <dgm:prSet/>
      <dgm:spPr/>
      <dgm:t>
        <a:bodyPr/>
        <a:lstStyle/>
        <a:p>
          <a:pPr algn="ctr"/>
          <a:endParaRPr lang="es-ES"/>
        </a:p>
      </dgm:t>
    </dgm:pt>
    <dgm:pt modelId="{3BD01453-6A2D-4EF2-958F-859B1B7017C9}" type="sibTrans" cxnId="{AA9EFB9B-2E58-4CAA-A5C7-7C282DD89EFC}">
      <dgm:prSet/>
      <dgm:spPr/>
      <dgm:t>
        <a:bodyPr/>
        <a:lstStyle/>
        <a:p>
          <a:pPr algn="ctr"/>
          <a:endParaRPr lang="es-ES"/>
        </a:p>
      </dgm:t>
    </dgm:pt>
    <dgm:pt modelId="{624D76B2-DD03-4184-B677-BA55BEBBA7AB}">
      <dgm:prSet phldrT="[Texto]" custT="1"/>
      <dgm:spPr>
        <a:xfrm>
          <a:off x="0" y="608593"/>
          <a:ext cx="9969602" cy="4485329"/>
        </a:xfrm>
        <a:prstGeom prst="rect">
          <a:avLst/>
        </a:prstGeom>
        <a:solidFill>
          <a:srgbClr val="1D6FA9">
            <a:alpha val="90000"/>
            <a:tint val="40000"/>
            <a:hueOff val="0"/>
            <a:satOff val="0"/>
            <a:lumOff val="0"/>
            <a:alphaOff val="0"/>
          </a:srgbClr>
        </a:solidFill>
        <a:ln w="12700" cap="flat" cmpd="sng" algn="ctr">
          <a:solidFill>
            <a:srgbClr val="1D6FA9">
              <a:alpha val="90000"/>
              <a:tint val="40000"/>
              <a:hueOff val="0"/>
              <a:satOff val="0"/>
              <a:lumOff val="0"/>
              <a:alphaOff val="0"/>
            </a:srgbClr>
          </a:solidFill>
          <a:prstDash val="solid"/>
          <a:miter lim="800000"/>
        </a:ln>
        <a:effectLst/>
      </dgm:spPr>
      <dgm:t>
        <a:bodyPr anchor="ctr"/>
        <a:lstStyle/>
        <a:p>
          <a:pPr algn="ctr">
            <a:lnSpc>
              <a:spcPct val="100000"/>
            </a:lnSpc>
          </a:pPr>
          <a:r>
            <a:rPr lang="es-ES" sz="2200" dirty="0">
              <a:solidFill>
                <a:srgbClr val="0F235A">
                  <a:hueOff val="0"/>
                  <a:satOff val="0"/>
                  <a:lumOff val="0"/>
                  <a:alphaOff val="0"/>
                </a:srgbClr>
              </a:solidFill>
              <a:latin typeface="Arial" panose="020B0604020202020204" pitchFamily="34" charset="0"/>
              <a:ea typeface="+mn-ea"/>
              <a:cs typeface="Arial" panose="020B0604020202020204" pitchFamily="34" charset="0"/>
            </a:rPr>
            <a:t>Software de Nómina (Talento Humano) RECHUM</a:t>
          </a:r>
        </a:p>
      </dgm:t>
    </dgm:pt>
    <dgm:pt modelId="{9923DEF4-788B-49EC-B07F-085F71D85865}" type="sibTrans" cxnId="{4EDAFA71-CF14-49C8-9AEC-B25C2ACB8854}">
      <dgm:prSet/>
      <dgm:spPr/>
      <dgm:t>
        <a:bodyPr/>
        <a:lstStyle/>
        <a:p>
          <a:pPr algn="ctr"/>
          <a:endParaRPr lang="es-ES"/>
        </a:p>
      </dgm:t>
    </dgm:pt>
    <dgm:pt modelId="{27EF49ED-CCB5-479F-B9DF-EB48C14DFCE4}" type="parTrans" cxnId="{4EDAFA71-CF14-49C8-9AEC-B25C2ACB8854}">
      <dgm:prSet/>
      <dgm:spPr/>
      <dgm:t>
        <a:bodyPr/>
        <a:lstStyle/>
        <a:p>
          <a:pPr algn="ctr"/>
          <a:endParaRPr lang="es-ES"/>
        </a:p>
      </dgm:t>
    </dgm:pt>
    <dgm:pt modelId="{145CC527-81BA-4470-B3BA-5617D2BF9861}">
      <dgm:prSet phldrT="[Texto]" custT="1"/>
      <dgm:spPr>
        <a:xfrm>
          <a:off x="0" y="608593"/>
          <a:ext cx="9969602" cy="4485329"/>
        </a:xfrm>
        <a:prstGeom prst="rect">
          <a:avLst/>
        </a:prstGeom>
        <a:solidFill>
          <a:srgbClr val="1D6FA9">
            <a:alpha val="90000"/>
            <a:tint val="40000"/>
            <a:hueOff val="0"/>
            <a:satOff val="0"/>
            <a:lumOff val="0"/>
            <a:alphaOff val="0"/>
          </a:srgbClr>
        </a:solidFill>
        <a:ln w="12700" cap="flat" cmpd="sng" algn="ctr">
          <a:solidFill>
            <a:srgbClr val="1D6FA9">
              <a:alpha val="90000"/>
              <a:tint val="40000"/>
              <a:hueOff val="0"/>
              <a:satOff val="0"/>
              <a:lumOff val="0"/>
              <a:alphaOff val="0"/>
            </a:srgbClr>
          </a:solidFill>
          <a:prstDash val="solid"/>
          <a:miter lim="800000"/>
        </a:ln>
        <a:effectLst/>
      </dgm:spPr>
      <dgm:t>
        <a:bodyPr anchor="ctr"/>
        <a:lstStyle/>
        <a:p>
          <a:pPr algn="ctr">
            <a:lnSpc>
              <a:spcPct val="100000"/>
            </a:lnSpc>
          </a:pPr>
          <a:r>
            <a:rPr lang="es-ES" sz="2200" dirty="0">
              <a:solidFill>
                <a:srgbClr val="0F235A">
                  <a:hueOff val="0"/>
                  <a:satOff val="0"/>
                  <a:lumOff val="0"/>
                  <a:alphaOff val="0"/>
                </a:srgbClr>
              </a:solidFill>
              <a:latin typeface="Arial" panose="020B0604020202020204" pitchFamily="34" charset="0"/>
              <a:ea typeface="+mn-ea"/>
              <a:cs typeface="Arial" panose="020B0604020202020204" pitchFamily="34" charset="0"/>
            </a:rPr>
            <a:t>GAEX (Almacén/Inventarios)</a:t>
          </a:r>
        </a:p>
      </dgm:t>
    </dgm:pt>
    <dgm:pt modelId="{938F0F5B-D814-49B7-83B2-6719DC9C52E9}" type="sibTrans" cxnId="{A0DBC51E-2E1E-4ED2-A38E-395C96B202C1}">
      <dgm:prSet/>
      <dgm:spPr/>
      <dgm:t>
        <a:bodyPr/>
        <a:lstStyle/>
        <a:p>
          <a:pPr algn="ctr"/>
          <a:endParaRPr lang="es-ES"/>
        </a:p>
      </dgm:t>
    </dgm:pt>
    <dgm:pt modelId="{6C427214-8CF7-4A87-9DAE-DD78AD361F89}" type="parTrans" cxnId="{A0DBC51E-2E1E-4ED2-A38E-395C96B202C1}">
      <dgm:prSet/>
      <dgm:spPr/>
      <dgm:t>
        <a:bodyPr/>
        <a:lstStyle/>
        <a:p>
          <a:pPr algn="ctr"/>
          <a:endParaRPr lang="es-ES"/>
        </a:p>
      </dgm:t>
    </dgm:pt>
    <dgm:pt modelId="{B5A9EF4D-9891-49CF-B664-CEB10B9E0AFB}">
      <dgm:prSet phldrT="[Texto]" custT="1"/>
      <dgm:spPr>
        <a:xfrm>
          <a:off x="0" y="608593"/>
          <a:ext cx="9969602" cy="4485329"/>
        </a:xfrm>
        <a:prstGeom prst="rect">
          <a:avLst/>
        </a:prstGeom>
        <a:solidFill>
          <a:srgbClr val="1D6FA9">
            <a:alpha val="90000"/>
            <a:tint val="40000"/>
            <a:hueOff val="0"/>
            <a:satOff val="0"/>
            <a:lumOff val="0"/>
            <a:alphaOff val="0"/>
          </a:srgbClr>
        </a:solidFill>
        <a:ln w="12700" cap="flat" cmpd="sng" algn="ctr">
          <a:solidFill>
            <a:srgbClr val="1D6FA9">
              <a:alpha val="90000"/>
              <a:tint val="40000"/>
              <a:hueOff val="0"/>
              <a:satOff val="0"/>
              <a:lumOff val="0"/>
              <a:alphaOff val="0"/>
            </a:srgbClr>
          </a:solidFill>
          <a:prstDash val="solid"/>
          <a:miter lim="800000"/>
        </a:ln>
        <a:effectLst/>
      </dgm:spPr>
      <dgm:t>
        <a:bodyPr anchor="ctr"/>
        <a:lstStyle/>
        <a:p>
          <a:pPr algn="ctr">
            <a:lnSpc>
              <a:spcPct val="100000"/>
            </a:lnSpc>
          </a:pPr>
          <a:r>
            <a:rPr lang="es-ES" sz="2200" dirty="0">
              <a:solidFill>
                <a:srgbClr val="0F235A">
                  <a:hueOff val="0"/>
                  <a:satOff val="0"/>
                  <a:lumOff val="0"/>
                  <a:alphaOff val="0"/>
                </a:srgbClr>
              </a:solidFill>
              <a:latin typeface="Arial" panose="020B0604020202020204" pitchFamily="34" charset="0"/>
              <a:ea typeface="+mn-ea"/>
              <a:cs typeface="Arial" panose="020B0604020202020204" pitchFamily="34" charset="0"/>
            </a:rPr>
            <a:t>UNIVEX (Matrículas)</a:t>
          </a:r>
        </a:p>
      </dgm:t>
    </dgm:pt>
    <dgm:pt modelId="{CD31307A-E434-4173-B7D5-B0422B63CA8D}" type="parTrans" cxnId="{48E22C34-CB6F-478E-8A3E-FC605A84E195}">
      <dgm:prSet/>
      <dgm:spPr/>
      <dgm:t>
        <a:bodyPr/>
        <a:lstStyle/>
        <a:p>
          <a:pPr algn="ctr"/>
          <a:endParaRPr lang="es-ES"/>
        </a:p>
      </dgm:t>
    </dgm:pt>
    <dgm:pt modelId="{9E3D3AB3-CECB-4066-83C9-BA05215025EF}" type="sibTrans" cxnId="{48E22C34-CB6F-478E-8A3E-FC605A84E195}">
      <dgm:prSet/>
      <dgm:spPr/>
      <dgm:t>
        <a:bodyPr/>
        <a:lstStyle/>
        <a:p>
          <a:pPr algn="ctr"/>
          <a:endParaRPr lang="es-ES"/>
        </a:p>
      </dgm:t>
    </dgm:pt>
    <dgm:pt modelId="{79EA5C73-CCC7-442C-8237-2EB6725968CA}">
      <dgm:prSet phldrT="[Texto]" custT="1"/>
      <dgm:spPr>
        <a:xfrm>
          <a:off x="0" y="608593"/>
          <a:ext cx="9969602" cy="4485329"/>
        </a:xfrm>
        <a:prstGeom prst="rect">
          <a:avLst/>
        </a:prstGeom>
        <a:solidFill>
          <a:srgbClr val="1D6FA9">
            <a:alpha val="90000"/>
            <a:tint val="40000"/>
            <a:hueOff val="0"/>
            <a:satOff val="0"/>
            <a:lumOff val="0"/>
            <a:alphaOff val="0"/>
          </a:srgbClr>
        </a:solidFill>
        <a:ln w="12700" cap="flat" cmpd="sng" algn="ctr">
          <a:solidFill>
            <a:srgbClr val="1D6FA9">
              <a:alpha val="90000"/>
              <a:tint val="40000"/>
              <a:hueOff val="0"/>
              <a:satOff val="0"/>
              <a:lumOff val="0"/>
              <a:alphaOff val="0"/>
            </a:srgbClr>
          </a:solidFill>
          <a:prstDash val="solid"/>
          <a:miter lim="800000"/>
        </a:ln>
        <a:effectLst/>
      </dgm:spPr>
      <dgm:t>
        <a:bodyPr anchor="ctr"/>
        <a:lstStyle/>
        <a:p>
          <a:pPr algn="ctr">
            <a:lnSpc>
              <a:spcPct val="100000"/>
            </a:lnSpc>
          </a:pPr>
          <a:r>
            <a:rPr lang="es-ES" sz="2200" dirty="0">
              <a:solidFill>
                <a:srgbClr val="0F235A">
                  <a:hueOff val="0"/>
                  <a:satOff val="0"/>
                  <a:lumOff val="0"/>
                  <a:alphaOff val="0"/>
                </a:srgbClr>
              </a:solidFill>
              <a:latin typeface="Arial" panose="020B0604020202020204" pitchFamily="34" charset="0"/>
              <a:ea typeface="+mn-ea"/>
              <a:cs typeface="Arial" panose="020B0604020202020204" pitchFamily="34" charset="0"/>
            </a:rPr>
            <a:t>En proceso de implementación de un Sistema </a:t>
          </a:r>
          <a:r>
            <a:rPr lang="es-ES" sz="2200" b="1" dirty="0">
              <a:solidFill>
                <a:srgbClr val="0F235A">
                  <a:hueOff val="0"/>
                  <a:satOff val="0"/>
                  <a:lumOff val="0"/>
                  <a:alphaOff val="0"/>
                </a:srgbClr>
              </a:solidFill>
              <a:latin typeface="Arial" panose="020B0604020202020204" pitchFamily="34" charset="0"/>
              <a:ea typeface="+mn-ea"/>
              <a:cs typeface="Arial" panose="020B0604020202020204" pitchFamily="34" charset="0"/>
            </a:rPr>
            <a:t>ERP FINANCIERO </a:t>
          </a:r>
          <a:r>
            <a:rPr lang="es-ES" sz="2200" dirty="0">
              <a:solidFill>
                <a:srgbClr val="0F235A">
                  <a:hueOff val="0"/>
                  <a:satOff val="0"/>
                  <a:lumOff val="0"/>
                  <a:alphaOff val="0"/>
                </a:srgbClr>
              </a:solidFill>
              <a:latin typeface="Arial" panose="020B0604020202020204" pitchFamily="34" charset="0"/>
              <a:ea typeface="+mn-ea"/>
              <a:cs typeface="Arial" panose="020B0604020202020204" pitchFamily="34" charset="0"/>
            </a:rPr>
            <a:t>(Enterprise Resource Planning), que permita realizar reportes desde el inicio, apropiación inicial, expedición del certificado de disponibilidad presupuestal en la Sección de Presupuesto, certificado de registro presupuestal, registro en el modulo contabilidad y finalmente el pago del tercero respectivo, realizado por la Sección de Tesorería.</a:t>
          </a:r>
        </a:p>
      </dgm:t>
    </dgm:pt>
    <dgm:pt modelId="{72F1BAA7-7C54-4730-9A7A-E4948388F958}" type="parTrans" cxnId="{5900C0C9-5A45-4EB0-90F9-06F552CF5F58}">
      <dgm:prSet/>
      <dgm:spPr/>
      <dgm:t>
        <a:bodyPr/>
        <a:lstStyle/>
        <a:p>
          <a:endParaRPr lang="es-ES"/>
        </a:p>
      </dgm:t>
    </dgm:pt>
    <dgm:pt modelId="{E4A0E2F7-E036-42DE-BAB2-85FC1D88F6E6}" type="sibTrans" cxnId="{5900C0C9-5A45-4EB0-90F9-06F552CF5F58}">
      <dgm:prSet/>
      <dgm:spPr/>
      <dgm:t>
        <a:bodyPr/>
        <a:lstStyle/>
        <a:p>
          <a:endParaRPr lang="es-ES"/>
        </a:p>
      </dgm:t>
    </dgm:pt>
    <dgm:pt modelId="{87481745-4F0B-4871-B4FA-CD42BA27742A}">
      <dgm:prSet phldrT="[Texto]" custT="1"/>
      <dgm:spPr>
        <a:xfrm>
          <a:off x="0" y="608593"/>
          <a:ext cx="9969602" cy="4485329"/>
        </a:xfrm>
        <a:prstGeom prst="rect">
          <a:avLst/>
        </a:prstGeom>
        <a:solidFill>
          <a:srgbClr val="1D6FA9">
            <a:alpha val="90000"/>
            <a:tint val="40000"/>
            <a:hueOff val="0"/>
            <a:satOff val="0"/>
            <a:lumOff val="0"/>
            <a:alphaOff val="0"/>
          </a:srgbClr>
        </a:solidFill>
        <a:ln w="12700" cap="flat" cmpd="sng" algn="ctr">
          <a:solidFill>
            <a:srgbClr val="1D6FA9">
              <a:alpha val="90000"/>
              <a:tint val="40000"/>
              <a:hueOff val="0"/>
              <a:satOff val="0"/>
              <a:lumOff val="0"/>
              <a:alphaOff val="0"/>
            </a:srgbClr>
          </a:solidFill>
          <a:prstDash val="solid"/>
          <a:miter lim="800000"/>
        </a:ln>
        <a:effectLst/>
      </dgm:spPr>
      <dgm:t>
        <a:bodyPr anchor="ctr"/>
        <a:lstStyle/>
        <a:p>
          <a:pPr algn="ctr">
            <a:lnSpc>
              <a:spcPct val="100000"/>
            </a:lnSpc>
          </a:pPr>
          <a:endParaRPr lang="es-ES" sz="2200" dirty="0">
            <a:solidFill>
              <a:srgbClr val="0F235A">
                <a:hueOff val="0"/>
                <a:satOff val="0"/>
                <a:lumOff val="0"/>
                <a:alphaOff val="0"/>
              </a:srgbClr>
            </a:solidFill>
            <a:latin typeface="Arial" panose="020B0604020202020204" pitchFamily="34" charset="0"/>
            <a:ea typeface="+mn-ea"/>
            <a:cs typeface="Arial" panose="020B0604020202020204" pitchFamily="34" charset="0"/>
          </a:endParaRPr>
        </a:p>
      </dgm:t>
    </dgm:pt>
    <dgm:pt modelId="{DF6D4694-2318-4CE6-B366-CC4B391B36C6}" type="parTrans" cxnId="{3A134CD5-7FEF-41A1-8F9F-68B73389D234}">
      <dgm:prSet/>
      <dgm:spPr/>
      <dgm:t>
        <a:bodyPr/>
        <a:lstStyle/>
        <a:p>
          <a:endParaRPr lang="es-ES"/>
        </a:p>
      </dgm:t>
    </dgm:pt>
    <dgm:pt modelId="{1BFF6D16-A8C6-4538-8E0C-954844B5E213}" type="sibTrans" cxnId="{3A134CD5-7FEF-41A1-8F9F-68B73389D234}">
      <dgm:prSet/>
      <dgm:spPr/>
      <dgm:t>
        <a:bodyPr/>
        <a:lstStyle/>
        <a:p>
          <a:endParaRPr lang="es-ES"/>
        </a:p>
      </dgm:t>
    </dgm:pt>
    <dgm:pt modelId="{10FD5774-20C7-4D6C-92E0-C1B5A081CA38}" type="pres">
      <dgm:prSet presAssocID="{2DA630E5-A11A-4504-86F6-C4444E0C7672}" presName="Name0" presStyleCnt="0">
        <dgm:presLayoutVars>
          <dgm:dir/>
          <dgm:animLvl val="lvl"/>
          <dgm:resizeHandles val="exact"/>
        </dgm:presLayoutVars>
      </dgm:prSet>
      <dgm:spPr/>
    </dgm:pt>
    <dgm:pt modelId="{A7C71CC0-0D0B-495D-BD98-746E24FD08A9}" type="pres">
      <dgm:prSet presAssocID="{E0509ED8-275C-4AFE-954B-BCE643B36AC5}" presName="composite" presStyleCnt="0"/>
      <dgm:spPr/>
    </dgm:pt>
    <dgm:pt modelId="{42AE03E4-A5C5-4D03-866A-3F1CAE0E7B82}" type="pres">
      <dgm:prSet presAssocID="{E0509ED8-275C-4AFE-954B-BCE643B36AC5}" presName="parTx" presStyleLbl="alignNode1" presStyleIdx="0" presStyleCnt="1">
        <dgm:presLayoutVars>
          <dgm:chMax val="0"/>
          <dgm:chPref val="0"/>
          <dgm:bulletEnabled val="1"/>
        </dgm:presLayoutVars>
      </dgm:prSet>
      <dgm:spPr/>
    </dgm:pt>
    <dgm:pt modelId="{E4CD47C5-3FB5-44A7-9A28-E136F121A8B8}" type="pres">
      <dgm:prSet presAssocID="{E0509ED8-275C-4AFE-954B-BCE643B36AC5}" presName="desTx" presStyleLbl="alignAccFollowNode1" presStyleIdx="0" presStyleCnt="1">
        <dgm:presLayoutVars>
          <dgm:bulletEnabled val="1"/>
        </dgm:presLayoutVars>
      </dgm:prSet>
      <dgm:spPr/>
    </dgm:pt>
  </dgm:ptLst>
  <dgm:cxnLst>
    <dgm:cxn modelId="{A0DBC51E-2E1E-4ED2-A38E-395C96B202C1}" srcId="{E0509ED8-275C-4AFE-954B-BCE643B36AC5}" destId="{145CC527-81BA-4470-B3BA-5617D2BF9861}" srcOrd="1" destOrd="0" parTransId="{6C427214-8CF7-4A87-9DAE-DD78AD361F89}" sibTransId="{938F0F5B-D814-49B7-83B2-6719DC9C52E9}"/>
    <dgm:cxn modelId="{48E22C34-CB6F-478E-8A3E-FC605A84E195}" srcId="{E0509ED8-275C-4AFE-954B-BCE643B36AC5}" destId="{B5A9EF4D-9891-49CF-B664-CEB10B9E0AFB}" srcOrd="2" destOrd="0" parTransId="{CD31307A-E434-4173-B7D5-B0422B63CA8D}" sibTransId="{9E3D3AB3-CECB-4066-83C9-BA05215025EF}"/>
    <dgm:cxn modelId="{D4945B63-2147-439E-914F-0C864C81A21B}" type="presOf" srcId="{79EA5C73-CCC7-442C-8237-2EB6725968CA}" destId="{E4CD47C5-3FB5-44A7-9A28-E136F121A8B8}" srcOrd="0" destOrd="4" presId="urn:microsoft.com/office/officeart/2005/8/layout/hList1"/>
    <dgm:cxn modelId="{AB67FA4C-DB28-4990-B654-91263B522A28}" type="presOf" srcId="{2DA630E5-A11A-4504-86F6-C4444E0C7672}" destId="{10FD5774-20C7-4D6C-92E0-C1B5A081CA38}" srcOrd="0" destOrd="0" presId="urn:microsoft.com/office/officeart/2005/8/layout/hList1"/>
    <dgm:cxn modelId="{4EDAFA71-CF14-49C8-9AEC-B25C2ACB8854}" srcId="{E0509ED8-275C-4AFE-954B-BCE643B36AC5}" destId="{624D76B2-DD03-4184-B677-BA55BEBBA7AB}" srcOrd="0" destOrd="0" parTransId="{27EF49ED-CCB5-479F-B9DF-EB48C14DFCE4}" sibTransId="{9923DEF4-788B-49EC-B07F-085F71D85865}"/>
    <dgm:cxn modelId="{D17A4E83-9B29-454C-BDF1-1B9858673119}" type="presOf" srcId="{B5A9EF4D-9891-49CF-B664-CEB10B9E0AFB}" destId="{E4CD47C5-3FB5-44A7-9A28-E136F121A8B8}" srcOrd="0" destOrd="2" presId="urn:microsoft.com/office/officeart/2005/8/layout/hList1"/>
    <dgm:cxn modelId="{AA9EFB9B-2E58-4CAA-A5C7-7C282DD89EFC}" srcId="{2DA630E5-A11A-4504-86F6-C4444E0C7672}" destId="{E0509ED8-275C-4AFE-954B-BCE643B36AC5}" srcOrd="0" destOrd="0" parTransId="{BC974B10-4ED7-425A-8EAC-505B1D764F39}" sibTransId="{3BD01453-6A2D-4EF2-958F-859B1B7017C9}"/>
    <dgm:cxn modelId="{4B202C9C-4CD0-4896-AF91-B249C1D33D46}" type="presOf" srcId="{87481745-4F0B-4871-B4FA-CD42BA27742A}" destId="{E4CD47C5-3FB5-44A7-9A28-E136F121A8B8}" srcOrd="0" destOrd="3" presId="urn:microsoft.com/office/officeart/2005/8/layout/hList1"/>
    <dgm:cxn modelId="{2C6219A7-B314-444F-8D3E-CA8F0EBC64C2}" type="presOf" srcId="{624D76B2-DD03-4184-B677-BA55BEBBA7AB}" destId="{E4CD47C5-3FB5-44A7-9A28-E136F121A8B8}" srcOrd="0" destOrd="0" presId="urn:microsoft.com/office/officeart/2005/8/layout/hList1"/>
    <dgm:cxn modelId="{81E0A9AE-2CD5-44C8-9BF7-61138AEB6571}" type="presOf" srcId="{E0509ED8-275C-4AFE-954B-BCE643B36AC5}" destId="{42AE03E4-A5C5-4D03-866A-3F1CAE0E7B82}" srcOrd="0" destOrd="0" presId="urn:microsoft.com/office/officeart/2005/8/layout/hList1"/>
    <dgm:cxn modelId="{5900C0C9-5A45-4EB0-90F9-06F552CF5F58}" srcId="{E0509ED8-275C-4AFE-954B-BCE643B36AC5}" destId="{79EA5C73-CCC7-442C-8237-2EB6725968CA}" srcOrd="4" destOrd="0" parTransId="{72F1BAA7-7C54-4730-9A7A-E4948388F958}" sibTransId="{E4A0E2F7-E036-42DE-BAB2-85FC1D88F6E6}"/>
    <dgm:cxn modelId="{3A134CD5-7FEF-41A1-8F9F-68B73389D234}" srcId="{E0509ED8-275C-4AFE-954B-BCE643B36AC5}" destId="{87481745-4F0B-4871-B4FA-CD42BA27742A}" srcOrd="3" destOrd="0" parTransId="{DF6D4694-2318-4CE6-B366-CC4B391B36C6}" sibTransId="{1BFF6D16-A8C6-4538-8E0C-954844B5E213}"/>
    <dgm:cxn modelId="{7BB25AD8-2D4F-44C2-A176-754DDDBD450C}" type="presOf" srcId="{145CC527-81BA-4470-B3BA-5617D2BF9861}" destId="{E4CD47C5-3FB5-44A7-9A28-E136F121A8B8}" srcOrd="0" destOrd="1" presId="urn:microsoft.com/office/officeart/2005/8/layout/hList1"/>
    <dgm:cxn modelId="{D210730D-812C-4994-AD57-404284118F34}" type="presParOf" srcId="{10FD5774-20C7-4D6C-92E0-C1B5A081CA38}" destId="{A7C71CC0-0D0B-495D-BD98-746E24FD08A9}" srcOrd="0" destOrd="0" presId="urn:microsoft.com/office/officeart/2005/8/layout/hList1"/>
    <dgm:cxn modelId="{1DF561DE-3CF7-4AF1-8DC1-D5DDFE05D199}" type="presParOf" srcId="{A7C71CC0-0D0B-495D-BD98-746E24FD08A9}" destId="{42AE03E4-A5C5-4D03-866A-3F1CAE0E7B82}" srcOrd="0" destOrd="0" presId="urn:microsoft.com/office/officeart/2005/8/layout/hList1"/>
    <dgm:cxn modelId="{1F222FE2-F6F1-44EC-A576-B0F27FDB9490}" type="presParOf" srcId="{A7C71CC0-0D0B-495D-BD98-746E24FD08A9}" destId="{E4CD47C5-3FB5-44A7-9A28-E136F121A8B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F7F8A9-97D4-49CC-94A0-3F8B3A209AA9}" type="doc">
      <dgm:prSet loTypeId="urn:microsoft.com/office/officeart/2005/8/layout/default" loCatId="list" qsTypeId="urn:microsoft.com/office/officeart/2005/8/quickstyle/3d1" qsCatId="3D" csTypeId="urn:microsoft.com/office/officeart/2005/8/colors/accent5_5" csCatId="accent5" phldr="1"/>
      <dgm:spPr/>
      <dgm:t>
        <a:bodyPr/>
        <a:lstStyle/>
        <a:p>
          <a:endParaRPr lang="es-ES"/>
        </a:p>
      </dgm:t>
    </dgm:pt>
    <dgm:pt modelId="{AD5FB9F1-800A-42AA-98D5-9087A2C7DE7D}">
      <dgm:prSet phldrT="[Texto]" custT="1"/>
      <dgm:spPr/>
      <dgm:t>
        <a:bodyPr/>
        <a:lstStyle/>
        <a:p>
          <a:r>
            <a:rPr lang="es-ES" sz="2000" dirty="0">
              <a:latin typeface="Arial" panose="020B0604020202020204" pitchFamily="34" charset="0"/>
              <a:cs typeface="Arial" panose="020B0604020202020204" pitchFamily="34" charset="0"/>
            </a:rPr>
            <a:t>Comité de inversiones (secretario)</a:t>
          </a:r>
        </a:p>
      </dgm:t>
    </dgm:pt>
    <dgm:pt modelId="{70E1F1BB-C677-4704-BEFD-F4429D9DFA9B}" type="parTrans" cxnId="{7CDC8785-772A-4B44-B4B7-EC056CCE70E6}">
      <dgm:prSet/>
      <dgm:spPr/>
      <dgm:t>
        <a:bodyPr/>
        <a:lstStyle/>
        <a:p>
          <a:endParaRPr lang="es-ES" sz="2000">
            <a:latin typeface="Arial" panose="020B0604020202020204" pitchFamily="34" charset="0"/>
            <a:cs typeface="Arial" panose="020B0604020202020204" pitchFamily="34" charset="0"/>
          </a:endParaRPr>
        </a:p>
      </dgm:t>
    </dgm:pt>
    <dgm:pt modelId="{C233E996-95C2-461B-8422-1E8B7E9C46C4}" type="sibTrans" cxnId="{7CDC8785-772A-4B44-B4B7-EC056CCE70E6}">
      <dgm:prSet/>
      <dgm:spPr/>
      <dgm:t>
        <a:bodyPr/>
        <a:lstStyle/>
        <a:p>
          <a:endParaRPr lang="es-ES" sz="2000">
            <a:latin typeface="Arial" panose="020B0604020202020204" pitchFamily="34" charset="0"/>
            <a:cs typeface="Arial" panose="020B0604020202020204" pitchFamily="34" charset="0"/>
          </a:endParaRPr>
        </a:p>
      </dgm:t>
    </dgm:pt>
    <dgm:pt modelId="{BD3A1300-62C9-469C-8B70-59D761A7F8E7}">
      <dgm:prSet phldrT="[Texto]" custT="1"/>
      <dgm:spPr/>
      <dgm:t>
        <a:bodyPr/>
        <a:lstStyle/>
        <a:p>
          <a:r>
            <a:rPr lang="es-ES" sz="2000" dirty="0">
              <a:latin typeface="Arial" panose="020B0604020202020204" pitchFamily="34" charset="0"/>
              <a:cs typeface="Arial" panose="020B0604020202020204" pitchFamily="34" charset="0"/>
            </a:rPr>
            <a:t>Comité técnico de sostenibilidad del sistema contable (secretario)</a:t>
          </a:r>
        </a:p>
      </dgm:t>
    </dgm:pt>
    <dgm:pt modelId="{E59E9524-4952-4BBE-A68F-9953D54D3796}" type="parTrans" cxnId="{9E108F77-D069-468D-9448-797A0627B283}">
      <dgm:prSet/>
      <dgm:spPr/>
      <dgm:t>
        <a:bodyPr/>
        <a:lstStyle/>
        <a:p>
          <a:endParaRPr lang="es-ES" sz="2000">
            <a:latin typeface="Arial" panose="020B0604020202020204" pitchFamily="34" charset="0"/>
            <a:cs typeface="Arial" panose="020B0604020202020204" pitchFamily="34" charset="0"/>
          </a:endParaRPr>
        </a:p>
      </dgm:t>
    </dgm:pt>
    <dgm:pt modelId="{23B4A71E-CAD2-4241-98AC-CA7343432E40}" type="sibTrans" cxnId="{9E108F77-D069-468D-9448-797A0627B283}">
      <dgm:prSet/>
      <dgm:spPr/>
      <dgm:t>
        <a:bodyPr/>
        <a:lstStyle/>
        <a:p>
          <a:endParaRPr lang="es-ES" sz="2000">
            <a:latin typeface="Arial" panose="020B0604020202020204" pitchFamily="34" charset="0"/>
            <a:cs typeface="Arial" panose="020B0604020202020204" pitchFamily="34" charset="0"/>
          </a:endParaRPr>
        </a:p>
      </dgm:t>
    </dgm:pt>
    <dgm:pt modelId="{C3E78504-62F0-485A-BF01-005CE775EB3F}">
      <dgm:prSet phldrT="[Texto]" custT="1"/>
      <dgm:spPr/>
      <dgm:t>
        <a:bodyPr/>
        <a:lstStyle/>
        <a:p>
          <a:r>
            <a:rPr lang="es-ES" sz="2000" dirty="0">
              <a:latin typeface="Arial" panose="020B0604020202020204" pitchFamily="34" charset="0"/>
              <a:cs typeface="Arial" panose="020B0604020202020204" pitchFamily="34" charset="0"/>
            </a:rPr>
            <a:t>Comité de Contratación</a:t>
          </a:r>
        </a:p>
      </dgm:t>
    </dgm:pt>
    <dgm:pt modelId="{BDB5C3D2-FE71-4F0B-AD46-2F3D4B780417}" type="parTrans" cxnId="{D17BB187-AA39-4F3B-B308-0B8146AAB0E1}">
      <dgm:prSet/>
      <dgm:spPr/>
      <dgm:t>
        <a:bodyPr/>
        <a:lstStyle/>
        <a:p>
          <a:endParaRPr lang="es-ES" sz="2000">
            <a:latin typeface="Arial" panose="020B0604020202020204" pitchFamily="34" charset="0"/>
            <a:cs typeface="Arial" panose="020B0604020202020204" pitchFamily="34" charset="0"/>
          </a:endParaRPr>
        </a:p>
      </dgm:t>
    </dgm:pt>
    <dgm:pt modelId="{C66FB274-56D9-489F-BDA2-20BE55113627}" type="sibTrans" cxnId="{D17BB187-AA39-4F3B-B308-0B8146AAB0E1}">
      <dgm:prSet/>
      <dgm:spPr/>
      <dgm:t>
        <a:bodyPr/>
        <a:lstStyle/>
        <a:p>
          <a:endParaRPr lang="es-ES" sz="2000">
            <a:latin typeface="Arial" panose="020B0604020202020204" pitchFamily="34" charset="0"/>
            <a:cs typeface="Arial" panose="020B0604020202020204" pitchFamily="34" charset="0"/>
          </a:endParaRPr>
        </a:p>
      </dgm:t>
    </dgm:pt>
    <dgm:pt modelId="{B5216B88-9DC8-410E-AEC8-14C0B7A17FD4}">
      <dgm:prSet phldrT="[Texto]" custT="1"/>
      <dgm:spPr/>
      <dgm:t>
        <a:bodyPr/>
        <a:lstStyle/>
        <a:p>
          <a:r>
            <a:rPr lang="es-ES" sz="2000" dirty="0">
              <a:latin typeface="Arial" panose="020B0604020202020204" pitchFamily="34" charset="0"/>
              <a:cs typeface="Arial" panose="020B0604020202020204" pitchFamily="34" charset="0"/>
            </a:rPr>
            <a:t>Comité de valorización de bienes</a:t>
          </a:r>
        </a:p>
      </dgm:t>
    </dgm:pt>
    <dgm:pt modelId="{B299FF43-CD20-427F-9290-3CF6B4EBF40C}" type="parTrans" cxnId="{E29DB52B-B5EC-4650-8258-B8EB915D7E93}">
      <dgm:prSet/>
      <dgm:spPr/>
      <dgm:t>
        <a:bodyPr/>
        <a:lstStyle/>
        <a:p>
          <a:endParaRPr lang="es-ES" sz="2000">
            <a:latin typeface="Arial" panose="020B0604020202020204" pitchFamily="34" charset="0"/>
            <a:cs typeface="Arial" panose="020B0604020202020204" pitchFamily="34" charset="0"/>
          </a:endParaRPr>
        </a:p>
      </dgm:t>
    </dgm:pt>
    <dgm:pt modelId="{4666EB30-24F9-4F5E-9418-8616CDE93DBA}" type="sibTrans" cxnId="{E29DB52B-B5EC-4650-8258-B8EB915D7E93}">
      <dgm:prSet/>
      <dgm:spPr/>
      <dgm:t>
        <a:bodyPr/>
        <a:lstStyle/>
        <a:p>
          <a:endParaRPr lang="es-ES" sz="2000">
            <a:latin typeface="Arial" panose="020B0604020202020204" pitchFamily="34" charset="0"/>
            <a:cs typeface="Arial" panose="020B0604020202020204" pitchFamily="34" charset="0"/>
          </a:endParaRPr>
        </a:p>
      </dgm:t>
    </dgm:pt>
    <dgm:pt modelId="{47AF7ACB-753C-4B0E-9815-A3F8A55FB23B}">
      <dgm:prSet phldrT="[Texto]" custT="1"/>
      <dgm:spPr/>
      <dgm:t>
        <a:bodyPr/>
        <a:lstStyle/>
        <a:p>
          <a:r>
            <a:rPr lang="es-ES" sz="2000" dirty="0">
              <a:latin typeface="Arial" panose="020B0604020202020204" pitchFamily="34" charset="0"/>
              <a:cs typeface="Arial" panose="020B0604020202020204" pitchFamily="34" charset="0"/>
            </a:rPr>
            <a:t>Comité Pro estampilla</a:t>
          </a:r>
        </a:p>
      </dgm:t>
    </dgm:pt>
    <dgm:pt modelId="{76EC0462-A1E4-4561-AE9C-2CF7D684AEBA}" type="parTrans" cxnId="{509475CD-C439-4A38-8398-0971E8FDC66A}">
      <dgm:prSet/>
      <dgm:spPr/>
      <dgm:t>
        <a:bodyPr/>
        <a:lstStyle/>
        <a:p>
          <a:endParaRPr lang="es-ES" sz="2000">
            <a:latin typeface="Arial" panose="020B0604020202020204" pitchFamily="34" charset="0"/>
            <a:cs typeface="Arial" panose="020B0604020202020204" pitchFamily="34" charset="0"/>
          </a:endParaRPr>
        </a:p>
      </dgm:t>
    </dgm:pt>
    <dgm:pt modelId="{834B2622-674A-46CB-B337-0B6E05260169}" type="sibTrans" cxnId="{509475CD-C439-4A38-8398-0971E8FDC66A}">
      <dgm:prSet/>
      <dgm:spPr/>
      <dgm:t>
        <a:bodyPr/>
        <a:lstStyle/>
        <a:p>
          <a:endParaRPr lang="es-ES" sz="2000">
            <a:latin typeface="Arial" panose="020B0604020202020204" pitchFamily="34" charset="0"/>
            <a:cs typeface="Arial" panose="020B0604020202020204" pitchFamily="34" charset="0"/>
          </a:endParaRPr>
        </a:p>
      </dgm:t>
    </dgm:pt>
    <dgm:pt modelId="{A855414F-A3A7-4D69-9B6C-FE429381F40C}" type="pres">
      <dgm:prSet presAssocID="{6EF7F8A9-97D4-49CC-94A0-3F8B3A209AA9}" presName="diagram" presStyleCnt="0">
        <dgm:presLayoutVars>
          <dgm:dir/>
          <dgm:resizeHandles val="exact"/>
        </dgm:presLayoutVars>
      </dgm:prSet>
      <dgm:spPr/>
    </dgm:pt>
    <dgm:pt modelId="{B21F67CD-6D7D-47BE-89F9-539FC5DBE750}" type="pres">
      <dgm:prSet presAssocID="{AD5FB9F1-800A-42AA-98D5-9087A2C7DE7D}" presName="node" presStyleLbl="node1" presStyleIdx="0" presStyleCnt="5">
        <dgm:presLayoutVars>
          <dgm:bulletEnabled val="1"/>
        </dgm:presLayoutVars>
      </dgm:prSet>
      <dgm:spPr/>
    </dgm:pt>
    <dgm:pt modelId="{B3A43B64-D563-486A-AD49-4E83A0288C0D}" type="pres">
      <dgm:prSet presAssocID="{C233E996-95C2-461B-8422-1E8B7E9C46C4}" presName="sibTrans" presStyleCnt="0"/>
      <dgm:spPr/>
    </dgm:pt>
    <dgm:pt modelId="{59B4633E-5C74-4398-BDEB-4BC39716122A}" type="pres">
      <dgm:prSet presAssocID="{BD3A1300-62C9-469C-8B70-59D761A7F8E7}" presName="node" presStyleLbl="node1" presStyleIdx="1" presStyleCnt="5">
        <dgm:presLayoutVars>
          <dgm:bulletEnabled val="1"/>
        </dgm:presLayoutVars>
      </dgm:prSet>
      <dgm:spPr/>
    </dgm:pt>
    <dgm:pt modelId="{31FCF88D-0B16-4907-A5D0-ACF3F8DE95A3}" type="pres">
      <dgm:prSet presAssocID="{23B4A71E-CAD2-4241-98AC-CA7343432E40}" presName="sibTrans" presStyleCnt="0"/>
      <dgm:spPr/>
    </dgm:pt>
    <dgm:pt modelId="{BB6C9567-D2A5-4950-BFE2-5F4D1EE0F7B1}" type="pres">
      <dgm:prSet presAssocID="{C3E78504-62F0-485A-BF01-005CE775EB3F}" presName="node" presStyleLbl="node1" presStyleIdx="2" presStyleCnt="5">
        <dgm:presLayoutVars>
          <dgm:bulletEnabled val="1"/>
        </dgm:presLayoutVars>
      </dgm:prSet>
      <dgm:spPr/>
    </dgm:pt>
    <dgm:pt modelId="{072ACED3-0344-40A7-8BEB-0BB296E15407}" type="pres">
      <dgm:prSet presAssocID="{C66FB274-56D9-489F-BDA2-20BE55113627}" presName="sibTrans" presStyleCnt="0"/>
      <dgm:spPr/>
    </dgm:pt>
    <dgm:pt modelId="{AB267D03-671C-47BC-BF63-C3C732FFDE79}" type="pres">
      <dgm:prSet presAssocID="{B5216B88-9DC8-410E-AEC8-14C0B7A17FD4}" presName="node" presStyleLbl="node1" presStyleIdx="3" presStyleCnt="5">
        <dgm:presLayoutVars>
          <dgm:bulletEnabled val="1"/>
        </dgm:presLayoutVars>
      </dgm:prSet>
      <dgm:spPr/>
    </dgm:pt>
    <dgm:pt modelId="{7562853A-D590-427C-8DF9-051DD1478AB0}" type="pres">
      <dgm:prSet presAssocID="{4666EB30-24F9-4F5E-9418-8616CDE93DBA}" presName="sibTrans" presStyleCnt="0"/>
      <dgm:spPr/>
    </dgm:pt>
    <dgm:pt modelId="{A321B0F1-CDC7-4240-840C-A72C4F8EEF71}" type="pres">
      <dgm:prSet presAssocID="{47AF7ACB-753C-4B0E-9815-A3F8A55FB23B}" presName="node" presStyleLbl="node1" presStyleIdx="4" presStyleCnt="5">
        <dgm:presLayoutVars>
          <dgm:bulletEnabled val="1"/>
        </dgm:presLayoutVars>
      </dgm:prSet>
      <dgm:spPr/>
    </dgm:pt>
  </dgm:ptLst>
  <dgm:cxnLst>
    <dgm:cxn modelId="{3E285524-AE88-4203-9B81-14B5B6740460}" type="presOf" srcId="{47AF7ACB-753C-4B0E-9815-A3F8A55FB23B}" destId="{A321B0F1-CDC7-4240-840C-A72C4F8EEF71}" srcOrd="0" destOrd="0" presId="urn:microsoft.com/office/officeart/2005/8/layout/default"/>
    <dgm:cxn modelId="{E29DB52B-B5EC-4650-8258-B8EB915D7E93}" srcId="{6EF7F8A9-97D4-49CC-94A0-3F8B3A209AA9}" destId="{B5216B88-9DC8-410E-AEC8-14C0B7A17FD4}" srcOrd="3" destOrd="0" parTransId="{B299FF43-CD20-427F-9290-3CF6B4EBF40C}" sibTransId="{4666EB30-24F9-4F5E-9418-8616CDE93DBA}"/>
    <dgm:cxn modelId="{49F88F33-1EA8-43D2-B74D-7C04BDCD6F1B}" type="presOf" srcId="{AD5FB9F1-800A-42AA-98D5-9087A2C7DE7D}" destId="{B21F67CD-6D7D-47BE-89F9-539FC5DBE750}" srcOrd="0" destOrd="0" presId="urn:microsoft.com/office/officeart/2005/8/layout/default"/>
    <dgm:cxn modelId="{47D1A84C-853E-43B6-AE7D-857B6F40FE0B}" type="presOf" srcId="{C3E78504-62F0-485A-BF01-005CE775EB3F}" destId="{BB6C9567-D2A5-4950-BFE2-5F4D1EE0F7B1}" srcOrd="0" destOrd="0" presId="urn:microsoft.com/office/officeart/2005/8/layout/default"/>
    <dgm:cxn modelId="{33EC2B74-7B85-4EA3-9FB1-03B0B826E652}" type="presOf" srcId="{B5216B88-9DC8-410E-AEC8-14C0B7A17FD4}" destId="{AB267D03-671C-47BC-BF63-C3C732FFDE79}" srcOrd="0" destOrd="0" presId="urn:microsoft.com/office/officeart/2005/8/layout/default"/>
    <dgm:cxn modelId="{9E108F77-D069-468D-9448-797A0627B283}" srcId="{6EF7F8A9-97D4-49CC-94A0-3F8B3A209AA9}" destId="{BD3A1300-62C9-469C-8B70-59D761A7F8E7}" srcOrd="1" destOrd="0" parTransId="{E59E9524-4952-4BBE-A68F-9953D54D3796}" sibTransId="{23B4A71E-CAD2-4241-98AC-CA7343432E40}"/>
    <dgm:cxn modelId="{7CDC8785-772A-4B44-B4B7-EC056CCE70E6}" srcId="{6EF7F8A9-97D4-49CC-94A0-3F8B3A209AA9}" destId="{AD5FB9F1-800A-42AA-98D5-9087A2C7DE7D}" srcOrd="0" destOrd="0" parTransId="{70E1F1BB-C677-4704-BEFD-F4429D9DFA9B}" sibTransId="{C233E996-95C2-461B-8422-1E8B7E9C46C4}"/>
    <dgm:cxn modelId="{D17BB187-AA39-4F3B-B308-0B8146AAB0E1}" srcId="{6EF7F8A9-97D4-49CC-94A0-3F8B3A209AA9}" destId="{C3E78504-62F0-485A-BF01-005CE775EB3F}" srcOrd="2" destOrd="0" parTransId="{BDB5C3D2-FE71-4F0B-AD46-2F3D4B780417}" sibTransId="{C66FB274-56D9-489F-BDA2-20BE55113627}"/>
    <dgm:cxn modelId="{932FBA98-A362-489F-999A-E1041F0523D7}" type="presOf" srcId="{BD3A1300-62C9-469C-8B70-59D761A7F8E7}" destId="{59B4633E-5C74-4398-BDEB-4BC39716122A}" srcOrd="0" destOrd="0" presId="urn:microsoft.com/office/officeart/2005/8/layout/default"/>
    <dgm:cxn modelId="{509475CD-C439-4A38-8398-0971E8FDC66A}" srcId="{6EF7F8A9-97D4-49CC-94A0-3F8B3A209AA9}" destId="{47AF7ACB-753C-4B0E-9815-A3F8A55FB23B}" srcOrd="4" destOrd="0" parTransId="{76EC0462-A1E4-4561-AE9C-2CF7D684AEBA}" sibTransId="{834B2622-674A-46CB-B337-0B6E05260169}"/>
    <dgm:cxn modelId="{6299FCED-F217-4986-9DBB-D200B578565D}" type="presOf" srcId="{6EF7F8A9-97D4-49CC-94A0-3F8B3A209AA9}" destId="{A855414F-A3A7-4D69-9B6C-FE429381F40C}" srcOrd="0" destOrd="0" presId="urn:microsoft.com/office/officeart/2005/8/layout/default"/>
    <dgm:cxn modelId="{BA26657A-2170-4FF9-A1CA-E0201F73E62E}" type="presParOf" srcId="{A855414F-A3A7-4D69-9B6C-FE429381F40C}" destId="{B21F67CD-6D7D-47BE-89F9-539FC5DBE750}" srcOrd="0" destOrd="0" presId="urn:microsoft.com/office/officeart/2005/8/layout/default"/>
    <dgm:cxn modelId="{3A698506-B65E-40F3-A643-672C7049101B}" type="presParOf" srcId="{A855414F-A3A7-4D69-9B6C-FE429381F40C}" destId="{B3A43B64-D563-486A-AD49-4E83A0288C0D}" srcOrd="1" destOrd="0" presId="urn:microsoft.com/office/officeart/2005/8/layout/default"/>
    <dgm:cxn modelId="{5AF34B55-A1D9-430F-86A8-B1912DE93608}" type="presParOf" srcId="{A855414F-A3A7-4D69-9B6C-FE429381F40C}" destId="{59B4633E-5C74-4398-BDEB-4BC39716122A}" srcOrd="2" destOrd="0" presId="urn:microsoft.com/office/officeart/2005/8/layout/default"/>
    <dgm:cxn modelId="{EC40CA62-6BF3-4FBA-BE06-18BBEA843DFB}" type="presParOf" srcId="{A855414F-A3A7-4D69-9B6C-FE429381F40C}" destId="{31FCF88D-0B16-4907-A5D0-ACF3F8DE95A3}" srcOrd="3" destOrd="0" presId="urn:microsoft.com/office/officeart/2005/8/layout/default"/>
    <dgm:cxn modelId="{25F6625A-3441-463D-9373-D5C690CE631D}" type="presParOf" srcId="{A855414F-A3A7-4D69-9B6C-FE429381F40C}" destId="{BB6C9567-D2A5-4950-BFE2-5F4D1EE0F7B1}" srcOrd="4" destOrd="0" presId="urn:microsoft.com/office/officeart/2005/8/layout/default"/>
    <dgm:cxn modelId="{D1D39A79-78F1-46D2-98D3-75FCED29CC06}" type="presParOf" srcId="{A855414F-A3A7-4D69-9B6C-FE429381F40C}" destId="{072ACED3-0344-40A7-8BEB-0BB296E15407}" srcOrd="5" destOrd="0" presId="urn:microsoft.com/office/officeart/2005/8/layout/default"/>
    <dgm:cxn modelId="{5E8AC155-D383-4D8A-A503-84895FB8B99F}" type="presParOf" srcId="{A855414F-A3A7-4D69-9B6C-FE429381F40C}" destId="{AB267D03-671C-47BC-BF63-C3C732FFDE79}" srcOrd="6" destOrd="0" presId="urn:microsoft.com/office/officeart/2005/8/layout/default"/>
    <dgm:cxn modelId="{169146CA-7E91-4064-8E4D-4118D923D970}" type="presParOf" srcId="{A855414F-A3A7-4D69-9B6C-FE429381F40C}" destId="{7562853A-D590-427C-8DF9-051DD1478AB0}" srcOrd="7" destOrd="0" presId="urn:microsoft.com/office/officeart/2005/8/layout/default"/>
    <dgm:cxn modelId="{BC648C21-BC99-4E25-BFF5-7E663907DA6C}" type="presParOf" srcId="{A855414F-A3A7-4D69-9B6C-FE429381F40C}" destId="{A321B0F1-CDC7-4240-840C-A72C4F8EEF71}"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B42269-E23B-4680-90B0-F00A096B3A6E}"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s-ES"/>
        </a:p>
      </dgm:t>
    </dgm:pt>
    <dgm:pt modelId="{434A87DE-EB20-4431-A289-C5BE3508D2A9}">
      <dgm:prSet phldrT="[Texto]" custT="1"/>
      <dgm:spPr/>
      <dgm:t>
        <a:bodyPr/>
        <a:lstStyle/>
        <a:p>
          <a:r>
            <a:rPr lang="es-ES" sz="1300">
              <a:latin typeface="Arial" panose="020B0604020202020204" pitchFamily="34" charset="0"/>
              <a:cs typeface="Arial" panose="020B0604020202020204" pitchFamily="34" charset="0"/>
            </a:rPr>
            <a:t>Gestión, administra y lidera el frente asignado en coordinación con la Gerencia del Proyecto (GDP)</a:t>
          </a:r>
          <a:endParaRPr lang="es-ES" sz="1300" dirty="0">
            <a:latin typeface="Arial" panose="020B0604020202020204" pitchFamily="34" charset="0"/>
            <a:cs typeface="Arial" panose="020B0604020202020204" pitchFamily="34" charset="0"/>
          </a:endParaRPr>
        </a:p>
      </dgm:t>
    </dgm:pt>
    <dgm:pt modelId="{D82B5371-6D0F-41B5-A82C-124B0F64E8BC}" type="parTrans" cxnId="{B6372ADA-B586-4800-8006-9030D6E04E15}">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9119EE59-BB84-42BB-B51A-488BB7322ADA}" type="sibTrans" cxnId="{B6372ADA-B586-4800-8006-9030D6E04E15}">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23EEB185-6868-4525-8DB1-09B785EB291C}">
      <dgm:prSet phldrT="[Texto]" custT="1"/>
      <dgm:spPr/>
      <dgm:t>
        <a:bodyPr/>
        <a:lstStyle/>
        <a:p>
          <a:r>
            <a:rPr lang="es-ES" sz="1300" dirty="0">
              <a:latin typeface="Arial" panose="020B0604020202020204" pitchFamily="34" charset="0"/>
              <a:cs typeface="Arial" panose="020B0604020202020204" pitchFamily="34" charset="0"/>
            </a:rPr>
            <a:t>Facilita y dinamiza el canal de comunicación entre la GDP y el equipo de lideres funcionales</a:t>
          </a:r>
        </a:p>
      </dgm:t>
    </dgm:pt>
    <dgm:pt modelId="{9AAAAF26-C7A0-43EC-9A1A-08639447499D}" type="parTrans" cxnId="{4D0DD546-3C58-4C1E-973F-D3BAE74AD9AF}">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3E175BE3-9F11-4751-9811-D0518F36EC80}" type="sibTrans" cxnId="{4D0DD546-3C58-4C1E-973F-D3BAE74AD9AF}">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98815F11-DC08-4249-B4B3-E8223E904934}">
      <dgm:prSet phldrT="[Texto]" custT="1"/>
      <dgm:spPr/>
      <dgm:t>
        <a:bodyPr/>
        <a:lstStyle/>
        <a:p>
          <a:r>
            <a:rPr lang="es-ES" sz="1300">
              <a:latin typeface="Arial" panose="020B0604020202020204" pitchFamily="34" charset="0"/>
              <a:cs typeface="Arial" panose="020B0604020202020204" pitchFamily="34" charset="0"/>
            </a:rPr>
            <a:t>Reportar a la GDP las actividades desarrolladas su equipo de apoyo: avances, necesidades, dificultades, riesgos, seguimientos e información solicitada</a:t>
          </a:r>
          <a:endParaRPr lang="es-ES" sz="1300" dirty="0">
            <a:latin typeface="Arial" panose="020B0604020202020204" pitchFamily="34" charset="0"/>
            <a:cs typeface="Arial" panose="020B0604020202020204" pitchFamily="34" charset="0"/>
          </a:endParaRPr>
        </a:p>
      </dgm:t>
    </dgm:pt>
    <dgm:pt modelId="{1920D14D-8BC2-4B77-B4F9-1E95C7B5EAD6}" type="parTrans" cxnId="{DACD3C05-9AAB-45F7-B0C3-C5DCB0422D71}">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0B940A59-2BE8-403A-A89D-D7619FEC3D32}" type="sibTrans" cxnId="{DACD3C05-9AAB-45F7-B0C3-C5DCB0422D71}">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3484026F-C3CD-4EA5-9E81-67C6B8B1AD15}">
      <dgm:prSet phldrT="[Texto]" custT="1"/>
      <dgm:spPr/>
      <dgm:t>
        <a:bodyPr/>
        <a:lstStyle/>
        <a:p>
          <a:r>
            <a:rPr lang="es-ES" sz="1300">
              <a:latin typeface="Arial" panose="020B0604020202020204" pitchFamily="34" charset="0"/>
              <a:cs typeface="Arial" panose="020B0604020202020204" pitchFamily="34" charset="0"/>
            </a:rPr>
            <a:t>Interactúa con todos los equipos de trabajo del proyecto y facilita el trabajo del equipo a su cargo</a:t>
          </a:r>
          <a:endParaRPr lang="es-ES" sz="1300" dirty="0">
            <a:latin typeface="Arial" panose="020B0604020202020204" pitchFamily="34" charset="0"/>
            <a:cs typeface="Arial" panose="020B0604020202020204" pitchFamily="34" charset="0"/>
          </a:endParaRPr>
        </a:p>
      </dgm:t>
    </dgm:pt>
    <dgm:pt modelId="{93FF59DE-3B6E-466C-AE52-AFF6DB42D3B2}" type="parTrans" cxnId="{0D605634-EAEB-4AC9-BBCA-CE29A2C30288}">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E878BCA2-7354-48F9-ABFD-1257967FC958}" type="sibTrans" cxnId="{0D605634-EAEB-4AC9-BBCA-CE29A2C30288}">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CA1877E9-B23D-4A2D-B44C-DAB4124A4954}">
      <dgm:prSet phldrT="[Texto]" custT="1"/>
      <dgm:spPr/>
      <dgm:t>
        <a:bodyPr/>
        <a:lstStyle/>
        <a:p>
          <a:r>
            <a:rPr lang="es-ES" sz="1300" dirty="0">
              <a:latin typeface="Arial" panose="020B0604020202020204" pitchFamily="34" charset="0"/>
              <a:cs typeface="Arial" panose="020B0604020202020204" pitchFamily="34" charset="0"/>
            </a:rPr>
            <a:t>Gestiona el involucramiento de todas las áreas de la UMNG impactadas durante la implementación</a:t>
          </a:r>
        </a:p>
      </dgm:t>
    </dgm:pt>
    <dgm:pt modelId="{E580E595-4613-4F17-81A0-B1FE3D252094}" type="parTrans" cxnId="{4BE67545-1688-4178-BA69-D4AF6E6DEB76}">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454F3FAF-A797-469D-9150-03E86324C712}" type="sibTrans" cxnId="{4BE67545-1688-4178-BA69-D4AF6E6DEB76}">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26B626AC-48E7-4367-ABA0-37CCC262D277}" type="pres">
      <dgm:prSet presAssocID="{FCB42269-E23B-4680-90B0-F00A096B3A6E}" presName="diagram" presStyleCnt="0">
        <dgm:presLayoutVars>
          <dgm:dir/>
          <dgm:resizeHandles val="exact"/>
        </dgm:presLayoutVars>
      </dgm:prSet>
      <dgm:spPr/>
    </dgm:pt>
    <dgm:pt modelId="{7D4AC91A-89B3-4436-B14B-DE89F138C741}" type="pres">
      <dgm:prSet presAssocID="{434A87DE-EB20-4431-A289-C5BE3508D2A9}" presName="node" presStyleLbl="node1" presStyleIdx="0" presStyleCnt="5">
        <dgm:presLayoutVars>
          <dgm:bulletEnabled val="1"/>
        </dgm:presLayoutVars>
      </dgm:prSet>
      <dgm:spPr/>
    </dgm:pt>
    <dgm:pt modelId="{85950AD1-5E98-4608-A862-F6E520908D90}" type="pres">
      <dgm:prSet presAssocID="{9119EE59-BB84-42BB-B51A-488BB7322ADA}" presName="sibTrans" presStyleCnt="0"/>
      <dgm:spPr/>
    </dgm:pt>
    <dgm:pt modelId="{76FD7146-7503-4C08-AAD7-F2A4B16C6A3C}" type="pres">
      <dgm:prSet presAssocID="{23EEB185-6868-4525-8DB1-09B785EB291C}" presName="node" presStyleLbl="node1" presStyleIdx="1" presStyleCnt="5">
        <dgm:presLayoutVars>
          <dgm:bulletEnabled val="1"/>
        </dgm:presLayoutVars>
      </dgm:prSet>
      <dgm:spPr/>
    </dgm:pt>
    <dgm:pt modelId="{2ED07100-87A6-4703-98AD-BBE09BB00917}" type="pres">
      <dgm:prSet presAssocID="{3E175BE3-9F11-4751-9811-D0518F36EC80}" presName="sibTrans" presStyleCnt="0"/>
      <dgm:spPr/>
    </dgm:pt>
    <dgm:pt modelId="{C8FC0624-5E9C-440F-914D-F0ED18809378}" type="pres">
      <dgm:prSet presAssocID="{98815F11-DC08-4249-B4B3-E8223E904934}" presName="node" presStyleLbl="node1" presStyleIdx="2" presStyleCnt="5" custScaleY="109278">
        <dgm:presLayoutVars>
          <dgm:bulletEnabled val="1"/>
        </dgm:presLayoutVars>
      </dgm:prSet>
      <dgm:spPr/>
    </dgm:pt>
    <dgm:pt modelId="{A7229308-F9D8-4787-8EE7-E420FD7D9D46}" type="pres">
      <dgm:prSet presAssocID="{0B940A59-2BE8-403A-A89D-D7619FEC3D32}" presName="sibTrans" presStyleCnt="0"/>
      <dgm:spPr/>
    </dgm:pt>
    <dgm:pt modelId="{B4656F66-128C-446D-A581-CA361D2CA1E8}" type="pres">
      <dgm:prSet presAssocID="{3484026F-C3CD-4EA5-9E81-67C6B8B1AD15}" presName="node" presStyleLbl="node1" presStyleIdx="3" presStyleCnt="5" custScaleY="112163">
        <dgm:presLayoutVars>
          <dgm:bulletEnabled val="1"/>
        </dgm:presLayoutVars>
      </dgm:prSet>
      <dgm:spPr/>
    </dgm:pt>
    <dgm:pt modelId="{E8491AB4-7D6A-4231-AEC6-0B6E7C11BCC7}" type="pres">
      <dgm:prSet presAssocID="{E878BCA2-7354-48F9-ABFD-1257967FC958}" presName="sibTrans" presStyleCnt="0"/>
      <dgm:spPr/>
    </dgm:pt>
    <dgm:pt modelId="{7E220785-1336-4606-AB61-30B0E87337B5}" type="pres">
      <dgm:prSet presAssocID="{CA1877E9-B23D-4A2D-B44C-DAB4124A4954}" presName="node" presStyleLbl="node1" presStyleIdx="4" presStyleCnt="5">
        <dgm:presLayoutVars>
          <dgm:bulletEnabled val="1"/>
        </dgm:presLayoutVars>
      </dgm:prSet>
      <dgm:spPr/>
    </dgm:pt>
  </dgm:ptLst>
  <dgm:cxnLst>
    <dgm:cxn modelId="{DACD3C05-9AAB-45F7-B0C3-C5DCB0422D71}" srcId="{FCB42269-E23B-4680-90B0-F00A096B3A6E}" destId="{98815F11-DC08-4249-B4B3-E8223E904934}" srcOrd="2" destOrd="0" parTransId="{1920D14D-8BC2-4B77-B4F9-1E95C7B5EAD6}" sibTransId="{0B940A59-2BE8-403A-A89D-D7619FEC3D32}"/>
    <dgm:cxn modelId="{D9EB751F-2E31-452F-8E2F-6FC9CD0F5E4E}" type="presOf" srcId="{CA1877E9-B23D-4A2D-B44C-DAB4124A4954}" destId="{7E220785-1336-4606-AB61-30B0E87337B5}" srcOrd="0" destOrd="0" presId="urn:microsoft.com/office/officeart/2005/8/layout/default"/>
    <dgm:cxn modelId="{0D605634-EAEB-4AC9-BBCA-CE29A2C30288}" srcId="{FCB42269-E23B-4680-90B0-F00A096B3A6E}" destId="{3484026F-C3CD-4EA5-9E81-67C6B8B1AD15}" srcOrd="3" destOrd="0" parTransId="{93FF59DE-3B6E-466C-AE52-AFF6DB42D3B2}" sibTransId="{E878BCA2-7354-48F9-ABFD-1257967FC958}"/>
    <dgm:cxn modelId="{E1168C62-C84C-46BC-98F7-A923F09D8223}" type="presOf" srcId="{434A87DE-EB20-4431-A289-C5BE3508D2A9}" destId="{7D4AC91A-89B3-4436-B14B-DE89F138C741}" srcOrd="0" destOrd="0" presId="urn:microsoft.com/office/officeart/2005/8/layout/default"/>
    <dgm:cxn modelId="{4BE67545-1688-4178-BA69-D4AF6E6DEB76}" srcId="{FCB42269-E23B-4680-90B0-F00A096B3A6E}" destId="{CA1877E9-B23D-4A2D-B44C-DAB4124A4954}" srcOrd="4" destOrd="0" parTransId="{E580E595-4613-4F17-81A0-B1FE3D252094}" sibTransId="{454F3FAF-A797-469D-9150-03E86324C712}"/>
    <dgm:cxn modelId="{4D0DD546-3C58-4C1E-973F-D3BAE74AD9AF}" srcId="{FCB42269-E23B-4680-90B0-F00A096B3A6E}" destId="{23EEB185-6868-4525-8DB1-09B785EB291C}" srcOrd="1" destOrd="0" parTransId="{9AAAAF26-C7A0-43EC-9A1A-08639447499D}" sibTransId="{3E175BE3-9F11-4751-9811-D0518F36EC80}"/>
    <dgm:cxn modelId="{17A43C9B-2E0B-4AC6-9AF1-D5B60F8C05D4}" type="presOf" srcId="{3484026F-C3CD-4EA5-9E81-67C6B8B1AD15}" destId="{B4656F66-128C-446D-A581-CA361D2CA1E8}" srcOrd="0" destOrd="0" presId="urn:microsoft.com/office/officeart/2005/8/layout/default"/>
    <dgm:cxn modelId="{6ECE84AE-9589-4FE8-AC75-01E62574DC39}" type="presOf" srcId="{23EEB185-6868-4525-8DB1-09B785EB291C}" destId="{76FD7146-7503-4C08-AAD7-F2A4B16C6A3C}" srcOrd="0" destOrd="0" presId="urn:microsoft.com/office/officeart/2005/8/layout/default"/>
    <dgm:cxn modelId="{BA67D4B7-3B14-4D51-AFE5-318CB0D5264B}" type="presOf" srcId="{FCB42269-E23B-4680-90B0-F00A096B3A6E}" destId="{26B626AC-48E7-4367-ABA0-37CCC262D277}" srcOrd="0" destOrd="0" presId="urn:microsoft.com/office/officeart/2005/8/layout/default"/>
    <dgm:cxn modelId="{1E5BD8C0-78BC-46A4-9B45-7705A35190B0}" type="presOf" srcId="{98815F11-DC08-4249-B4B3-E8223E904934}" destId="{C8FC0624-5E9C-440F-914D-F0ED18809378}" srcOrd="0" destOrd="0" presId="urn:microsoft.com/office/officeart/2005/8/layout/default"/>
    <dgm:cxn modelId="{B6372ADA-B586-4800-8006-9030D6E04E15}" srcId="{FCB42269-E23B-4680-90B0-F00A096B3A6E}" destId="{434A87DE-EB20-4431-A289-C5BE3508D2A9}" srcOrd="0" destOrd="0" parTransId="{D82B5371-6D0F-41B5-A82C-124B0F64E8BC}" sibTransId="{9119EE59-BB84-42BB-B51A-488BB7322ADA}"/>
    <dgm:cxn modelId="{3ACB1F82-6601-4767-8FEC-2A2A9EB16D5E}" type="presParOf" srcId="{26B626AC-48E7-4367-ABA0-37CCC262D277}" destId="{7D4AC91A-89B3-4436-B14B-DE89F138C741}" srcOrd="0" destOrd="0" presId="urn:microsoft.com/office/officeart/2005/8/layout/default"/>
    <dgm:cxn modelId="{7EC845C2-6720-4B7C-A844-F499772E7C06}" type="presParOf" srcId="{26B626AC-48E7-4367-ABA0-37CCC262D277}" destId="{85950AD1-5E98-4608-A862-F6E520908D90}" srcOrd="1" destOrd="0" presId="urn:microsoft.com/office/officeart/2005/8/layout/default"/>
    <dgm:cxn modelId="{1E541BD6-8E22-458F-8F61-6457DA8E4577}" type="presParOf" srcId="{26B626AC-48E7-4367-ABA0-37CCC262D277}" destId="{76FD7146-7503-4C08-AAD7-F2A4B16C6A3C}" srcOrd="2" destOrd="0" presId="urn:microsoft.com/office/officeart/2005/8/layout/default"/>
    <dgm:cxn modelId="{04999348-B2C3-4B9A-B3D9-385CF955DBCD}" type="presParOf" srcId="{26B626AC-48E7-4367-ABA0-37CCC262D277}" destId="{2ED07100-87A6-4703-98AD-BBE09BB00917}" srcOrd="3" destOrd="0" presId="urn:microsoft.com/office/officeart/2005/8/layout/default"/>
    <dgm:cxn modelId="{901C8B62-A8F3-4248-A436-E5457EED16D9}" type="presParOf" srcId="{26B626AC-48E7-4367-ABA0-37CCC262D277}" destId="{C8FC0624-5E9C-440F-914D-F0ED18809378}" srcOrd="4" destOrd="0" presId="urn:microsoft.com/office/officeart/2005/8/layout/default"/>
    <dgm:cxn modelId="{FFF47913-7611-4CB3-BC04-C4C059D70917}" type="presParOf" srcId="{26B626AC-48E7-4367-ABA0-37CCC262D277}" destId="{A7229308-F9D8-4787-8EE7-E420FD7D9D46}" srcOrd="5" destOrd="0" presId="urn:microsoft.com/office/officeart/2005/8/layout/default"/>
    <dgm:cxn modelId="{90DBF503-A958-4252-8F48-98452548F817}" type="presParOf" srcId="{26B626AC-48E7-4367-ABA0-37CCC262D277}" destId="{B4656F66-128C-446D-A581-CA361D2CA1E8}" srcOrd="6" destOrd="0" presId="urn:microsoft.com/office/officeart/2005/8/layout/default"/>
    <dgm:cxn modelId="{287C4029-19A9-4DD2-8FBE-93903D7017A4}" type="presParOf" srcId="{26B626AC-48E7-4367-ABA0-37CCC262D277}" destId="{E8491AB4-7D6A-4231-AEC6-0B6E7C11BCC7}" srcOrd="7" destOrd="0" presId="urn:microsoft.com/office/officeart/2005/8/layout/default"/>
    <dgm:cxn modelId="{ED7546C7-9EA4-497E-9D1B-A440E116E345}" type="presParOf" srcId="{26B626AC-48E7-4367-ABA0-37CCC262D277}" destId="{7E220785-1336-4606-AB61-30B0E87337B5}"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B42269-E23B-4680-90B0-F00A096B3A6E}"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s-ES"/>
        </a:p>
      </dgm:t>
    </dgm:pt>
    <dgm:pt modelId="{434A87DE-EB20-4431-A289-C5BE3508D2A9}">
      <dgm:prSet phldrT="[Texto]" custT="1"/>
      <dgm:spPr/>
      <dgm:t>
        <a:bodyPr/>
        <a:lstStyle/>
        <a:p>
          <a:r>
            <a:rPr lang="es-ES" sz="1200" dirty="0">
              <a:latin typeface="Arial" panose="020B0604020202020204" pitchFamily="34" charset="0"/>
              <a:cs typeface="Arial" panose="020B0604020202020204" pitchFamily="34" charset="0"/>
            </a:rPr>
            <a:t>Aprueba los entregables del proyecto: (revisa, verifica y ajusta) y coordina para cumplir con los objetivos y tiempos de cada fase.</a:t>
          </a:r>
        </a:p>
      </dgm:t>
    </dgm:pt>
    <dgm:pt modelId="{D82B5371-6D0F-41B5-A82C-124B0F64E8BC}" type="parTrans" cxnId="{B6372ADA-B586-4800-8006-9030D6E04E15}">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9119EE59-BB84-42BB-B51A-488BB7322ADA}" type="sibTrans" cxnId="{B6372ADA-B586-4800-8006-9030D6E04E15}">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23EEB185-6868-4525-8DB1-09B785EB291C}">
      <dgm:prSet phldrT="[Texto]" custT="1"/>
      <dgm:spPr/>
      <dgm:t>
        <a:bodyPr/>
        <a:lstStyle/>
        <a:p>
          <a:r>
            <a:rPr lang="es-ES" sz="1200" dirty="0">
              <a:latin typeface="Arial" panose="020B0604020202020204" pitchFamily="34" charset="0"/>
              <a:cs typeface="Arial" panose="020B0604020202020204" pitchFamily="34" charset="0"/>
            </a:rPr>
            <a:t>Valida las definiciones que el frente funcional realice. Gestiona el consenso en definiciones que involucren procesos trasversales y/o varias áreas o módulos</a:t>
          </a:r>
        </a:p>
      </dgm:t>
    </dgm:pt>
    <dgm:pt modelId="{9AAAAF26-C7A0-43EC-9A1A-08639447499D}" type="parTrans" cxnId="{4D0DD546-3C58-4C1E-973F-D3BAE74AD9AF}">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3E175BE3-9F11-4751-9811-D0518F36EC80}" type="sibTrans" cxnId="{4D0DD546-3C58-4C1E-973F-D3BAE74AD9AF}">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98815F11-DC08-4249-B4B3-E8223E904934}">
      <dgm:prSet phldrT="[Texto]" custT="1"/>
      <dgm:spPr/>
      <dgm:t>
        <a:bodyPr/>
        <a:lstStyle/>
        <a:p>
          <a:r>
            <a:rPr lang="es-ES" sz="1200" dirty="0">
              <a:latin typeface="Arial" panose="020B0604020202020204" pitchFamily="34" charset="0"/>
              <a:cs typeface="Arial" panose="020B0604020202020204" pitchFamily="34" charset="0"/>
            </a:rPr>
            <a:t>Gestiona y apoya a los lideres funcionales en la definición o cambio de los procesos, políticas y/o procedimientos propuestos durante la fase de diseño del proyecto</a:t>
          </a:r>
        </a:p>
      </dgm:t>
    </dgm:pt>
    <dgm:pt modelId="{1920D14D-8BC2-4B77-B4F9-1E95C7B5EAD6}" type="parTrans" cxnId="{DACD3C05-9AAB-45F7-B0C3-C5DCB0422D71}">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0B940A59-2BE8-403A-A89D-D7619FEC3D32}" type="sibTrans" cxnId="{DACD3C05-9AAB-45F7-B0C3-C5DCB0422D71}">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3484026F-C3CD-4EA5-9E81-67C6B8B1AD15}">
      <dgm:prSet phldrT="[Texto]" custT="1"/>
      <dgm:spPr/>
      <dgm:t>
        <a:bodyPr/>
        <a:lstStyle/>
        <a:p>
          <a:r>
            <a:rPr lang="es-ES" sz="1200" dirty="0">
              <a:latin typeface="Arial" panose="020B0604020202020204" pitchFamily="34" charset="0"/>
              <a:cs typeface="Arial" panose="020B0604020202020204" pitchFamily="34" charset="0"/>
            </a:rPr>
            <a:t>Revisa, ajusta y aprueba con su equipo, los entregables que realiza la UT-KUO, acorde con el cronograma de actividades y la metodología de implementación en sus diferentes fases.</a:t>
          </a:r>
        </a:p>
      </dgm:t>
    </dgm:pt>
    <dgm:pt modelId="{93FF59DE-3B6E-466C-AE52-AFF6DB42D3B2}" type="parTrans" cxnId="{0D605634-EAEB-4AC9-BBCA-CE29A2C30288}">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E878BCA2-7354-48F9-ABFD-1257967FC958}" type="sibTrans" cxnId="{0D605634-EAEB-4AC9-BBCA-CE29A2C30288}">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CA1877E9-B23D-4A2D-B44C-DAB4124A4954}">
      <dgm:prSet phldrT="[Texto]" custT="1"/>
      <dgm:spPr/>
      <dgm:t>
        <a:bodyPr/>
        <a:lstStyle/>
        <a:p>
          <a:r>
            <a:rPr lang="es-ES" sz="1200" dirty="0">
              <a:latin typeface="Arial" panose="020B0604020202020204" pitchFamily="34" charset="0"/>
              <a:cs typeface="Arial" panose="020B0604020202020204" pitchFamily="34" charset="0"/>
            </a:rPr>
            <a:t>Proyecta, revisa y evalúa con apoyo de los lideres funcionales cada personalización identificada (brechas o GAPS) bajo criterios de valor agregado, para la presentación del servicio, costos, impactos y alternativas, como insumo para tomar decisiones, incluyendo la sustentación de estos ante el Comité de Control de Cambios o la instancia que determina la GDP.</a:t>
          </a:r>
        </a:p>
      </dgm:t>
    </dgm:pt>
    <dgm:pt modelId="{E580E595-4613-4F17-81A0-B1FE3D252094}" type="parTrans" cxnId="{4BE67545-1688-4178-BA69-D4AF6E6DEB76}">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454F3FAF-A797-469D-9150-03E86324C712}" type="sibTrans" cxnId="{4BE67545-1688-4178-BA69-D4AF6E6DEB76}">
      <dgm:prSet/>
      <dgm:spPr/>
      <dgm:t>
        <a:bodyPr/>
        <a:lstStyle/>
        <a:p>
          <a:endParaRPr lang="es-ES" sz="1300">
            <a:solidFill>
              <a:srgbClr val="002060"/>
            </a:solidFill>
            <a:latin typeface="Arial" panose="020B0604020202020204" pitchFamily="34" charset="0"/>
            <a:cs typeface="Arial" panose="020B0604020202020204" pitchFamily="34" charset="0"/>
          </a:endParaRPr>
        </a:p>
      </dgm:t>
    </dgm:pt>
    <dgm:pt modelId="{26B626AC-48E7-4367-ABA0-37CCC262D277}" type="pres">
      <dgm:prSet presAssocID="{FCB42269-E23B-4680-90B0-F00A096B3A6E}" presName="diagram" presStyleCnt="0">
        <dgm:presLayoutVars>
          <dgm:dir/>
          <dgm:resizeHandles val="exact"/>
        </dgm:presLayoutVars>
      </dgm:prSet>
      <dgm:spPr/>
    </dgm:pt>
    <dgm:pt modelId="{7D4AC91A-89B3-4436-B14B-DE89F138C741}" type="pres">
      <dgm:prSet presAssocID="{434A87DE-EB20-4431-A289-C5BE3508D2A9}" presName="node" presStyleLbl="node1" presStyleIdx="0" presStyleCnt="5">
        <dgm:presLayoutVars>
          <dgm:bulletEnabled val="1"/>
        </dgm:presLayoutVars>
      </dgm:prSet>
      <dgm:spPr/>
    </dgm:pt>
    <dgm:pt modelId="{85950AD1-5E98-4608-A862-F6E520908D90}" type="pres">
      <dgm:prSet presAssocID="{9119EE59-BB84-42BB-B51A-488BB7322ADA}" presName="sibTrans" presStyleCnt="0"/>
      <dgm:spPr/>
    </dgm:pt>
    <dgm:pt modelId="{76FD7146-7503-4C08-AAD7-F2A4B16C6A3C}" type="pres">
      <dgm:prSet presAssocID="{23EEB185-6868-4525-8DB1-09B785EB291C}" presName="node" presStyleLbl="node1" presStyleIdx="1" presStyleCnt="5">
        <dgm:presLayoutVars>
          <dgm:bulletEnabled val="1"/>
        </dgm:presLayoutVars>
      </dgm:prSet>
      <dgm:spPr/>
    </dgm:pt>
    <dgm:pt modelId="{2ED07100-87A6-4703-98AD-BBE09BB00917}" type="pres">
      <dgm:prSet presAssocID="{3E175BE3-9F11-4751-9811-D0518F36EC80}" presName="sibTrans" presStyleCnt="0"/>
      <dgm:spPr/>
    </dgm:pt>
    <dgm:pt modelId="{C8FC0624-5E9C-440F-914D-F0ED18809378}" type="pres">
      <dgm:prSet presAssocID="{98815F11-DC08-4249-B4B3-E8223E904934}" presName="node" presStyleLbl="node1" presStyleIdx="2" presStyleCnt="5" custScaleY="91886" custLinFactNeighborY="-7981">
        <dgm:presLayoutVars>
          <dgm:bulletEnabled val="1"/>
        </dgm:presLayoutVars>
      </dgm:prSet>
      <dgm:spPr/>
    </dgm:pt>
    <dgm:pt modelId="{A7229308-F9D8-4787-8EE7-E420FD7D9D46}" type="pres">
      <dgm:prSet presAssocID="{0B940A59-2BE8-403A-A89D-D7619FEC3D32}" presName="sibTrans" presStyleCnt="0"/>
      <dgm:spPr/>
    </dgm:pt>
    <dgm:pt modelId="{B4656F66-128C-446D-A581-CA361D2CA1E8}" type="pres">
      <dgm:prSet presAssocID="{3484026F-C3CD-4EA5-9E81-67C6B8B1AD15}" presName="node" presStyleLbl="node1" presStyleIdx="3" presStyleCnt="5" custScaleY="84625" custLinFactNeighborX="748" custLinFactNeighborY="-7731">
        <dgm:presLayoutVars>
          <dgm:bulletEnabled val="1"/>
        </dgm:presLayoutVars>
      </dgm:prSet>
      <dgm:spPr/>
    </dgm:pt>
    <dgm:pt modelId="{E8491AB4-7D6A-4231-AEC6-0B6E7C11BCC7}" type="pres">
      <dgm:prSet presAssocID="{E878BCA2-7354-48F9-ABFD-1257967FC958}" presName="sibTrans" presStyleCnt="0"/>
      <dgm:spPr/>
    </dgm:pt>
    <dgm:pt modelId="{7E220785-1336-4606-AB61-30B0E87337B5}" type="pres">
      <dgm:prSet presAssocID="{CA1877E9-B23D-4A2D-B44C-DAB4124A4954}" presName="node" presStyleLbl="node1" presStyleIdx="4" presStyleCnt="5" custScaleX="124605" custLinFactNeighborY="-15418">
        <dgm:presLayoutVars>
          <dgm:bulletEnabled val="1"/>
        </dgm:presLayoutVars>
      </dgm:prSet>
      <dgm:spPr/>
    </dgm:pt>
  </dgm:ptLst>
  <dgm:cxnLst>
    <dgm:cxn modelId="{DACD3C05-9AAB-45F7-B0C3-C5DCB0422D71}" srcId="{FCB42269-E23B-4680-90B0-F00A096B3A6E}" destId="{98815F11-DC08-4249-B4B3-E8223E904934}" srcOrd="2" destOrd="0" parTransId="{1920D14D-8BC2-4B77-B4F9-1E95C7B5EAD6}" sibTransId="{0B940A59-2BE8-403A-A89D-D7619FEC3D32}"/>
    <dgm:cxn modelId="{D9EB751F-2E31-452F-8E2F-6FC9CD0F5E4E}" type="presOf" srcId="{CA1877E9-B23D-4A2D-B44C-DAB4124A4954}" destId="{7E220785-1336-4606-AB61-30B0E87337B5}" srcOrd="0" destOrd="0" presId="urn:microsoft.com/office/officeart/2005/8/layout/default"/>
    <dgm:cxn modelId="{0D605634-EAEB-4AC9-BBCA-CE29A2C30288}" srcId="{FCB42269-E23B-4680-90B0-F00A096B3A6E}" destId="{3484026F-C3CD-4EA5-9E81-67C6B8B1AD15}" srcOrd="3" destOrd="0" parTransId="{93FF59DE-3B6E-466C-AE52-AFF6DB42D3B2}" sibTransId="{E878BCA2-7354-48F9-ABFD-1257967FC958}"/>
    <dgm:cxn modelId="{E1168C62-C84C-46BC-98F7-A923F09D8223}" type="presOf" srcId="{434A87DE-EB20-4431-A289-C5BE3508D2A9}" destId="{7D4AC91A-89B3-4436-B14B-DE89F138C741}" srcOrd="0" destOrd="0" presId="urn:microsoft.com/office/officeart/2005/8/layout/default"/>
    <dgm:cxn modelId="{4BE67545-1688-4178-BA69-D4AF6E6DEB76}" srcId="{FCB42269-E23B-4680-90B0-F00A096B3A6E}" destId="{CA1877E9-B23D-4A2D-B44C-DAB4124A4954}" srcOrd="4" destOrd="0" parTransId="{E580E595-4613-4F17-81A0-B1FE3D252094}" sibTransId="{454F3FAF-A797-469D-9150-03E86324C712}"/>
    <dgm:cxn modelId="{4D0DD546-3C58-4C1E-973F-D3BAE74AD9AF}" srcId="{FCB42269-E23B-4680-90B0-F00A096B3A6E}" destId="{23EEB185-6868-4525-8DB1-09B785EB291C}" srcOrd="1" destOrd="0" parTransId="{9AAAAF26-C7A0-43EC-9A1A-08639447499D}" sibTransId="{3E175BE3-9F11-4751-9811-D0518F36EC80}"/>
    <dgm:cxn modelId="{17A43C9B-2E0B-4AC6-9AF1-D5B60F8C05D4}" type="presOf" srcId="{3484026F-C3CD-4EA5-9E81-67C6B8B1AD15}" destId="{B4656F66-128C-446D-A581-CA361D2CA1E8}" srcOrd="0" destOrd="0" presId="urn:microsoft.com/office/officeart/2005/8/layout/default"/>
    <dgm:cxn modelId="{6ECE84AE-9589-4FE8-AC75-01E62574DC39}" type="presOf" srcId="{23EEB185-6868-4525-8DB1-09B785EB291C}" destId="{76FD7146-7503-4C08-AAD7-F2A4B16C6A3C}" srcOrd="0" destOrd="0" presId="urn:microsoft.com/office/officeart/2005/8/layout/default"/>
    <dgm:cxn modelId="{BA67D4B7-3B14-4D51-AFE5-318CB0D5264B}" type="presOf" srcId="{FCB42269-E23B-4680-90B0-F00A096B3A6E}" destId="{26B626AC-48E7-4367-ABA0-37CCC262D277}" srcOrd="0" destOrd="0" presId="urn:microsoft.com/office/officeart/2005/8/layout/default"/>
    <dgm:cxn modelId="{1E5BD8C0-78BC-46A4-9B45-7705A35190B0}" type="presOf" srcId="{98815F11-DC08-4249-B4B3-E8223E904934}" destId="{C8FC0624-5E9C-440F-914D-F0ED18809378}" srcOrd="0" destOrd="0" presId="urn:microsoft.com/office/officeart/2005/8/layout/default"/>
    <dgm:cxn modelId="{B6372ADA-B586-4800-8006-9030D6E04E15}" srcId="{FCB42269-E23B-4680-90B0-F00A096B3A6E}" destId="{434A87DE-EB20-4431-A289-C5BE3508D2A9}" srcOrd="0" destOrd="0" parTransId="{D82B5371-6D0F-41B5-A82C-124B0F64E8BC}" sibTransId="{9119EE59-BB84-42BB-B51A-488BB7322ADA}"/>
    <dgm:cxn modelId="{3ACB1F82-6601-4767-8FEC-2A2A9EB16D5E}" type="presParOf" srcId="{26B626AC-48E7-4367-ABA0-37CCC262D277}" destId="{7D4AC91A-89B3-4436-B14B-DE89F138C741}" srcOrd="0" destOrd="0" presId="urn:microsoft.com/office/officeart/2005/8/layout/default"/>
    <dgm:cxn modelId="{7EC845C2-6720-4B7C-A844-F499772E7C06}" type="presParOf" srcId="{26B626AC-48E7-4367-ABA0-37CCC262D277}" destId="{85950AD1-5E98-4608-A862-F6E520908D90}" srcOrd="1" destOrd="0" presId="urn:microsoft.com/office/officeart/2005/8/layout/default"/>
    <dgm:cxn modelId="{1E541BD6-8E22-458F-8F61-6457DA8E4577}" type="presParOf" srcId="{26B626AC-48E7-4367-ABA0-37CCC262D277}" destId="{76FD7146-7503-4C08-AAD7-F2A4B16C6A3C}" srcOrd="2" destOrd="0" presId="urn:microsoft.com/office/officeart/2005/8/layout/default"/>
    <dgm:cxn modelId="{04999348-B2C3-4B9A-B3D9-385CF955DBCD}" type="presParOf" srcId="{26B626AC-48E7-4367-ABA0-37CCC262D277}" destId="{2ED07100-87A6-4703-98AD-BBE09BB00917}" srcOrd="3" destOrd="0" presId="urn:microsoft.com/office/officeart/2005/8/layout/default"/>
    <dgm:cxn modelId="{901C8B62-A8F3-4248-A436-E5457EED16D9}" type="presParOf" srcId="{26B626AC-48E7-4367-ABA0-37CCC262D277}" destId="{C8FC0624-5E9C-440F-914D-F0ED18809378}" srcOrd="4" destOrd="0" presId="urn:microsoft.com/office/officeart/2005/8/layout/default"/>
    <dgm:cxn modelId="{FFF47913-7611-4CB3-BC04-C4C059D70917}" type="presParOf" srcId="{26B626AC-48E7-4367-ABA0-37CCC262D277}" destId="{A7229308-F9D8-4787-8EE7-E420FD7D9D46}" srcOrd="5" destOrd="0" presId="urn:microsoft.com/office/officeart/2005/8/layout/default"/>
    <dgm:cxn modelId="{90DBF503-A958-4252-8F48-98452548F817}" type="presParOf" srcId="{26B626AC-48E7-4367-ABA0-37CCC262D277}" destId="{B4656F66-128C-446D-A581-CA361D2CA1E8}" srcOrd="6" destOrd="0" presId="urn:microsoft.com/office/officeart/2005/8/layout/default"/>
    <dgm:cxn modelId="{287C4029-19A9-4DD2-8FBE-93903D7017A4}" type="presParOf" srcId="{26B626AC-48E7-4367-ABA0-37CCC262D277}" destId="{E8491AB4-7D6A-4231-AEC6-0B6E7C11BCC7}" srcOrd="7" destOrd="0" presId="urn:microsoft.com/office/officeart/2005/8/layout/default"/>
    <dgm:cxn modelId="{ED7546C7-9EA4-497E-9D1B-A440E116E345}" type="presParOf" srcId="{26B626AC-48E7-4367-ABA0-37CCC262D277}" destId="{7E220785-1336-4606-AB61-30B0E87337B5}" srcOrd="8"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C34285-C510-4AFF-AC2B-DCCF60E5B11C}" type="doc">
      <dgm:prSet loTypeId="urn:microsoft.com/office/officeart/2008/layout/VerticalCurvedList" loCatId="list" qsTypeId="urn:microsoft.com/office/officeart/2005/8/quickstyle/3d4" qsCatId="3D" csTypeId="urn:microsoft.com/office/officeart/2005/8/colors/colorful1" csCatId="colorful" phldr="1"/>
      <dgm:spPr/>
      <dgm:t>
        <a:bodyPr/>
        <a:lstStyle/>
        <a:p>
          <a:endParaRPr lang="es-ES"/>
        </a:p>
      </dgm:t>
    </dgm:pt>
    <dgm:pt modelId="{297BCA6E-056D-410B-8938-2CF1AFF71528}">
      <dgm:prSet phldrT="[Texto]" custT="1"/>
      <dgm:spPr>
        <a:xfrm>
          <a:off x="445697" y="745746"/>
          <a:ext cx="6239765" cy="354240"/>
        </a:xfrm>
        <a:scene3d>
          <a:camera prst="orthographicFront"/>
          <a:lightRig rig="chilly" dir="t"/>
        </a:scene3d>
        <a:sp3d prstMaterial="translucentPowder">
          <a:bevelT w="127000" h="25400" prst="softRound"/>
        </a:sp3d>
      </dgm:spPr>
      <dgm:t>
        <a:bodyPr/>
        <a:lstStyle/>
        <a:p>
          <a:r>
            <a:rPr lang="es-ES" sz="1400">
              <a:latin typeface="Tahoma" panose="020B0604030504040204" pitchFamily="34" charset="0"/>
              <a:ea typeface="+mn-ea"/>
              <a:cs typeface="+mn-cs"/>
              <a:hlinkClick xmlns:r="http://schemas.openxmlformats.org/officeDocument/2006/relationships" r:id="rId1"/>
            </a:rPr>
            <a:t>Normatividad financiera </a:t>
          </a:r>
          <a:endParaRPr lang="es-ES" sz="1400" dirty="0">
            <a:latin typeface="Calibri" panose="020F0502020204030204"/>
            <a:ea typeface="+mn-ea"/>
            <a:cs typeface="+mn-cs"/>
          </a:endParaRPr>
        </a:p>
      </dgm:t>
    </dgm:pt>
    <dgm:pt modelId="{A2C33DA4-BCAB-4D13-8CC9-16D96C663979}" type="parTrans" cxnId="{847B7D8B-C7EC-4CE9-8B4D-7609B3BDD96D}">
      <dgm:prSet/>
      <dgm:spPr/>
      <dgm:t>
        <a:bodyPr/>
        <a:lstStyle/>
        <a:p>
          <a:endParaRPr lang="es-ES"/>
        </a:p>
      </dgm:t>
    </dgm:pt>
    <dgm:pt modelId="{3D465B7E-0607-433F-9B1C-92D4897AAD2E}" type="sibTrans" cxnId="{847B7D8B-C7EC-4CE9-8B4D-7609B3BDD96D}">
      <dgm:prSet/>
      <dgm:spPr/>
      <dgm:t>
        <a:bodyPr/>
        <a:lstStyle/>
        <a:p>
          <a:endParaRPr lang="es-ES"/>
        </a:p>
      </dgm:t>
    </dgm:pt>
    <dgm:pt modelId="{2688C71C-9F4F-4863-8C8C-BD116C3BBE2A}">
      <dgm:prSet phldrT="[Texto]" custT="1"/>
      <dgm:spPr>
        <a:xfrm>
          <a:off x="445697" y="1290066"/>
          <a:ext cx="6239765" cy="354240"/>
        </a:xfrm>
        <a:scene3d>
          <a:camera prst="orthographicFront"/>
          <a:lightRig rig="chilly" dir="t"/>
        </a:scene3d>
        <a:sp3d prstMaterial="translucentPowder">
          <a:bevelT w="127000" h="25400" prst="softRound"/>
        </a:sp3d>
      </dgm:spPr>
      <dgm:t>
        <a:bodyPr/>
        <a:lstStyle/>
        <a:p>
          <a:r>
            <a:rPr lang="es-ES" sz="1400" dirty="0">
              <a:latin typeface="Tahoma" panose="020B0604030504040204" pitchFamily="34" charset="0"/>
              <a:ea typeface="+mn-ea"/>
              <a:cs typeface="+mn-cs"/>
              <a:hlinkClick xmlns:r="http://schemas.openxmlformats.org/officeDocument/2006/relationships" r:id="rId2"/>
            </a:rPr>
            <a:t>Información proveedores y contratistas</a:t>
          </a:r>
          <a:endParaRPr lang="es-ES" sz="1400" dirty="0">
            <a:latin typeface="Calibri" panose="020F0502020204030204"/>
            <a:ea typeface="+mn-ea"/>
            <a:cs typeface="+mn-cs"/>
          </a:endParaRPr>
        </a:p>
      </dgm:t>
    </dgm:pt>
    <dgm:pt modelId="{F7CCFD4E-168B-4DED-8684-A45CCD2B6C31}" type="parTrans" cxnId="{9C1EF17D-BBB3-4B76-940F-C77621634963}">
      <dgm:prSet/>
      <dgm:spPr/>
      <dgm:t>
        <a:bodyPr/>
        <a:lstStyle/>
        <a:p>
          <a:endParaRPr lang="es-ES"/>
        </a:p>
      </dgm:t>
    </dgm:pt>
    <dgm:pt modelId="{0EA480D1-51DB-4441-A5AB-0780E49DD725}" type="sibTrans" cxnId="{9C1EF17D-BBB3-4B76-940F-C77621634963}">
      <dgm:prSet/>
      <dgm:spPr/>
      <dgm:t>
        <a:bodyPr/>
        <a:lstStyle/>
        <a:p>
          <a:endParaRPr lang="es-ES"/>
        </a:p>
      </dgm:t>
    </dgm:pt>
    <dgm:pt modelId="{302EE6A2-D130-427C-B8ED-FEE93C932C15}">
      <dgm:prSet phldrT="[Texto]" custT="1"/>
      <dgm:spPr>
        <a:xfrm>
          <a:off x="445697" y="1834386"/>
          <a:ext cx="6239765" cy="354240"/>
        </a:xfrm>
        <a:scene3d>
          <a:camera prst="orthographicFront"/>
          <a:lightRig rig="chilly" dir="t"/>
        </a:scene3d>
        <a:sp3d prstMaterial="translucentPowder">
          <a:bevelT w="127000" h="25400" prst="softRound"/>
        </a:sp3d>
      </dgm:spPr>
      <dgm:t>
        <a:bodyPr/>
        <a:lstStyle/>
        <a:p>
          <a:r>
            <a:rPr lang="es-ES" sz="1400">
              <a:latin typeface="Tahoma" panose="020B0604030504040204" pitchFamily="34" charset="0"/>
              <a:ea typeface="+mn-ea"/>
              <a:cs typeface="+mn-cs"/>
              <a:hlinkClick xmlns:r="http://schemas.openxmlformats.org/officeDocument/2006/relationships" r:id="rId3"/>
            </a:rPr>
            <a:t>Certificado electoral</a:t>
          </a:r>
          <a:endParaRPr lang="es-ES" sz="1400" dirty="0">
            <a:latin typeface="Calibri" panose="020F0502020204030204"/>
            <a:ea typeface="+mn-ea"/>
            <a:cs typeface="+mn-cs"/>
          </a:endParaRPr>
        </a:p>
      </dgm:t>
    </dgm:pt>
    <dgm:pt modelId="{007F541F-1386-4D01-B541-D9F386E9360A}" type="parTrans" cxnId="{01766BEF-B971-4454-8180-4FF5A99B4DC0}">
      <dgm:prSet/>
      <dgm:spPr/>
      <dgm:t>
        <a:bodyPr/>
        <a:lstStyle/>
        <a:p>
          <a:endParaRPr lang="es-ES"/>
        </a:p>
      </dgm:t>
    </dgm:pt>
    <dgm:pt modelId="{0F898D9B-8D16-45F8-BB6F-D8F6F7DE0312}" type="sibTrans" cxnId="{01766BEF-B971-4454-8180-4FF5A99B4DC0}">
      <dgm:prSet/>
      <dgm:spPr/>
      <dgm:t>
        <a:bodyPr/>
        <a:lstStyle/>
        <a:p>
          <a:endParaRPr lang="es-ES"/>
        </a:p>
      </dgm:t>
    </dgm:pt>
    <dgm:pt modelId="{C4C3E406-9CCE-48EC-8F01-CC56CB5B0EC1}">
      <dgm:prSet phldrT="[Texto]" custT="1"/>
      <dgm:spPr>
        <a:xfrm>
          <a:off x="445697" y="2378706"/>
          <a:ext cx="6239765" cy="354240"/>
        </a:xfrm>
        <a:scene3d>
          <a:camera prst="orthographicFront"/>
          <a:lightRig rig="chilly" dir="t"/>
        </a:scene3d>
        <a:sp3d prstMaterial="translucentPowder">
          <a:bevelT w="127000" h="25400" prst="softRound"/>
        </a:sp3d>
      </dgm:spPr>
      <dgm:t>
        <a:bodyPr/>
        <a:lstStyle/>
        <a:p>
          <a:r>
            <a:rPr lang="es-ES" sz="1400">
              <a:latin typeface="Tahoma" panose="020B0604030504040204" pitchFamily="34" charset="0"/>
              <a:ea typeface="+mn-ea"/>
              <a:cs typeface="+mn-cs"/>
              <a:hlinkClick xmlns:r="http://schemas.openxmlformats.org/officeDocument/2006/relationships" r:id="rId4"/>
            </a:rPr>
            <a:t>Devoluciones o abonos</a:t>
          </a:r>
          <a:endParaRPr lang="es-ES" sz="1400" dirty="0">
            <a:latin typeface="Calibri" panose="020F0502020204030204"/>
            <a:ea typeface="+mn-ea"/>
            <a:cs typeface="+mn-cs"/>
          </a:endParaRPr>
        </a:p>
      </dgm:t>
    </dgm:pt>
    <dgm:pt modelId="{010C50FC-EEC5-45BF-96FD-AD9D0D6AF7FD}" type="parTrans" cxnId="{7BC48190-A56A-4B92-8DD3-F568018757D1}">
      <dgm:prSet/>
      <dgm:spPr/>
      <dgm:t>
        <a:bodyPr/>
        <a:lstStyle/>
        <a:p>
          <a:endParaRPr lang="es-ES"/>
        </a:p>
      </dgm:t>
    </dgm:pt>
    <dgm:pt modelId="{7A550A49-CAAE-4156-ABAE-46EAD3BBCFA7}" type="sibTrans" cxnId="{7BC48190-A56A-4B92-8DD3-F568018757D1}">
      <dgm:prSet/>
      <dgm:spPr/>
      <dgm:t>
        <a:bodyPr/>
        <a:lstStyle/>
        <a:p>
          <a:endParaRPr lang="es-ES"/>
        </a:p>
      </dgm:t>
    </dgm:pt>
    <dgm:pt modelId="{F96CE5E8-CBFC-4EC1-A49C-2975EA5A7DC6}">
      <dgm:prSet phldrT="[Texto]" custT="1"/>
      <dgm:spPr>
        <a:xfrm>
          <a:off x="445697" y="2923026"/>
          <a:ext cx="6239765" cy="354240"/>
        </a:xfrm>
        <a:scene3d>
          <a:camera prst="orthographicFront"/>
          <a:lightRig rig="chilly" dir="t"/>
        </a:scene3d>
        <a:sp3d prstMaterial="translucentPowder">
          <a:bevelT w="127000" h="25400" prst="softRound"/>
        </a:sp3d>
      </dgm:spPr>
      <dgm:t>
        <a:bodyPr/>
        <a:lstStyle/>
        <a:p>
          <a:r>
            <a:rPr lang="es-ES" sz="1400">
              <a:latin typeface="Tahoma" panose="020B0604030504040204" pitchFamily="34" charset="0"/>
              <a:ea typeface="+mn-ea"/>
              <a:cs typeface="+mn-cs"/>
              <a:hlinkClick xmlns:r="http://schemas.openxmlformats.org/officeDocument/2006/relationships" r:id="rId5"/>
            </a:rPr>
            <a:t>Certificados de institucionalidad</a:t>
          </a:r>
          <a:endParaRPr lang="es-ES" sz="1400" dirty="0">
            <a:latin typeface="Calibri" panose="020F0502020204030204"/>
            <a:ea typeface="+mn-ea"/>
            <a:cs typeface="+mn-cs"/>
          </a:endParaRPr>
        </a:p>
      </dgm:t>
    </dgm:pt>
    <dgm:pt modelId="{2B89F3DC-5C54-4F2C-8CEA-4393DED2A6F6}" type="parTrans" cxnId="{6E5DF4EF-9FD3-4C57-82C5-346FE31C9E21}">
      <dgm:prSet/>
      <dgm:spPr/>
      <dgm:t>
        <a:bodyPr/>
        <a:lstStyle/>
        <a:p>
          <a:endParaRPr lang="es-ES"/>
        </a:p>
      </dgm:t>
    </dgm:pt>
    <dgm:pt modelId="{6702A6E3-A7A9-49E3-84BD-6192F763925E}" type="sibTrans" cxnId="{6E5DF4EF-9FD3-4C57-82C5-346FE31C9E21}">
      <dgm:prSet/>
      <dgm:spPr/>
      <dgm:t>
        <a:bodyPr/>
        <a:lstStyle/>
        <a:p>
          <a:endParaRPr lang="es-ES"/>
        </a:p>
      </dgm:t>
    </dgm:pt>
    <dgm:pt modelId="{C34BCFAB-BDDD-43F0-8A55-BBF2582E0440}">
      <dgm:prSet phldrT="[Texto]" custT="1"/>
      <dgm:spPr>
        <a:xfrm>
          <a:off x="445697" y="3467346"/>
          <a:ext cx="6239765" cy="354240"/>
        </a:xfrm>
        <a:scene3d>
          <a:camera prst="orthographicFront"/>
          <a:lightRig rig="chilly" dir="t"/>
        </a:scene3d>
        <a:sp3d prstMaterial="translucentPowder">
          <a:bevelT w="127000" h="25400" prst="softRound"/>
        </a:sp3d>
      </dgm:spPr>
      <dgm:t>
        <a:bodyPr/>
        <a:lstStyle/>
        <a:p>
          <a:r>
            <a:rPr lang="es-ES" sz="1400">
              <a:latin typeface="Tahoma" panose="020B0604030504040204" pitchFamily="34" charset="0"/>
              <a:ea typeface="+mn-ea"/>
              <a:cs typeface="+mn-cs"/>
              <a:hlinkClick xmlns:r="http://schemas.openxmlformats.org/officeDocument/2006/relationships" r:id="rId6"/>
            </a:rPr>
            <a:t>Créditos ICETEX</a:t>
          </a:r>
          <a:endParaRPr lang="es-ES" sz="1400" dirty="0">
            <a:latin typeface="Calibri" panose="020F0502020204030204"/>
            <a:ea typeface="+mn-ea"/>
            <a:cs typeface="+mn-cs"/>
          </a:endParaRPr>
        </a:p>
      </dgm:t>
    </dgm:pt>
    <dgm:pt modelId="{7E8C7586-CF37-435C-B0DC-EED10536FB9E}" type="parTrans" cxnId="{6A4FCEA0-B6B5-488F-AE67-3519BAAAB74C}">
      <dgm:prSet/>
      <dgm:spPr/>
      <dgm:t>
        <a:bodyPr/>
        <a:lstStyle/>
        <a:p>
          <a:endParaRPr lang="es-ES"/>
        </a:p>
      </dgm:t>
    </dgm:pt>
    <dgm:pt modelId="{E41E5F3F-6060-4B81-963E-00B4A017BA6F}" type="sibTrans" cxnId="{6A4FCEA0-B6B5-488F-AE67-3519BAAAB74C}">
      <dgm:prSet/>
      <dgm:spPr/>
      <dgm:t>
        <a:bodyPr/>
        <a:lstStyle/>
        <a:p>
          <a:endParaRPr lang="es-ES"/>
        </a:p>
      </dgm:t>
    </dgm:pt>
    <dgm:pt modelId="{1D033F5F-B8AC-49B1-86F9-A7CCE1E7EEF5}">
      <dgm:prSet phldrT="[Texto]" custT="1"/>
      <dgm:spPr>
        <a:xfrm>
          <a:off x="445697" y="4011666"/>
          <a:ext cx="6239765" cy="354240"/>
        </a:xfrm>
        <a:scene3d>
          <a:camera prst="orthographicFront"/>
          <a:lightRig rig="chilly" dir="t"/>
        </a:scene3d>
        <a:sp3d prstMaterial="translucentPowder">
          <a:bevelT w="127000" h="25400" prst="softRound"/>
        </a:sp3d>
      </dgm:spPr>
      <dgm:t>
        <a:bodyPr/>
        <a:lstStyle/>
        <a:p>
          <a:endParaRPr lang="es-ES"/>
        </a:p>
      </dgm:t>
    </dgm:pt>
    <dgm:pt modelId="{C0BC9060-B8DF-4A4D-9A95-EAD539E9958F}" type="parTrans" cxnId="{185B37DD-E834-48ED-9EBA-F4522FFD3C79}">
      <dgm:prSet/>
      <dgm:spPr/>
      <dgm:t>
        <a:bodyPr/>
        <a:lstStyle/>
        <a:p>
          <a:endParaRPr lang="es-ES"/>
        </a:p>
      </dgm:t>
    </dgm:pt>
    <dgm:pt modelId="{D2D80042-EBB6-489B-96BF-155AD42D3E6E}" type="sibTrans" cxnId="{185B37DD-E834-48ED-9EBA-F4522FFD3C79}">
      <dgm:prSet/>
      <dgm:spPr/>
      <dgm:t>
        <a:bodyPr/>
        <a:lstStyle/>
        <a:p>
          <a:endParaRPr lang="es-ES"/>
        </a:p>
      </dgm:t>
    </dgm:pt>
    <dgm:pt modelId="{48F2E95B-20D5-4F7C-A701-39DBA58924CB}">
      <dgm:prSet phldrT="[Texto]" custT="1"/>
      <dgm:spPr>
        <a:xfrm>
          <a:off x="445697" y="4555986"/>
          <a:ext cx="6239765" cy="354240"/>
        </a:xfrm>
        <a:scene3d>
          <a:camera prst="orthographicFront"/>
          <a:lightRig rig="chilly" dir="t"/>
        </a:scene3d>
        <a:sp3d prstMaterial="translucentPowder">
          <a:bevelT w="127000" h="25400" prst="softRound"/>
        </a:sp3d>
      </dgm:spPr>
      <dgm:t>
        <a:bodyPr/>
        <a:lstStyle/>
        <a:p>
          <a:endParaRPr lang="es-ES"/>
        </a:p>
      </dgm:t>
    </dgm:pt>
    <dgm:pt modelId="{6D033D0B-8CFA-466B-BEEE-827FF1242D09}" type="parTrans" cxnId="{8F8E364B-3F0D-4031-A8E8-A9E1AD4CB02B}">
      <dgm:prSet/>
      <dgm:spPr/>
      <dgm:t>
        <a:bodyPr/>
        <a:lstStyle/>
        <a:p>
          <a:endParaRPr lang="es-ES"/>
        </a:p>
      </dgm:t>
    </dgm:pt>
    <dgm:pt modelId="{DC64601A-155F-41EA-8C5A-1E21C687EF62}" type="sibTrans" cxnId="{8F8E364B-3F0D-4031-A8E8-A9E1AD4CB02B}">
      <dgm:prSet/>
      <dgm:spPr/>
      <dgm:t>
        <a:bodyPr/>
        <a:lstStyle/>
        <a:p>
          <a:endParaRPr lang="es-ES"/>
        </a:p>
      </dgm:t>
    </dgm:pt>
    <dgm:pt modelId="{2C708851-F12E-403D-B46E-02AAEFFED79B}">
      <dgm:prSet phldrT="[Texto]" custT="1"/>
      <dgm:spPr>
        <a:xfrm>
          <a:off x="445697" y="5100306"/>
          <a:ext cx="6239765" cy="354240"/>
        </a:xfrm>
        <a:scene3d>
          <a:camera prst="orthographicFront"/>
          <a:lightRig rig="chilly" dir="t"/>
        </a:scene3d>
        <a:sp3d prstMaterial="translucentPowder">
          <a:bevelT w="127000" h="25400" prst="softRound"/>
        </a:sp3d>
      </dgm:spPr>
      <dgm:t>
        <a:bodyPr/>
        <a:lstStyle/>
        <a:p>
          <a:endParaRPr lang="es-ES"/>
        </a:p>
      </dgm:t>
    </dgm:pt>
    <dgm:pt modelId="{F5E3A9B7-F65B-4A96-941D-D71E36F830B4}" type="parTrans" cxnId="{87FF9C7E-AF11-4921-A041-09A221CD5439}">
      <dgm:prSet/>
      <dgm:spPr/>
      <dgm:t>
        <a:bodyPr/>
        <a:lstStyle/>
        <a:p>
          <a:endParaRPr lang="es-ES"/>
        </a:p>
      </dgm:t>
    </dgm:pt>
    <dgm:pt modelId="{0C4E72D8-97DF-4E19-BE4B-D1D710412186}" type="sibTrans" cxnId="{87FF9C7E-AF11-4921-A041-09A221CD5439}">
      <dgm:prSet/>
      <dgm:spPr/>
      <dgm:t>
        <a:bodyPr/>
        <a:lstStyle/>
        <a:p>
          <a:endParaRPr lang="es-ES"/>
        </a:p>
      </dgm:t>
    </dgm:pt>
    <dgm:pt modelId="{AE82FB03-09B4-4612-A860-3E871390F54C}">
      <dgm:prSet phldrT="[Texto]" custT="1"/>
      <dgm:spPr>
        <a:xfrm>
          <a:off x="424805" y="201426"/>
          <a:ext cx="8488250" cy="354240"/>
        </a:xfrm>
        <a:scene3d>
          <a:camera prst="orthographicFront"/>
          <a:lightRig rig="chilly" dir="t"/>
        </a:scene3d>
        <a:sp3d prstMaterial="translucentPowder">
          <a:bevelT w="127000" h="25400" prst="softRound"/>
        </a:sp3d>
      </dgm:spPr>
      <dgm:t>
        <a:bodyPr/>
        <a:lstStyle/>
        <a:p>
          <a:r>
            <a:rPr lang="es-ES" sz="1400">
              <a:latin typeface="Tahoma" panose="020B0604030504040204" pitchFamily="34" charset="0"/>
              <a:ea typeface="+mn-ea"/>
              <a:cs typeface="+mn-cs"/>
              <a:hlinkClick xmlns:r="http://schemas.openxmlformats.org/officeDocument/2006/relationships" r:id="rId7"/>
            </a:rPr>
            <a:t>Informes financieros</a:t>
          </a:r>
          <a:endParaRPr lang="es-ES" sz="1200" dirty="0">
            <a:latin typeface="Calibri" panose="020F0502020204030204"/>
            <a:ea typeface="+mn-ea"/>
            <a:cs typeface="+mn-cs"/>
          </a:endParaRPr>
        </a:p>
      </dgm:t>
      <dgm:extLst>
        <a:ext uri="{E40237B7-FDA0-4F09-8148-C483321AD2D9}">
          <dgm14:cNvPr xmlns:dgm14="http://schemas.microsoft.com/office/drawing/2010/diagram" id="0" name="">
            <a:hlinkClick xmlns:r="http://schemas.openxmlformats.org/officeDocument/2006/relationships" r:id="rId7"/>
          </dgm14:cNvPr>
        </a:ext>
      </dgm:extLst>
    </dgm:pt>
    <dgm:pt modelId="{0CEDA003-BD0D-4DBC-B46D-74CADF436831}" type="sibTrans" cxnId="{61B785D9-77BF-42FE-8489-6FDDCB8DAD1A}">
      <dgm:prSet/>
      <dgm:spPr/>
      <dgm:t>
        <a:bodyPr/>
        <a:lstStyle/>
        <a:p>
          <a:endParaRPr lang="es-ES"/>
        </a:p>
      </dgm:t>
    </dgm:pt>
    <dgm:pt modelId="{E68AFD71-66B5-415B-8711-AB00311F5929}" type="parTrans" cxnId="{61B785D9-77BF-42FE-8489-6FDDCB8DAD1A}">
      <dgm:prSet/>
      <dgm:spPr/>
      <dgm:t>
        <a:bodyPr/>
        <a:lstStyle/>
        <a:p>
          <a:endParaRPr lang="es-ES"/>
        </a:p>
      </dgm:t>
    </dgm:pt>
    <dgm:pt modelId="{C202B8E5-15BB-4358-89B5-56DA23FDBA91}" type="pres">
      <dgm:prSet presAssocID="{7AC34285-C510-4AFF-AC2B-DCCF60E5B11C}" presName="Name0" presStyleCnt="0">
        <dgm:presLayoutVars>
          <dgm:chMax val="7"/>
          <dgm:chPref val="7"/>
          <dgm:dir/>
        </dgm:presLayoutVars>
      </dgm:prSet>
      <dgm:spPr/>
    </dgm:pt>
    <dgm:pt modelId="{5EE8CA90-E498-4AD1-97CB-25BB949F8E58}" type="pres">
      <dgm:prSet presAssocID="{7AC34285-C510-4AFF-AC2B-DCCF60E5B11C}" presName="Name1" presStyleCnt="0"/>
      <dgm:spPr/>
    </dgm:pt>
    <dgm:pt modelId="{79A8900B-7BE9-4DFB-A730-3E2509A8F764}" type="pres">
      <dgm:prSet presAssocID="{7AC34285-C510-4AFF-AC2B-DCCF60E5B11C}" presName="cycle" presStyleCnt="0"/>
      <dgm:spPr/>
    </dgm:pt>
    <dgm:pt modelId="{C10A1684-002D-4D56-854F-3B885F00C3BF}" type="pres">
      <dgm:prSet presAssocID="{7AC34285-C510-4AFF-AC2B-DCCF60E5B11C}" presName="srcNode" presStyleLbl="node1" presStyleIdx="0" presStyleCnt="7"/>
      <dgm:spPr/>
    </dgm:pt>
    <dgm:pt modelId="{82844A8C-28B7-4298-BA7E-4F7E24C833AE}" type="pres">
      <dgm:prSet presAssocID="{7AC34285-C510-4AFF-AC2B-DCCF60E5B11C}" presName="conn" presStyleLbl="parChTrans1D2" presStyleIdx="0" presStyleCnt="1"/>
      <dgm:spPr/>
    </dgm:pt>
    <dgm:pt modelId="{9FF8CC60-25A9-48C6-BEA4-554DBCC7D7C5}" type="pres">
      <dgm:prSet presAssocID="{7AC34285-C510-4AFF-AC2B-DCCF60E5B11C}" presName="extraNode" presStyleLbl="node1" presStyleIdx="0" presStyleCnt="7"/>
      <dgm:spPr/>
    </dgm:pt>
    <dgm:pt modelId="{C123EFCF-7474-4686-B3E2-75A2AFA888C7}" type="pres">
      <dgm:prSet presAssocID="{7AC34285-C510-4AFF-AC2B-DCCF60E5B11C}" presName="dstNode" presStyleLbl="node1" presStyleIdx="0" presStyleCnt="7"/>
      <dgm:spPr/>
    </dgm:pt>
    <dgm:pt modelId="{272DDFF7-C21F-4BF0-AE79-C6992C5C09AB}" type="pres">
      <dgm:prSet presAssocID="{AE82FB03-09B4-4612-A860-3E871390F54C}" presName="text_1" presStyleLbl="node1" presStyleIdx="0" presStyleCnt="7">
        <dgm:presLayoutVars>
          <dgm:bulletEnabled val="1"/>
        </dgm:presLayoutVars>
      </dgm:prSet>
      <dgm:spPr/>
    </dgm:pt>
    <dgm:pt modelId="{1BC07EB2-9BF5-4648-BF84-8DE267189A24}" type="pres">
      <dgm:prSet presAssocID="{AE82FB03-09B4-4612-A860-3E871390F54C}" presName="accent_1" presStyleCnt="0"/>
      <dgm:spPr/>
    </dgm:pt>
    <dgm:pt modelId="{835404D7-D03F-4D20-A333-28BE3A46837F}" type="pres">
      <dgm:prSet presAssocID="{AE82FB03-09B4-4612-A860-3E871390F54C}" presName="accentRepeatNode" presStyleLbl="solidFgAcc1" presStyleIdx="0" presStyleCnt="7"/>
      <dgm:spPr/>
    </dgm:pt>
    <dgm:pt modelId="{3FC9E86A-5F03-416F-9D5E-F0371BDDA3B3}" type="pres">
      <dgm:prSet presAssocID="{297BCA6E-056D-410B-8938-2CF1AFF71528}" presName="text_2" presStyleLbl="node1" presStyleIdx="1" presStyleCnt="7">
        <dgm:presLayoutVars>
          <dgm:bulletEnabled val="1"/>
        </dgm:presLayoutVars>
      </dgm:prSet>
      <dgm:spPr/>
    </dgm:pt>
    <dgm:pt modelId="{F38ACA9B-0335-4347-98C9-CB706572702A}" type="pres">
      <dgm:prSet presAssocID="{297BCA6E-056D-410B-8938-2CF1AFF71528}" presName="accent_2" presStyleCnt="0"/>
      <dgm:spPr/>
    </dgm:pt>
    <dgm:pt modelId="{326202D7-6BC2-43AF-B61F-CE81C21F7BDA}" type="pres">
      <dgm:prSet presAssocID="{297BCA6E-056D-410B-8938-2CF1AFF71528}" presName="accentRepeatNode" presStyleLbl="solidFgAcc1" presStyleIdx="1" presStyleCnt="7"/>
      <dgm:spPr/>
    </dgm:pt>
    <dgm:pt modelId="{BEEDED30-1108-45BC-80EF-C6A601DE9D6F}" type="pres">
      <dgm:prSet presAssocID="{2688C71C-9F4F-4863-8C8C-BD116C3BBE2A}" presName="text_3" presStyleLbl="node1" presStyleIdx="2" presStyleCnt="7">
        <dgm:presLayoutVars>
          <dgm:bulletEnabled val="1"/>
        </dgm:presLayoutVars>
      </dgm:prSet>
      <dgm:spPr/>
    </dgm:pt>
    <dgm:pt modelId="{A6055E1C-B6DE-401F-B52D-E12B349AD069}" type="pres">
      <dgm:prSet presAssocID="{2688C71C-9F4F-4863-8C8C-BD116C3BBE2A}" presName="accent_3" presStyleCnt="0"/>
      <dgm:spPr/>
    </dgm:pt>
    <dgm:pt modelId="{E058F424-5B13-4F79-BD5C-BFAB3CA6E2D4}" type="pres">
      <dgm:prSet presAssocID="{2688C71C-9F4F-4863-8C8C-BD116C3BBE2A}" presName="accentRepeatNode" presStyleLbl="solidFgAcc1" presStyleIdx="2" presStyleCnt="7"/>
      <dgm:spPr/>
    </dgm:pt>
    <dgm:pt modelId="{1B9F18A2-0301-455E-9DE8-02CB1B118C47}" type="pres">
      <dgm:prSet presAssocID="{302EE6A2-D130-427C-B8ED-FEE93C932C15}" presName="text_4" presStyleLbl="node1" presStyleIdx="3" presStyleCnt="7">
        <dgm:presLayoutVars>
          <dgm:bulletEnabled val="1"/>
        </dgm:presLayoutVars>
      </dgm:prSet>
      <dgm:spPr/>
    </dgm:pt>
    <dgm:pt modelId="{73B130F9-BA6A-41CA-92BA-B178BC291971}" type="pres">
      <dgm:prSet presAssocID="{302EE6A2-D130-427C-B8ED-FEE93C932C15}" presName="accent_4" presStyleCnt="0"/>
      <dgm:spPr/>
    </dgm:pt>
    <dgm:pt modelId="{DF317057-3E0F-46BD-8429-5171C0162636}" type="pres">
      <dgm:prSet presAssocID="{302EE6A2-D130-427C-B8ED-FEE93C932C15}" presName="accentRepeatNode" presStyleLbl="solidFgAcc1" presStyleIdx="3" presStyleCnt="7"/>
      <dgm:spPr/>
    </dgm:pt>
    <dgm:pt modelId="{95D45D82-23D1-416A-A5BC-F02723162996}" type="pres">
      <dgm:prSet presAssocID="{C4C3E406-9CCE-48EC-8F01-CC56CB5B0EC1}" presName="text_5" presStyleLbl="node1" presStyleIdx="4" presStyleCnt="7">
        <dgm:presLayoutVars>
          <dgm:bulletEnabled val="1"/>
        </dgm:presLayoutVars>
      </dgm:prSet>
      <dgm:spPr/>
    </dgm:pt>
    <dgm:pt modelId="{31DFAB4B-76CE-4303-9EB6-BBEC23C54D5B}" type="pres">
      <dgm:prSet presAssocID="{C4C3E406-9CCE-48EC-8F01-CC56CB5B0EC1}" presName="accent_5" presStyleCnt="0"/>
      <dgm:spPr/>
    </dgm:pt>
    <dgm:pt modelId="{926F6131-1EB9-42DD-8B0B-DB9E793A8BBA}" type="pres">
      <dgm:prSet presAssocID="{C4C3E406-9CCE-48EC-8F01-CC56CB5B0EC1}" presName="accentRepeatNode" presStyleLbl="solidFgAcc1" presStyleIdx="4" presStyleCnt="7"/>
      <dgm:spPr/>
    </dgm:pt>
    <dgm:pt modelId="{8E0A13B3-2437-49BB-B82A-CCA078ADD4B2}" type="pres">
      <dgm:prSet presAssocID="{F96CE5E8-CBFC-4EC1-A49C-2975EA5A7DC6}" presName="text_6" presStyleLbl="node1" presStyleIdx="5" presStyleCnt="7">
        <dgm:presLayoutVars>
          <dgm:bulletEnabled val="1"/>
        </dgm:presLayoutVars>
      </dgm:prSet>
      <dgm:spPr/>
    </dgm:pt>
    <dgm:pt modelId="{C29698C8-9CFD-486C-A125-A3852D3340AA}" type="pres">
      <dgm:prSet presAssocID="{F96CE5E8-CBFC-4EC1-A49C-2975EA5A7DC6}" presName="accent_6" presStyleCnt="0"/>
      <dgm:spPr/>
    </dgm:pt>
    <dgm:pt modelId="{E1CB64D2-C406-4697-BF42-6379BB74E5F4}" type="pres">
      <dgm:prSet presAssocID="{F96CE5E8-CBFC-4EC1-A49C-2975EA5A7DC6}" presName="accentRepeatNode" presStyleLbl="solidFgAcc1" presStyleIdx="5" presStyleCnt="7"/>
      <dgm:spPr/>
    </dgm:pt>
    <dgm:pt modelId="{6581E3A4-0E89-4859-A52B-5CF7F9F27434}" type="pres">
      <dgm:prSet presAssocID="{C34BCFAB-BDDD-43F0-8A55-BBF2582E0440}" presName="text_7" presStyleLbl="node1" presStyleIdx="6" presStyleCnt="7">
        <dgm:presLayoutVars>
          <dgm:bulletEnabled val="1"/>
        </dgm:presLayoutVars>
      </dgm:prSet>
      <dgm:spPr/>
    </dgm:pt>
    <dgm:pt modelId="{8B80B92B-BB4C-47FB-BC79-2788B1C52DEE}" type="pres">
      <dgm:prSet presAssocID="{C34BCFAB-BDDD-43F0-8A55-BBF2582E0440}" presName="accent_7" presStyleCnt="0"/>
      <dgm:spPr/>
    </dgm:pt>
    <dgm:pt modelId="{F16D5CBF-BF68-47D0-B4EA-5E163678F716}" type="pres">
      <dgm:prSet presAssocID="{C34BCFAB-BDDD-43F0-8A55-BBF2582E0440}" presName="accentRepeatNode" presStyleLbl="solidFgAcc1" presStyleIdx="6" presStyleCnt="7"/>
      <dgm:spPr/>
    </dgm:pt>
  </dgm:ptLst>
  <dgm:cxnLst>
    <dgm:cxn modelId="{C58AD32B-90E3-4C9E-824F-4933550716D5}" type="presOf" srcId="{C34BCFAB-BDDD-43F0-8A55-BBF2582E0440}" destId="{6581E3A4-0E89-4859-A52B-5CF7F9F27434}" srcOrd="0" destOrd="0" presId="urn:microsoft.com/office/officeart/2008/layout/VerticalCurvedList"/>
    <dgm:cxn modelId="{82E81431-9185-493D-81FD-295D7FFA0FA9}" type="presOf" srcId="{F96CE5E8-CBFC-4EC1-A49C-2975EA5A7DC6}" destId="{8E0A13B3-2437-49BB-B82A-CCA078ADD4B2}" srcOrd="0" destOrd="0" presId="urn:microsoft.com/office/officeart/2008/layout/VerticalCurvedList"/>
    <dgm:cxn modelId="{00A30939-C16C-4B94-B831-E8A2335DCB4C}" type="presOf" srcId="{297BCA6E-056D-410B-8938-2CF1AFF71528}" destId="{3FC9E86A-5F03-416F-9D5E-F0371BDDA3B3}" srcOrd="0" destOrd="0" presId="urn:microsoft.com/office/officeart/2008/layout/VerticalCurvedList"/>
    <dgm:cxn modelId="{8F8E364B-3F0D-4031-A8E8-A9E1AD4CB02B}" srcId="{7AC34285-C510-4AFF-AC2B-DCCF60E5B11C}" destId="{48F2E95B-20D5-4F7C-A701-39DBA58924CB}" srcOrd="8" destOrd="0" parTransId="{6D033D0B-8CFA-466B-BEEE-827FF1242D09}" sibTransId="{DC64601A-155F-41EA-8C5A-1E21C687EF62}"/>
    <dgm:cxn modelId="{9C1EF17D-BBB3-4B76-940F-C77621634963}" srcId="{7AC34285-C510-4AFF-AC2B-DCCF60E5B11C}" destId="{2688C71C-9F4F-4863-8C8C-BD116C3BBE2A}" srcOrd="2" destOrd="0" parTransId="{F7CCFD4E-168B-4DED-8684-A45CCD2B6C31}" sibTransId="{0EA480D1-51DB-4441-A5AB-0780E49DD725}"/>
    <dgm:cxn modelId="{87FF9C7E-AF11-4921-A041-09A221CD5439}" srcId="{7AC34285-C510-4AFF-AC2B-DCCF60E5B11C}" destId="{2C708851-F12E-403D-B46E-02AAEFFED79B}" srcOrd="9" destOrd="0" parTransId="{F5E3A9B7-F65B-4A96-941D-D71E36F830B4}" sibTransId="{0C4E72D8-97DF-4E19-BE4B-D1D710412186}"/>
    <dgm:cxn modelId="{847B7D8B-C7EC-4CE9-8B4D-7609B3BDD96D}" srcId="{7AC34285-C510-4AFF-AC2B-DCCF60E5B11C}" destId="{297BCA6E-056D-410B-8938-2CF1AFF71528}" srcOrd="1" destOrd="0" parTransId="{A2C33DA4-BCAB-4D13-8CC9-16D96C663979}" sibTransId="{3D465B7E-0607-433F-9B1C-92D4897AAD2E}"/>
    <dgm:cxn modelId="{7BC48190-A56A-4B92-8DD3-F568018757D1}" srcId="{7AC34285-C510-4AFF-AC2B-DCCF60E5B11C}" destId="{C4C3E406-9CCE-48EC-8F01-CC56CB5B0EC1}" srcOrd="4" destOrd="0" parTransId="{010C50FC-EEC5-45BF-96FD-AD9D0D6AF7FD}" sibTransId="{7A550A49-CAAE-4156-ABAE-46EAD3BBCFA7}"/>
    <dgm:cxn modelId="{6A4FCEA0-B6B5-488F-AE67-3519BAAAB74C}" srcId="{7AC34285-C510-4AFF-AC2B-DCCF60E5B11C}" destId="{C34BCFAB-BDDD-43F0-8A55-BBF2582E0440}" srcOrd="6" destOrd="0" parTransId="{7E8C7586-CF37-435C-B0DC-EED10536FB9E}" sibTransId="{E41E5F3F-6060-4B81-963E-00B4A017BA6F}"/>
    <dgm:cxn modelId="{E47E8BAF-4D8C-4412-BC9B-ADCC8F46703D}" type="presOf" srcId="{302EE6A2-D130-427C-B8ED-FEE93C932C15}" destId="{1B9F18A2-0301-455E-9DE8-02CB1B118C47}" srcOrd="0" destOrd="0" presId="urn:microsoft.com/office/officeart/2008/layout/VerticalCurvedList"/>
    <dgm:cxn modelId="{8E5C2FBA-6D53-4527-804F-BB98C2D4E204}" type="presOf" srcId="{2688C71C-9F4F-4863-8C8C-BD116C3BBE2A}" destId="{BEEDED30-1108-45BC-80EF-C6A601DE9D6F}" srcOrd="0" destOrd="0" presId="urn:microsoft.com/office/officeart/2008/layout/VerticalCurvedList"/>
    <dgm:cxn modelId="{61B785D9-77BF-42FE-8489-6FDDCB8DAD1A}" srcId="{7AC34285-C510-4AFF-AC2B-DCCF60E5B11C}" destId="{AE82FB03-09B4-4612-A860-3E871390F54C}" srcOrd="0" destOrd="0" parTransId="{E68AFD71-66B5-415B-8711-AB00311F5929}" sibTransId="{0CEDA003-BD0D-4DBC-B46D-74CADF436831}"/>
    <dgm:cxn modelId="{185B37DD-E834-48ED-9EBA-F4522FFD3C79}" srcId="{7AC34285-C510-4AFF-AC2B-DCCF60E5B11C}" destId="{1D033F5F-B8AC-49B1-86F9-A7CCE1E7EEF5}" srcOrd="7" destOrd="0" parTransId="{C0BC9060-B8DF-4A4D-9A95-EAD539E9958F}" sibTransId="{D2D80042-EBB6-489B-96BF-155AD42D3E6E}"/>
    <dgm:cxn modelId="{0C9DCFDD-C23A-4A2A-84D7-C71714F87E77}" type="presOf" srcId="{C4C3E406-9CCE-48EC-8F01-CC56CB5B0EC1}" destId="{95D45D82-23D1-416A-A5BC-F02723162996}" srcOrd="0" destOrd="0" presId="urn:microsoft.com/office/officeart/2008/layout/VerticalCurvedList"/>
    <dgm:cxn modelId="{161C7EE4-C831-4F2A-9B21-0F746B9615EA}" type="presOf" srcId="{7AC34285-C510-4AFF-AC2B-DCCF60E5B11C}" destId="{C202B8E5-15BB-4358-89B5-56DA23FDBA91}" srcOrd="0" destOrd="0" presId="urn:microsoft.com/office/officeart/2008/layout/VerticalCurvedList"/>
    <dgm:cxn modelId="{D79C9DE9-113B-49FA-9E4C-9B013884CF5C}" type="presOf" srcId="{0CEDA003-BD0D-4DBC-B46D-74CADF436831}" destId="{82844A8C-28B7-4298-BA7E-4F7E24C833AE}" srcOrd="0" destOrd="0" presId="urn:microsoft.com/office/officeart/2008/layout/VerticalCurvedList"/>
    <dgm:cxn modelId="{01766BEF-B971-4454-8180-4FF5A99B4DC0}" srcId="{7AC34285-C510-4AFF-AC2B-DCCF60E5B11C}" destId="{302EE6A2-D130-427C-B8ED-FEE93C932C15}" srcOrd="3" destOrd="0" parTransId="{007F541F-1386-4D01-B541-D9F386E9360A}" sibTransId="{0F898D9B-8D16-45F8-BB6F-D8F6F7DE0312}"/>
    <dgm:cxn modelId="{6E5DF4EF-9FD3-4C57-82C5-346FE31C9E21}" srcId="{7AC34285-C510-4AFF-AC2B-DCCF60E5B11C}" destId="{F96CE5E8-CBFC-4EC1-A49C-2975EA5A7DC6}" srcOrd="5" destOrd="0" parTransId="{2B89F3DC-5C54-4F2C-8CEA-4393DED2A6F6}" sibTransId="{6702A6E3-A7A9-49E3-84BD-6192F763925E}"/>
    <dgm:cxn modelId="{92E6E5FF-CB00-4B32-9542-37A382D6B6DC}" type="presOf" srcId="{AE82FB03-09B4-4612-A860-3E871390F54C}" destId="{272DDFF7-C21F-4BF0-AE79-C6992C5C09AB}" srcOrd="0" destOrd="0" presId="urn:microsoft.com/office/officeart/2008/layout/VerticalCurvedList"/>
    <dgm:cxn modelId="{AF3B5770-D6A6-4853-BC7A-17FDB89E8EB2}" type="presParOf" srcId="{C202B8E5-15BB-4358-89B5-56DA23FDBA91}" destId="{5EE8CA90-E498-4AD1-97CB-25BB949F8E58}" srcOrd="0" destOrd="0" presId="urn:microsoft.com/office/officeart/2008/layout/VerticalCurvedList"/>
    <dgm:cxn modelId="{886CE1DD-7DCD-437E-857C-ED36050C13B0}" type="presParOf" srcId="{5EE8CA90-E498-4AD1-97CB-25BB949F8E58}" destId="{79A8900B-7BE9-4DFB-A730-3E2509A8F764}" srcOrd="0" destOrd="0" presId="urn:microsoft.com/office/officeart/2008/layout/VerticalCurvedList"/>
    <dgm:cxn modelId="{8B2EF39C-971A-423F-ACE5-F24E408B1C9A}" type="presParOf" srcId="{79A8900B-7BE9-4DFB-A730-3E2509A8F764}" destId="{C10A1684-002D-4D56-854F-3B885F00C3BF}" srcOrd="0" destOrd="0" presId="urn:microsoft.com/office/officeart/2008/layout/VerticalCurvedList"/>
    <dgm:cxn modelId="{5F4DA369-7CDB-4A39-A31B-9636F65C6297}" type="presParOf" srcId="{79A8900B-7BE9-4DFB-A730-3E2509A8F764}" destId="{82844A8C-28B7-4298-BA7E-4F7E24C833AE}" srcOrd="1" destOrd="0" presId="urn:microsoft.com/office/officeart/2008/layout/VerticalCurvedList"/>
    <dgm:cxn modelId="{CDD29A57-688D-40E0-AA09-039D175C0CDF}" type="presParOf" srcId="{79A8900B-7BE9-4DFB-A730-3E2509A8F764}" destId="{9FF8CC60-25A9-48C6-BEA4-554DBCC7D7C5}" srcOrd="2" destOrd="0" presId="urn:microsoft.com/office/officeart/2008/layout/VerticalCurvedList"/>
    <dgm:cxn modelId="{9726C571-9431-425F-93A9-714EA042A668}" type="presParOf" srcId="{79A8900B-7BE9-4DFB-A730-3E2509A8F764}" destId="{C123EFCF-7474-4686-B3E2-75A2AFA888C7}" srcOrd="3" destOrd="0" presId="urn:microsoft.com/office/officeart/2008/layout/VerticalCurvedList"/>
    <dgm:cxn modelId="{105964F9-AD96-4E58-BE28-443DD456D7B7}" type="presParOf" srcId="{5EE8CA90-E498-4AD1-97CB-25BB949F8E58}" destId="{272DDFF7-C21F-4BF0-AE79-C6992C5C09AB}" srcOrd="1" destOrd="0" presId="urn:microsoft.com/office/officeart/2008/layout/VerticalCurvedList"/>
    <dgm:cxn modelId="{DB701D60-9CE5-4832-B5E0-936A22225AF0}" type="presParOf" srcId="{5EE8CA90-E498-4AD1-97CB-25BB949F8E58}" destId="{1BC07EB2-9BF5-4648-BF84-8DE267189A24}" srcOrd="2" destOrd="0" presId="urn:microsoft.com/office/officeart/2008/layout/VerticalCurvedList"/>
    <dgm:cxn modelId="{88ADC7EA-F7DD-4C20-8F1F-9490D8C0C1E8}" type="presParOf" srcId="{1BC07EB2-9BF5-4648-BF84-8DE267189A24}" destId="{835404D7-D03F-4D20-A333-28BE3A46837F}" srcOrd="0" destOrd="0" presId="urn:microsoft.com/office/officeart/2008/layout/VerticalCurvedList"/>
    <dgm:cxn modelId="{8825264C-C21D-4250-884B-35732476652D}" type="presParOf" srcId="{5EE8CA90-E498-4AD1-97CB-25BB949F8E58}" destId="{3FC9E86A-5F03-416F-9D5E-F0371BDDA3B3}" srcOrd="3" destOrd="0" presId="urn:microsoft.com/office/officeart/2008/layout/VerticalCurvedList"/>
    <dgm:cxn modelId="{DA1F3B10-2984-4D7D-A88B-D59D8BD53661}" type="presParOf" srcId="{5EE8CA90-E498-4AD1-97CB-25BB949F8E58}" destId="{F38ACA9B-0335-4347-98C9-CB706572702A}" srcOrd="4" destOrd="0" presId="urn:microsoft.com/office/officeart/2008/layout/VerticalCurvedList"/>
    <dgm:cxn modelId="{AB9E1327-DC04-4344-89F2-E533C3909946}" type="presParOf" srcId="{F38ACA9B-0335-4347-98C9-CB706572702A}" destId="{326202D7-6BC2-43AF-B61F-CE81C21F7BDA}" srcOrd="0" destOrd="0" presId="urn:microsoft.com/office/officeart/2008/layout/VerticalCurvedList"/>
    <dgm:cxn modelId="{AA68CDD3-CBAA-43D0-8154-B802AED02BAD}" type="presParOf" srcId="{5EE8CA90-E498-4AD1-97CB-25BB949F8E58}" destId="{BEEDED30-1108-45BC-80EF-C6A601DE9D6F}" srcOrd="5" destOrd="0" presId="urn:microsoft.com/office/officeart/2008/layout/VerticalCurvedList"/>
    <dgm:cxn modelId="{60D1D3DF-AF29-41D4-B420-0ED90CBF3500}" type="presParOf" srcId="{5EE8CA90-E498-4AD1-97CB-25BB949F8E58}" destId="{A6055E1C-B6DE-401F-B52D-E12B349AD069}" srcOrd="6" destOrd="0" presId="urn:microsoft.com/office/officeart/2008/layout/VerticalCurvedList"/>
    <dgm:cxn modelId="{F2040A9D-BBC7-4EDF-9BDB-1E6BBE4961A4}" type="presParOf" srcId="{A6055E1C-B6DE-401F-B52D-E12B349AD069}" destId="{E058F424-5B13-4F79-BD5C-BFAB3CA6E2D4}" srcOrd="0" destOrd="0" presId="urn:microsoft.com/office/officeart/2008/layout/VerticalCurvedList"/>
    <dgm:cxn modelId="{AB49B5CA-603D-485F-9055-F2AB5B3CA38D}" type="presParOf" srcId="{5EE8CA90-E498-4AD1-97CB-25BB949F8E58}" destId="{1B9F18A2-0301-455E-9DE8-02CB1B118C47}" srcOrd="7" destOrd="0" presId="urn:microsoft.com/office/officeart/2008/layout/VerticalCurvedList"/>
    <dgm:cxn modelId="{96781E26-5648-4E1F-8F32-AB228ED56C50}" type="presParOf" srcId="{5EE8CA90-E498-4AD1-97CB-25BB949F8E58}" destId="{73B130F9-BA6A-41CA-92BA-B178BC291971}" srcOrd="8" destOrd="0" presId="urn:microsoft.com/office/officeart/2008/layout/VerticalCurvedList"/>
    <dgm:cxn modelId="{5E444AAE-82C1-4D02-80E8-1FBCD4346BE4}" type="presParOf" srcId="{73B130F9-BA6A-41CA-92BA-B178BC291971}" destId="{DF317057-3E0F-46BD-8429-5171C0162636}" srcOrd="0" destOrd="0" presId="urn:microsoft.com/office/officeart/2008/layout/VerticalCurvedList"/>
    <dgm:cxn modelId="{D1D5801B-CE59-4BEB-8BE3-BB38F80AB9CC}" type="presParOf" srcId="{5EE8CA90-E498-4AD1-97CB-25BB949F8E58}" destId="{95D45D82-23D1-416A-A5BC-F02723162996}" srcOrd="9" destOrd="0" presId="urn:microsoft.com/office/officeart/2008/layout/VerticalCurvedList"/>
    <dgm:cxn modelId="{747E92EA-1BB7-45C8-91EF-ACF34278A652}" type="presParOf" srcId="{5EE8CA90-E498-4AD1-97CB-25BB949F8E58}" destId="{31DFAB4B-76CE-4303-9EB6-BBEC23C54D5B}" srcOrd="10" destOrd="0" presId="urn:microsoft.com/office/officeart/2008/layout/VerticalCurvedList"/>
    <dgm:cxn modelId="{4D6CD93B-9D3D-4939-A28E-35D6EAB6B8A5}" type="presParOf" srcId="{31DFAB4B-76CE-4303-9EB6-BBEC23C54D5B}" destId="{926F6131-1EB9-42DD-8B0B-DB9E793A8BBA}" srcOrd="0" destOrd="0" presId="urn:microsoft.com/office/officeart/2008/layout/VerticalCurvedList"/>
    <dgm:cxn modelId="{6FB138C1-FB88-46C1-B082-7A49149D4F08}" type="presParOf" srcId="{5EE8CA90-E498-4AD1-97CB-25BB949F8E58}" destId="{8E0A13B3-2437-49BB-B82A-CCA078ADD4B2}" srcOrd="11" destOrd="0" presId="urn:microsoft.com/office/officeart/2008/layout/VerticalCurvedList"/>
    <dgm:cxn modelId="{578BE8FD-7733-47AA-8437-133D9EF1E80D}" type="presParOf" srcId="{5EE8CA90-E498-4AD1-97CB-25BB949F8E58}" destId="{C29698C8-9CFD-486C-A125-A3852D3340AA}" srcOrd="12" destOrd="0" presId="urn:microsoft.com/office/officeart/2008/layout/VerticalCurvedList"/>
    <dgm:cxn modelId="{9FD8313F-996E-4B21-89F4-A49FDEC7FC10}" type="presParOf" srcId="{C29698C8-9CFD-486C-A125-A3852D3340AA}" destId="{E1CB64D2-C406-4697-BF42-6379BB74E5F4}" srcOrd="0" destOrd="0" presId="urn:microsoft.com/office/officeart/2008/layout/VerticalCurvedList"/>
    <dgm:cxn modelId="{9C0B6F36-C7AC-4EBC-9688-1E2D50B9ABFB}" type="presParOf" srcId="{5EE8CA90-E498-4AD1-97CB-25BB949F8E58}" destId="{6581E3A4-0E89-4859-A52B-5CF7F9F27434}" srcOrd="13" destOrd="0" presId="urn:microsoft.com/office/officeart/2008/layout/VerticalCurvedList"/>
    <dgm:cxn modelId="{A3C368BC-0EE3-4A59-8CAB-8CD3C14D3495}" type="presParOf" srcId="{5EE8CA90-E498-4AD1-97CB-25BB949F8E58}" destId="{8B80B92B-BB4C-47FB-BC79-2788B1C52DEE}" srcOrd="14" destOrd="0" presId="urn:microsoft.com/office/officeart/2008/layout/VerticalCurvedList"/>
    <dgm:cxn modelId="{E7874FEB-AD61-4C8D-885A-09034A93A2C9}" type="presParOf" srcId="{8B80B92B-BB4C-47FB-BC79-2788B1C52DEE}" destId="{F16D5CBF-BF68-47D0-B4EA-5E163678F71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9E3FA5-4826-4ABF-A5E3-965116A3BEA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AC264C7C-5D35-4F45-84C0-FD3C855997ED}">
      <dgm:prSet phldrT="[Texto]" custT="1"/>
      <dgm:spPr>
        <a:xfrm>
          <a:off x="2217649" y="2206"/>
          <a:ext cx="1952530" cy="1908414"/>
        </a:xfrm>
      </dgm:spPr>
      <dgm:t>
        <a:bodyPr/>
        <a:lstStyle/>
        <a:p>
          <a:r>
            <a:rPr lang="es-ES" sz="1800">
              <a:latin typeface="Calibri" panose="020F0502020204030204"/>
              <a:ea typeface="+mn-ea"/>
              <a:cs typeface="+mn-cs"/>
            </a:rPr>
            <a:t>Procedimiento pagos por transferencia </a:t>
          </a:r>
          <a:endParaRPr lang="es-ES" sz="1800" dirty="0">
            <a:latin typeface="Calibri" panose="020F0502020204030204"/>
            <a:ea typeface="+mn-ea"/>
            <a:cs typeface="+mn-cs"/>
          </a:endParaRPr>
        </a:p>
      </dgm:t>
    </dgm:pt>
    <dgm:pt modelId="{54BA22F7-7771-4E03-8A42-643FFA863AA0}" type="parTrans" cxnId="{03CFD2D8-B7ED-4E12-A261-748E105836B4}">
      <dgm:prSet/>
      <dgm:spPr/>
      <dgm:t>
        <a:bodyPr/>
        <a:lstStyle/>
        <a:p>
          <a:endParaRPr lang="es-ES" sz="1800">
            <a:solidFill>
              <a:srgbClr val="002060"/>
            </a:solidFill>
          </a:endParaRPr>
        </a:p>
      </dgm:t>
    </dgm:pt>
    <dgm:pt modelId="{9ABC07E9-1D99-47C5-BFA8-79C554D7CCD5}" type="sibTrans" cxnId="{03CFD2D8-B7ED-4E12-A261-748E105836B4}">
      <dgm:prSet/>
      <dgm:spPr/>
      <dgm:t>
        <a:bodyPr/>
        <a:lstStyle/>
        <a:p>
          <a:endParaRPr lang="es-ES" sz="1800">
            <a:solidFill>
              <a:srgbClr val="002060"/>
            </a:solidFill>
          </a:endParaRPr>
        </a:p>
      </dgm:t>
    </dgm:pt>
    <dgm:pt modelId="{A8F94BEA-A6E2-4C08-B833-7327814E9DF0}">
      <dgm:prSet phldrT="[Texto]" custT="1"/>
      <dgm:spPr>
        <a:xfrm>
          <a:off x="4365433" y="370654"/>
          <a:ext cx="1952530" cy="1171518"/>
        </a:xfrm>
      </dgm:spPr>
      <dgm:t>
        <a:bodyPr/>
        <a:lstStyle/>
        <a:p>
          <a:r>
            <a:rPr lang="en-US" sz="1800">
              <a:latin typeface="Calibri" panose="020F0502020204030204"/>
              <a:ea typeface="+mn-ea"/>
              <a:cs typeface="+mn-cs"/>
            </a:rPr>
            <a:t>Procedimiento de pagos</a:t>
          </a:r>
          <a:endParaRPr lang="es-ES" sz="1800" dirty="0">
            <a:latin typeface="Calibri" panose="020F0502020204030204"/>
            <a:ea typeface="+mn-ea"/>
            <a:cs typeface="+mn-cs"/>
          </a:endParaRPr>
        </a:p>
      </dgm:t>
    </dgm:pt>
    <dgm:pt modelId="{6670E3FA-90C2-4D83-B5F0-8CC28683F563}" type="parTrans" cxnId="{A2279357-1FDF-4D53-9388-68679962296B}">
      <dgm:prSet/>
      <dgm:spPr/>
      <dgm:t>
        <a:bodyPr/>
        <a:lstStyle/>
        <a:p>
          <a:endParaRPr lang="es-ES" sz="1800">
            <a:solidFill>
              <a:srgbClr val="002060"/>
            </a:solidFill>
          </a:endParaRPr>
        </a:p>
      </dgm:t>
    </dgm:pt>
    <dgm:pt modelId="{EEF4512A-5D60-4790-9E88-91558C206787}" type="sibTrans" cxnId="{A2279357-1FDF-4D53-9388-68679962296B}">
      <dgm:prSet/>
      <dgm:spPr/>
      <dgm:t>
        <a:bodyPr/>
        <a:lstStyle/>
        <a:p>
          <a:endParaRPr lang="es-ES" sz="1800">
            <a:solidFill>
              <a:srgbClr val="002060"/>
            </a:solidFill>
          </a:endParaRPr>
        </a:p>
      </dgm:t>
    </dgm:pt>
    <dgm:pt modelId="{0FF2951B-95AC-401A-99A6-E06F62291289}">
      <dgm:prSet phldrT="[Texto]" custT="1"/>
      <dgm:spPr>
        <a:xfrm>
          <a:off x="1143758" y="2105874"/>
          <a:ext cx="1952530" cy="1171518"/>
        </a:xfrm>
      </dgm:spPr>
      <dgm:t>
        <a:bodyPr/>
        <a:lstStyle/>
        <a:p>
          <a:r>
            <a:rPr lang="es-ES" sz="1800">
              <a:latin typeface="Calibri" panose="020F0502020204030204"/>
              <a:ea typeface="+mn-ea"/>
              <a:cs typeface="+mn-cs"/>
            </a:rPr>
            <a:t>Procedimiento Expedición de CDP y RP</a:t>
          </a:r>
          <a:endParaRPr lang="es-ES" sz="1800" dirty="0">
            <a:latin typeface="Calibri" panose="020F0502020204030204"/>
            <a:ea typeface="+mn-ea"/>
            <a:cs typeface="+mn-cs"/>
          </a:endParaRPr>
        </a:p>
      </dgm:t>
    </dgm:pt>
    <dgm:pt modelId="{E4193B6A-81F2-4972-A06A-48CEE4F41AFB}" type="parTrans" cxnId="{FA556D0D-FA8C-49A4-A3AF-BFC8B6410CAC}">
      <dgm:prSet/>
      <dgm:spPr/>
      <dgm:t>
        <a:bodyPr/>
        <a:lstStyle/>
        <a:p>
          <a:endParaRPr lang="es-ES" sz="1800">
            <a:solidFill>
              <a:srgbClr val="002060"/>
            </a:solidFill>
          </a:endParaRPr>
        </a:p>
      </dgm:t>
    </dgm:pt>
    <dgm:pt modelId="{9C51B349-8291-4AC2-BB64-B4061D2D1893}" type="sibTrans" cxnId="{FA556D0D-FA8C-49A4-A3AF-BFC8B6410CAC}">
      <dgm:prSet/>
      <dgm:spPr/>
      <dgm:t>
        <a:bodyPr/>
        <a:lstStyle/>
        <a:p>
          <a:endParaRPr lang="es-ES" sz="1800">
            <a:solidFill>
              <a:srgbClr val="002060"/>
            </a:solidFill>
          </a:endParaRPr>
        </a:p>
      </dgm:t>
    </dgm:pt>
    <dgm:pt modelId="{990E1D2B-6297-48BF-9867-D9B3F771F0FD}">
      <dgm:prSet phldrT="[Texto]" custT="1"/>
      <dgm:spPr>
        <a:xfrm>
          <a:off x="3291541" y="2105874"/>
          <a:ext cx="1952530" cy="1171518"/>
        </a:xfrm>
      </dgm:spPr>
      <dgm:t>
        <a:bodyPr/>
        <a:lstStyle/>
        <a:p>
          <a:r>
            <a:rPr lang="es-ES" sz="1800">
              <a:latin typeface="Calibri" panose="020F0502020204030204"/>
              <a:ea typeface="+mn-ea"/>
              <a:cs typeface="+mn-cs"/>
            </a:rPr>
            <a:t>Procedimiento Devolución Impuesto Sobre El Valor Agregado IVA </a:t>
          </a:r>
          <a:endParaRPr lang="es-ES" sz="1800" dirty="0">
            <a:latin typeface="Calibri" panose="020F0502020204030204"/>
            <a:ea typeface="+mn-ea"/>
            <a:cs typeface="+mn-cs"/>
          </a:endParaRPr>
        </a:p>
      </dgm:t>
    </dgm:pt>
    <dgm:pt modelId="{793E0440-5695-4442-9501-ED5AA9F1478A}" type="parTrans" cxnId="{4B0160CD-FC5E-4D28-A105-D7A8CBFE3230}">
      <dgm:prSet/>
      <dgm:spPr/>
      <dgm:t>
        <a:bodyPr/>
        <a:lstStyle/>
        <a:p>
          <a:endParaRPr lang="es-ES" sz="1800">
            <a:solidFill>
              <a:srgbClr val="002060"/>
            </a:solidFill>
          </a:endParaRPr>
        </a:p>
      </dgm:t>
    </dgm:pt>
    <dgm:pt modelId="{AE5F8C1E-9B1A-48AC-9855-A0C13DB85DE7}" type="sibTrans" cxnId="{4B0160CD-FC5E-4D28-A105-D7A8CBFE3230}">
      <dgm:prSet/>
      <dgm:spPr/>
      <dgm:t>
        <a:bodyPr/>
        <a:lstStyle/>
        <a:p>
          <a:endParaRPr lang="es-ES" sz="1800">
            <a:solidFill>
              <a:srgbClr val="002060"/>
            </a:solidFill>
          </a:endParaRPr>
        </a:p>
      </dgm:t>
    </dgm:pt>
    <dgm:pt modelId="{A22C35B9-0C9D-45CB-A618-FD140D98AF89}">
      <dgm:prSet phldrT="[Texto]" custT="1"/>
      <dgm:spPr>
        <a:xfrm>
          <a:off x="69866" y="370654"/>
          <a:ext cx="1952530" cy="1171518"/>
        </a:xfrm>
      </dgm:spPr>
      <dgm:t>
        <a:bodyPr/>
        <a:lstStyle/>
        <a:p>
          <a:r>
            <a:rPr lang="es-ES" sz="1800" b="1">
              <a:latin typeface="Calibri" panose="020F0502020204030204"/>
              <a:ea typeface="+mn-ea"/>
              <a:cs typeface="+mn-cs"/>
            </a:rPr>
            <a:t>PROCEDIMIENTOS GASTOS</a:t>
          </a:r>
          <a:endParaRPr lang="es-ES" sz="1800" b="1" dirty="0">
            <a:latin typeface="Calibri" panose="020F0502020204030204"/>
            <a:ea typeface="+mn-ea"/>
            <a:cs typeface="+mn-cs"/>
          </a:endParaRPr>
        </a:p>
      </dgm:t>
    </dgm:pt>
    <dgm:pt modelId="{EF0885CD-961D-47AA-BC0D-037FA87DC7E0}" type="parTrans" cxnId="{EF23A8D2-8D5F-4582-A17E-4234D11B311B}">
      <dgm:prSet/>
      <dgm:spPr/>
      <dgm:t>
        <a:bodyPr/>
        <a:lstStyle/>
        <a:p>
          <a:endParaRPr lang="es-ES" sz="1800">
            <a:solidFill>
              <a:srgbClr val="002060"/>
            </a:solidFill>
          </a:endParaRPr>
        </a:p>
      </dgm:t>
    </dgm:pt>
    <dgm:pt modelId="{734097D6-3887-4488-A819-093C9262F7E4}" type="sibTrans" cxnId="{EF23A8D2-8D5F-4582-A17E-4234D11B311B}">
      <dgm:prSet/>
      <dgm:spPr/>
      <dgm:t>
        <a:bodyPr/>
        <a:lstStyle/>
        <a:p>
          <a:endParaRPr lang="es-ES" sz="1800">
            <a:solidFill>
              <a:srgbClr val="002060"/>
            </a:solidFill>
          </a:endParaRPr>
        </a:p>
      </dgm:t>
    </dgm:pt>
    <dgm:pt modelId="{539B073E-1DCE-4F7C-917E-38058E184247}" type="pres">
      <dgm:prSet presAssocID="{A59E3FA5-4826-4ABF-A5E3-965116A3BEAC}" presName="Name0" presStyleCnt="0">
        <dgm:presLayoutVars>
          <dgm:chMax val="7"/>
          <dgm:chPref val="7"/>
          <dgm:dir/>
        </dgm:presLayoutVars>
      </dgm:prSet>
      <dgm:spPr/>
    </dgm:pt>
    <dgm:pt modelId="{A6772E5A-784F-4004-BEA9-05546E9406C2}" type="pres">
      <dgm:prSet presAssocID="{A59E3FA5-4826-4ABF-A5E3-965116A3BEAC}" presName="Name1" presStyleCnt="0"/>
      <dgm:spPr/>
    </dgm:pt>
    <dgm:pt modelId="{BBBBFF71-93EE-426C-90EF-9BDE03DF4681}" type="pres">
      <dgm:prSet presAssocID="{A59E3FA5-4826-4ABF-A5E3-965116A3BEAC}" presName="cycle" presStyleCnt="0"/>
      <dgm:spPr/>
    </dgm:pt>
    <dgm:pt modelId="{16481D1B-CE7E-4861-914B-11E82A2F2DDE}" type="pres">
      <dgm:prSet presAssocID="{A59E3FA5-4826-4ABF-A5E3-965116A3BEAC}" presName="srcNode" presStyleLbl="node1" presStyleIdx="0" presStyleCnt="5"/>
      <dgm:spPr/>
    </dgm:pt>
    <dgm:pt modelId="{395A704A-2AD3-45EF-82FE-7E4654BC9338}" type="pres">
      <dgm:prSet presAssocID="{A59E3FA5-4826-4ABF-A5E3-965116A3BEAC}" presName="conn" presStyleLbl="parChTrans1D2" presStyleIdx="0" presStyleCnt="1"/>
      <dgm:spPr/>
    </dgm:pt>
    <dgm:pt modelId="{B336FE15-3230-480A-B713-ED0E6706E3CA}" type="pres">
      <dgm:prSet presAssocID="{A59E3FA5-4826-4ABF-A5E3-965116A3BEAC}" presName="extraNode" presStyleLbl="node1" presStyleIdx="0" presStyleCnt="5"/>
      <dgm:spPr/>
    </dgm:pt>
    <dgm:pt modelId="{592C0476-2EB8-43E9-9EFE-F807B1350999}" type="pres">
      <dgm:prSet presAssocID="{A59E3FA5-4826-4ABF-A5E3-965116A3BEAC}" presName="dstNode" presStyleLbl="node1" presStyleIdx="0" presStyleCnt="5"/>
      <dgm:spPr/>
    </dgm:pt>
    <dgm:pt modelId="{72D25930-3970-4A8B-8307-4B154FC7DDCB}" type="pres">
      <dgm:prSet presAssocID="{A22C35B9-0C9D-45CB-A618-FD140D98AF89}" presName="text_1" presStyleLbl="node1" presStyleIdx="0" presStyleCnt="5">
        <dgm:presLayoutVars>
          <dgm:bulletEnabled val="1"/>
        </dgm:presLayoutVars>
      </dgm:prSet>
      <dgm:spPr/>
    </dgm:pt>
    <dgm:pt modelId="{49C8ED17-34E2-435C-B580-1788DE5ACDF9}" type="pres">
      <dgm:prSet presAssocID="{A22C35B9-0C9D-45CB-A618-FD140D98AF89}" presName="accent_1" presStyleCnt="0"/>
      <dgm:spPr/>
    </dgm:pt>
    <dgm:pt modelId="{7CD94EE8-E2D6-4C92-A742-955A29D80E6A}" type="pres">
      <dgm:prSet presAssocID="{A22C35B9-0C9D-45CB-A618-FD140D98AF89}" presName="accentRepeatNode" presStyleLbl="solidFgAcc1" presStyleIdx="0" presStyleCnt="5"/>
      <dgm:spPr/>
    </dgm:pt>
    <dgm:pt modelId="{A3BE0607-C82D-47ED-88B3-5A9807094333}" type="pres">
      <dgm:prSet presAssocID="{AC264C7C-5D35-4F45-84C0-FD3C855997ED}" presName="text_2" presStyleLbl="node1" presStyleIdx="1" presStyleCnt="5">
        <dgm:presLayoutVars>
          <dgm:bulletEnabled val="1"/>
        </dgm:presLayoutVars>
      </dgm:prSet>
      <dgm:spPr/>
    </dgm:pt>
    <dgm:pt modelId="{57BAC586-5127-4ABD-BA50-A64CD7965E0B}" type="pres">
      <dgm:prSet presAssocID="{AC264C7C-5D35-4F45-84C0-FD3C855997ED}" presName="accent_2" presStyleCnt="0"/>
      <dgm:spPr/>
    </dgm:pt>
    <dgm:pt modelId="{EBEAE470-EC8C-43FD-816C-D2BFE63EFA56}" type="pres">
      <dgm:prSet presAssocID="{AC264C7C-5D35-4F45-84C0-FD3C855997ED}" presName="accentRepeatNode" presStyleLbl="solidFgAcc1" presStyleIdx="1" presStyleCnt="5"/>
      <dgm:spPr/>
    </dgm:pt>
    <dgm:pt modelId="{C6BE5CCA-11FD-4DF7-A46E-5A5E1552D079}" type="pres">
      <dgm:prSet presAssocID="{A8F94BEA-A6E2-4C08-B833-7327814E9DF0}" presName="text_3" presStyleLbl="node1" presStyleIdx="2" presStyleCnt="5">
        <dgm:presLayoutVars>
          <dgm:bulletEnabled val="1"/>
        </dgm:presLayoutVars>
      </dgm:prSet>
      <dgm:spPr/>
    </dgm:pt>
    <dgm:pt modelId="{63AB404A-BB41-4000-95DC-B45E6E491C22}" type="pres">
      <dgm:prSet presAssocID="{A8F94BEA-A6E2-4C08-B833-7327814E9DF0}" presName="accent_3" presStyleCnt="0"/>
      <dgm:spPr/>
    </dgm:pt>
    <dgm:pt modelId="{0385A21A-9591-4A1F-BB51-EA209D193E4A}" type="pres">
      <dgm:prSet presAssocID="{A8F94BEA-A6E2-4C08-B833-7327814E9DF0}" presName="accentRepeatNode" presStyleLbl="solidFgAcc1" presStyleIdx="2" presStyleCnt="5"/>
      <dgm:spPr/>
    </dgm:pt>
    <dgm:pt modelId="{E3EF0C8E-77C3-4DBD-A913-7241671B08B0}" type="pres">
      <dgm:prSet presAssocID="{0FF2951B-95AC-401A-99A6-E06F62291289}" presName="text_4" presStyleLbl="node1" presStyleIdx="3" presStyleCnt="5">
        <dgm:presLayoutVars>
          <dgm:bulletEnabled val="1"/>
        </dgm:presLayoutVars>
      </dgm:prSet>
      <dgm:spPr/>
    </dgm:pt>
    <dgm:pt modelId="{74703A90-5534-4A35-BF2D-1144D7D1CA5A}" type="pres">
      <dgm:prSet presAssocID="{0FF2951B-95AC-401A-99A6-E06F62291289}" presName="accent_4" presStyleCnt="0"/>
      <dgm:spPr/>
    </dgm:pt>
    <dgm:pt modelId="{11CF951D-A0F0-4E45-8A6B-E5BEF9347B71}" type="pres">
      <dgm:prSet presAssocID="{0FF2951B-95AC-401A-99A6-E06F62291289}" presName="accentRepeatNode" presStyleLbl="solidFgAcc1" presStyleIdx="3" presStyleCnt="5"/>
      <dgm:spPr/>
    </dgm:pt>
    <dgm:pt modelId="{336BD8AE-CDC0-462E-A3C4-E7CC06B0882C}" type="pres">
      <dgm:prSet presAssocID="{990E1D2B-6297-48BF-9867-D9B3F771F0FD}" presName="text_5" presStyleLbl="node1" presStyleIdx="4" presStyleCnt="5">
        <dgm:presLayoutVars>
          <dgm:bulletEnabled val="1"/>
        </dgm:presLayoutVars>
      </dgm:prSet>
      <dgm:spPr/>
    </dgm:pt>
    <dgm:pt modelId="{AE6BA1BA-CBDC-48F1-8FA8-99107B7F965C}" type="pres">
      <dgm:prSet presAssocID="{990E1D2B-6297-48BF-9867-D9B3F771F0FD}" presName="accent_5" presStyleCnt="0"/>
      <dgm:spPr/>
    </dgm:pt>
    <dgm:pt modelId="{9DB01C4E-BC2A-40AE-8D9D-4A9D860E4EEB}" type="pres">
      <dgm:prSet presAssocID="{990E1D2B-6297-48BF-9867-D9B3F771F0FD}" presName="accentRepeatNode" presStyleLbl="solidFgAcc1" presStyleIdx="4" presStyleCnt="5"/>
      <dgm:spPr/>
    </dgm:pt>
  </dgm:ptLst>
  <dgm:cxnLst>
    <dgm:cxn modelId="{93B81504-08DF-4A94-ACD6-EBEC774AB486}" type="presOf" srcId="{A8F94BEA-A6E2-4C08-B833-7327814E9DF0}" destId="{C6BE5CCA-11FD-4DF7-A46E-5A5E1552D079}" srcOrd="0" destOrd="0" presId="urn:microsoft.com/office/officeart/2008/layout/VerticalCurvedList"/>
    <dgm:cxn modelId="{FA556D0D-FA8C-49A4-A3AF-BFC8B6410CAC}" srcId="{A59E3FA5-4826-4ABF-A5E3-965116A3BEAC}" destId="{0FF2951B-95AC-401A-99A6-E06F62291289}" srcOrd="3" destOrd="0" parTransId="{E4193B6A-81F2-4972-A06A-48CEE4F41AFB}" sibTransId="{9C51B349-8291-4AC2-BB64-B4061D2D1893}"/>
    <dgm:cxn modelId="{D746B52C-935C-4FFC-9D85-F8D3B802849F}" type="presOf" srcId="{0FF2951B-95AC-401A-99A6-E06F62291289}" destId="{E3EF0C8E-77C3-4DBD-A913-7241671B08B0}" srcOrd="0" destOrd="0" presId="urn:microsoft.com/office/officeart/2008/layout/VerticalCurvedList"/>
    <dgm:cxn modelId="{A2279357-1FDF-4D53-9388-68679962296B}" srcId="{A59E3FA5-4826-4ABF-A5E3-965116A3BEAC}" destId="{A8F94BEA-A6E2-4C08-B833-7327814E9DF0}" srcOrd="2" destOrd="0" parTransId="{6670E3FA-90C2-4D83-B5F0-8CC28683F563}" sibTransId="{EEF4512A-5D60-4790-9E88-91558C206787}"/>
    <dgm:cxn modelId="{213BFE58-D16B-42F7-86BA-7EBB9137C162}" type="presOf" srcId="{A22C35B9-0C9D-45CB-A618-FD140D98AF89}" destId="{72D25930-3970-4A8B-8307-4B154FC7DDCB}" srcOrd="0" destOrd="0" presId="urn:microsoft.com/office/officeart/2008/layout/VerticalCurvedList"/>
    <dgm:cxn modelId="{8A8F4483-5401-4008-8EA7-2E6945580AA9}" type="presOf" srcId="{990E1D2B-6297-48BF-9867-D9B3F771F0FD}" destId="{336BD8AE-CDC0-462E-A3C4-E7CC06B0882C}" srcOrd="0" destOrd="0" presId="urn:microsoft.com/office/officeart/2008/layout/VerticalCurvedList"/>
    <dgm:cxn modelId="{0326CA97-2396-4607-B185-0ADBE3735653}" type="presOf" srcId="{734097D6-3887-4488-A819-093C9262F7E4}" destId="{395A704A-2AD3-45EF-82FE-7E4654BC9338}" srcOrd="0" destOrd="0" presId="urn:microsoft.com/office/officeart/2008/layout/VerticalCurvedList"/>
    <dgm:cxn modelId="{CAA801A6-7E71-4F51-965E-BEC609BE58B4}" type="presOf" srcId="{A59E3FA5-4826-4ABF-A5E3-965116A3BEAC}" destId="{539B073E-1DCE-4F7C-917E-38058E184247}" srcOrd="0" destOrd="0" presId="urn:microsoft.com/office/officeart/2008/layout/VerticalCurvedList"/>
    <dgm:cxn modelId="{4B0160CD-FC5E-4D28-A105-D7A8CBFE3230}" srcId="{A59E3FA5-4826-4ABF-A5E3-965116A3BEAC}" destId="{990E1D2B-6297-48BF-9867-D9B3F771F0FD}" srcOrd="4" destOrd="0" parTransId="{793E0440-5695-4442-9501-ED5AA9F1478A}" sibTransId="{AE5F8C1E-9B1A-48AC-9855-A0C13DB85DE7}"/>
    <dgm:cxn modelId="{EF23A8D2-8D5F-4582-A17E-4234D11B311B}" srcId="{A59E3FA5-4826-4ABF-A5E3-965116A3BEAC}" destId="{A22C35B9-0C9D-45CB-A618-FD140D98AF89}" srcOrd="0" destOrd="0" parTransId="{EF0885CD-961D-47AA-BC0D-037FA87DC7E0}" sibTransId="{734097D6-3887-4488-A819-093C9262F7E4}"/>
    <dgm:cxn modelId="{03CFD2D8-B7ED-4E12-A261-748E105836B4}" srcId="{A59E3FA5-4826-4ABF-A5E3-965116A3BEAC}" destId="{AC264C7C-5D35-4F45-84C0-FD3C855997ED}" srcOrd="1" destOrd="0" parTransId="{54BA22F7-7771-4E03-8A42-643FFA863AA0}" sibTransId="{9ABC07E9-1D99-47C5-BFA8-79C554D7CCD5}"/>
    <dgm:cxn modelId="{BB3215FD-7824-4DEB-833C-A77C58665619}" type="presOf" srcId="{AC264C7C-5D35-4F45-84C0-FD3C855997ED}" destId="{A3BE0607-C82D-47ED-88B3-5A9807094333}" srcOrd="0" destOrd="0" presId="urn:microsoft.com/office/officeart/2008/layout/VerticalCurvedList"/>
    <dgm:cxn modelId="{07DA4B08-2110-4EEA-A189-C7710C6C79B7}" type="presParOf" srcId="{539B073E-1DCE-4F7C-917E-38058E184247}" destId="{A6772E5A-784F-4004-BEA9-05546E9406C2}" srcOrd="0" destOrd="0" presId="urn:microsoft.com/office/officeart/2008/layout/VerticalCurvedList"/>
    <dgm:cxn modelId="{5730C0BA-F9C6-4271-B4AC-CA1EA072B37B}" type="presParOf" srcId="{A6772E5A-784F-4004-BEA9-05546E9406C2}" destId="{BBBBFF71-93EE-426C-90EF-9BDE03DF4681}" srcOrd="0" destOrd="0" presId="urn:microsoft.com/office/officeart/2008/layout/VerticalCurvedList"/>
    <dgm:cxn modelId="{80C5FA56-B01B-43A9-891C-07A12C618161}" type="presParOf" srcId="{BBBBFF71-93EE-426C-90EF-9BDE03DF4681}" destId="{16481D1B-CE7E-4861-914B-11E82A2F2DDE}" srcOrd="0" destOrd="0" presId="urn:microsoft.com/office/officeart/2008/layout/VerticalCurvedList"/>
    <dgm:cxn modelId="{714863B3-8343-4F6C-837A-2B77323C1E88}" type="presParOf" srcId="{BBBBFF71-93EE-426C-90EF-9BDE03DF4681}" destId="{395A704A-2AD3-45EF-82FE-7E4654BC9338}" srcOrd="1" destOrd="0" presId="urn:microsoft.com/office/officeart/2008/layout/VerticalCurvedList"/>
    <dgm:cxn modelId="{7A1F3FF4-5B26-453C-B8F9-76A1CA457967}" type="presParOf" srcId="{BBBBFF71-93EE-426C-90EF-9BDE03DF4681}" destId="{B336FE15-3230-480A-B713-ED0E6706E3CA}" srcOrd="2" destOrd="0" presId="urn:microsoft.com/office/officeart/2008/layout/VerticalCurvedList"/>
    <dgm:cxn modelId="{4D718640-EEAE-4B4F-B389-E54EEC01F022}" type="presParOf" srcId="{BBBBFF71-93EE-426C-90EF-9BDE03DF4681}" destId="{592C0476-2EB8-43E9-9EFE-F807B1350999}" srcOrd="3" destOrd="0" presId="urn:microsoft.com/office/officeart/2008/layout/VerticalCurvedList"/>
    <dgm:cxn modelId="{9A9F227D-4C77-4EAC-9049-2EAD830DA0AC}" type="presParOf" srcId="{A6772E5A-784F-4004-BEA9-05546E9406C2}" destId="{72D25930-3970-4A8B-8307-4B154FC7DDCB}" srcOrd="1" destOrd="0" presId="urn:microsoft.com/office/officeart/2008/layout/VerticalCurvedList"/>
    <dgm:cxn modelId="{55CC9973-CC9D-456C-9958-C47BCAD28F66}" type="presParOf" srcId="{A6772E5A-784F-4004-BEA9-05546E9406C2}" destId="{49C8ED17-34E2-435C-B580-1788DE5ACDF9}" srcOrd="2" destOrd="0" presId="urn:microsoft.com/office/officeart/2008/layout/VerticalCurvedList"/>
    <dgm:cxn modelId="{3E9FEBD0-5A8C-469E-AB67-168793CF0F36}" type="presParOf" srcId="{49C8ED17-34E2-435C-B580-1788DE5ACDF9}" destId="{7CD94EE8-E2D6-4C92-A742-955A29D80E6A}" srcOrd="0" destOrd="0" presId="urn:microsoft.com/office/officeart/2008/layout/VerticalCurvedList"/>
    <dgm:cxn modelId="{D34BE276-A753-47E0-A254-BC5EBFF3BE10}" type="presParOf" srcId="{A6772E5A-784F-4004-BEA9-05546E9406C2}" destId="{A3BE0607-C82D-47ED-88B3-5A9807094333}" srcOrd="3" destOrd="0" presId="urn:microsoft.com/office/officeart/2008/layout/VerticalCurvedList"/>
    <dgm:cxn modelId="{78D1FC6D-2AFC-4511-9ED2-5A1095B9111A}" type="presParOf" srcId="{A6772E5A-784F-4004-BEA9-05546E9406C2}" destId="{57BAC586-5127-4ABD-BA50-A64CD7965E0B}" srcOrd="4" destOrd="0" presId="urn:microsoft.com/office/officeart/2008/layout/VerticalCurvedList"/>
    <dgm:cxn modelId="{9A15F1AB-EA0C-4340-8F8C-C806CCCC4146}" type="presParOf" srcId="{57BAC586-5127-4ABD-BA50-A64CD7965E0B}" destId="{EBEAE470-EC8C-43FD-816C-D2BFE63EFA56}" srcOrd="0" destOrd="0" presId="urn:microsoft.com/office/officeart/2008/layout/VerticalCurvedList"/>
    <dgm:cxn modelId="{FDBE1487-DCE0-4B3E-9A60-086E6B1F4BD0}" type="presParOf" srcId="{A6772E5A-784F-4004-BEA9-05546E9406C2}" destId="{C6BE5CCA-11FD-4DF7-A46E-5A5E1552D079}" srcOrd="5" destOrd="0" presId="urn:microsoft.com/office/officeart/2008/layout/VerticalCurvedList"/>
    <dgm:cxn modelId="{6145257B-73A9-44FD-9E11-0BB962DA06CA}" type="presParOf" srcId="{A6772E5A-784F-4004-BEA9-05546E9406C2}" destId="{63AB404A-BB41-4000-95DC-B45E6E491C22}" srcOrd="6" destOrd="0" presId="urn:microsoft.com/office/officeart/2008/layout/VerticalCurvedList"/>
    <dgm:cxn modelId="{3FA6CB8F-3A56-42D4-9A88-14584D0A6916}" type="presParOf" srcId="{63AB404A-BB41-4000-95DC-B45E6E491C22}" destId="{0385A21A-9591-4A1F-BB51-EA209D193E4A}" srcOrd="0" destOrd="0" presId="urn:microsoft.com/office/officeart/2008/layout/VerticalCurvedList"/>
    <dgm:cxn modelId="{87E8D057-1C74-4F2A-949C-D8BDDB5AB1A2}" type="presParOf" srcId="{A6772E5A-784F-4004-BEA9-05546E9406C2}" destId="{E3EF0C8E-77C3-4DBD-A913-7241671B08B0}" srcOrd="7" destOrd="0" presId="urn:microsoft.com/office/officeart/2008/layout/VerticalCurvedList"/>
    <dgm:cxn modelId="{0BE349BB-6BB1-486A-84B4-32E7FA0F823E}" type="presParOf" srcId="{A6772E5A-784F-4004-BEA9-05546E9406C2}" destId="{74703A90-5534-4A35-BF2D-1144D7D1CA5A}" srcOrd="8" destOrd="0" presId="urn:microsoft.com/office/officeart/2008/layout/VerticalCurvedList"/>
    <dgm:cxn modelId="{87CFD892-C2AE-4A3B-8475-20D3D592A435}" type="presParOf" srcId="{74703A90-5534-4A35-BF2D-1144D7D1CA5A}" destId="{11CF951D-A0F0-4E45-8A6B-E5BEF9347B71}" srcOrd="0" destOrd="0" presId="urn:microsoft.com/office/officeart/2008/layout/VerticalCurvedList"/>
    <dgm:cxn modelId="{CD0CEA0E-C4A0-4204-B65E-79FFCB655111}" type="presParOf" srcId="{A6772E5A-784F-4004-BEA9-05546E9406C2}" destId="{336BD8AE-CDC0-462E-A3C4-E7CC06B0882C}" srcOrd="9" destOrd="0" presId="urn:microsoft.com/office/officeart/2008/layout/VerticalCurvedList"/>
    <dgm:cxn modelId="{C6D842E8-6DBF-43B3-ABCE-C573EE5001CF}" type="presParOf" srcId="{A6772E5A-784F-4004-BEA9-05546E9406C2}" destId="{AE6BA1BA-CBDC-48F1-8FA8-99107B7F965C}" srcOrd="10" destOrd="0" presId="urn:microsoft.com/office/officeart/2008/layout/VerticalCurvedList"/>
    <dgm:cxn modelId="{ED00690D-08A1-4912-90D1-6E676FBC5083}" type="presParOf" srcId="{AE6BA1BA-CBDC-48F1-8FA8-99107B7F965C}" destId="{9DB01C4E-BC2A-40AE-8D9D-4A9D860E4EE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9E3FA5-4826-4ABF-A5E3-965116A3BEA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AC264C7C-5D35-4F45-84C0-FD3C855997ED}">
      <dgm:prSet phldrT="[Texto]" custT="1"/>
      <dgm:spPr>
        <a:xfrm>
          <a:off x="2215479" y="2528"/>
          <a:ext cx="1884005" cy="1841438"/>
        </a:xfrm>
      </dgm:spPr>
      <dgm:t>
        <a:bodyPr/>
        <a:lstStyle/>
        <a:p>
          <a:r>
            <a:rPr lang="en-US" sz="1800">
              <a:latin typeface="Calibri" panose="020F0502020204030204"/>
              <a:ea typeface="+mn-ea"/>
              <a:cs typeface="+mn-cs"/>
            </a:rPr>
            <a:t>Procedimiento Cuentas por cobrar</a:t>
          </a:r>
          <a:endParaRPr lang="es-ES" sz="1800" dirty="0">
            <a:latin typeface="Calibri" panose="020F0502020204030204"/>
            <a:ea typeface="+mn-ea"/>
            <a:cs typeface="+mn-cs"/>
          </a:endParaRPr>
        </a:p>
      </dgm:t>
    </dgm:pt>
    <dgm:pt modelId="{54BA22F7-7771-4E03-8A42-643FFA863AA0}" type="parTrans" cxnId="{03CFD2D8-B7ED-4E12-A261-748E105836B4}">
      <dgm:prSet/>
      <dgm:spPr/>
      <dgm:t>
        <a:bodyPr/>
        <a:lstStyle/>
        <a:p>
          <a:endParaRPr lang="es-ES" sz="1800">
            <a:solidFill>
              <a:srgbClr val="002060"/>
            </a:solidFill>
          </a:endParaRPr>
        </a:p>
      </dgm:t>
    </dgm:pt>
    <dgm:pt modelId="{9ABC07E9-1D99-47C5-BFA8-79C554D7CCD5}" type="sibTrans" cxnId="{03CFD2D8-B7ED-4E12-A261-748E105836B4}">
      <dgm:prSet/>
      <dgm:spPr/>
      <dgm:t>
        <a:bodyPr/>
        <a:lstStyle/>
        <a:p>
          <a:endParaRPr lang="es-ES" sz="1800">
            <a:solidFill>
              <a:srgbClr val="002060"/>
            </a:solidFill>
          </a:endParaRPr>
        </a:p>
      </dgm:t>
    </dgm:pt>
    <dgm:pt modelId="{A8F94BEA-A6E2-4C08-B833-7327814E9DF0}">
      <dgm:prSet phldrT="[Texto]" custT="1"/>
      <dgm:spPr>
        <a:xfrm>
          <a:off x="4287885" y="358046"/>
          <a:ext cx="1884005" cy="1130403"/>
        </a:xfrm>
      </dgm:spPr>
      <dgm:t>
        <a:bodyPr/>
        <a:lstStyle/>
        <a:p>
          <a:r>
            <a:rPr lang="en-US" sz="1800">
              <a:latin typeface="Calibri" panose="020F0502020204030204"/>
              <a:ea typeface="+mn-ea"/>
              <a:cs typeface="+mn-cs"/>
            </a:rPr>
            <a:t>Procedimiento de Inversiones </a:t>
          </a:r>
          <a:endParaRPr lang="es-ES" sz="1800" dirty="0">
            <a:latin typeface="Calibri" panose="020F0502020204030204"/>
            <a:ea typeface="+mn-ea"/>
            <a:cs typeface="+mn-cs"/>
          </a:endParaRPr>
        </a:p>
      </dgm:t>
    </dgm:pt>
    <dgm:pt modelId="{6670E3FA-90C2-4D83-B5F0-8CC28683F563}" type="parTrans" cxnId="{A2279357-1FDF-4D53-9388-68679962296B}">
      <dgm:prSet/>
      <dgm:spPr/>
      <dgm:t>
        <a:bodyPr/>
        <a:lstStyle/>
        <a:p>
          <a:endParaRPr lang="es-ES" sz="1800">
            <a:solidFill>
              <a:srgbClr val="002060"/>
            </a:solidFill>
          </a:endParaRPr>
        </a:p>
      </dgm:t>
    </dgm:pt>
    <dgm:pt modelId="{EEF4512A-5D60-4790-9E88-91558C206787}" type="sibTrans" cxnId="{A2279357-1FDF-4D53-9388-68679962296B}">
      <dgm:prSet/>
      <dgm:spPr/>
      <dgm:t>
        <a:bodyPr/>
        <a:lstStyle/>
        <a:p>
          <a:endParaRPr lang="es-ES" sz="1800">
            <a:solidFill>
              <a:srgbClr val="002060"/>
            </a:solidFill>
          </a:endParaRPr>
        </a:p>
      </dgm:t>
    </dgm:pt>
    <dgm:pt modelId="{0FF2951B-95AC-401A-99A6-E06F62291289}">
      <dgm:prSet phldrT="[Texto]" custT="1"/>
      <dgm:spPr>
        <a:xfrm>
          <a:off x="1179276" y="2032367"/>
          <a:ext cx="1884005" cy="1130403"/>
        </a:xfrm>
      </dgm:spPr>
      <dgm:t>
        <a:bodyPr/>
        <a:lstStyle/>
        <a:p>
          <a:r>
            <a:rPr lang="en-US" sz="1800">
              <a:latin typeface="Calibri" panose="020F0502020204030204"/>
              <a:ea typeface="+mn-ea"/>
              <a:cs typeface="+mn-cs"/>
            </a:rPr>
            <a:t>Procedimiento Créditos ICETEX</a:t>
          </a:r>
          <a:endParaRPr lang="es-ES" sz="1800" dirty="0">
            <a:latin typeface="Calibri" panose="020F0502020204030204"/>
            <a:ea typeface="+mn-ea"/>
            <a:cs typeface="+mn-cs"/>
          </a:endParaRPr>
        </a:p>
      </dgm:t>
    </dgm:pt>
    <dgm:pt modelId="{E4193B6A-81F2-4972-A06A-48CEE4F41AFB}" type="parTrans" cxnId="{FA556D0D-FA8C-49A4-A3AF-BFC8B6410CAC}">
      <dgm:prSet/>
      <dgm:spPr/>
      <dgm:t>
        <a:bodyPr/>
        <a:lstStyle/>
        <a:p>
          <a:endParaRPr lang="es-ES" sz="1800">
            <a:solidFill>
              <a:srgbClr val="002060"/>
            </a:solidFill>
          </a:endParaRPr>
        </a:p>
      </dgm:t>
    </dgm:pt>
    <dgm:pt modelId="{9C51B349-8291-4AC2-BB64-B4061D2D1893}" type="sibTrans" cxnId="{FA556D0D-FA8C-49A4-A3AF-BFC8B6410CAC}">
      <dgm:prSet/>
      <dgm:spPr/>
      <dgm:t>
        <a:bodyPr/>
        <a:lstStyle/>
        <a:p>
          <a:endParaRPr lang="es-ES" sz="1800">
            <a:solidFill>
              <a:srgbClr val="002060"/>
            </a:solidFill>
          </a:endParaRPr>
        </a:p>
      </dgm:t>
    </dgm:pt>
    <dgm:pt modelId="{990E1D2B-6297-48BF-9867-D9B3F771F0FD}">
      <dgm:prSet phldrT="[Texto]" custT="1"/>
      <dgm:spPr>
        <a:xfrm>
          <a:off x="3251682" y="2032367"/>
          <a:ext cx="1884005" cy="1130403"/>
        </a:xfrm>
      </dgm:spPr>
      <dgm:t>
        <a:bodyPr/>
        <a:lstStyle/>
        <a:p>
          <a:r>
            <a:rPr lang="en-US" sz="1800">
              <a:latin typeface="Calibri" panose="020F0502020204030204"/>
              <a:ea typeface="+mn-ea"/>
              <a:cs typeface="+mn-cs"/>
            </a:rPr>
            <a:t>Procedimiento Recaudos por matrícula</a:t>
          </a:r>
          <a:endParaRPr lang="es-ES" sz="1800" dirty="0">
            <a:latin typeface="Calibri" panose="020F0502020204030204"/>
            <a:ea typeface="+mn-ea"/>
            <a:cs typeface="+mn-cs"/>
          </a:endParaRPr>
        </a:p>
      </dgm:t>
    </dgm:pt>
    <dgm:pt modelId="{793E0440-5695-4442-9501-ED5AA9F1478A}" type="parTrans" cxnId="{4B0160CD-FC5E-4D28-A105-D7A8CBFE3230}">
      <dgm:prSet/>
      <dgm:spPr/>
      <dgm:t>
        <a:bodyPr/>
        <a:lstStyle/>
        <a:p>
          <a:endParaRPr lang="es-ES" sz="1800">
            <a:solidFill>
              <a:srgbClr val="002060"/>
            </a:solidFill>
          </a:endParaRPr>
        </a:p>
      </dgm:t>
    </dgm:pt>
    <dgm:pt modelId="{AE5F8C1E-9B1A-48AC-9855-A0C13DB85DE7}" type="sibTrans" cxnId="{4B0160CD-FC5E-4D28-A105-D7A8CBFE3230}">
      <dgm:prSet/>
      <dgm:spPr/>
      <dgm:t>
        <a:bodyPr/>
        <a:lstStyle/>
        <a:p>
          <a:endParaRPr lang="es-ES" sz="1800">
            <a:solidFill>
              <a:srgbClr val="002060"/>
            </a:solidFill>
          </a:endParaRPr>
        </a:p>
      </dgm:t>
    </dgm:pt>
    <dgm:pt modelId="{A22C35B9-0C9D-45CB-A618-FD140D98AF89}">
      <dgm:prSet phldrT="[Texto]" custT="1"/>
      <dgm:spPr>
        <a:xfrm>
          <a:off x="143073" y="358046"/>
          <a:ext cx="1884005" cy="1130403"/>
        </a:xfrm>
      </dgm:spPr>
      <dgm:t>
        <a:bodyPr/>
        <a:lstStyle/>
        <a:p>
          <a:r>
            <a:rPr lang="es-ES" sz="1800" b="1" dirty="0">
              <a:latin typeface="Calibri" panose="020F0502020204030204"/>
              <a:ea typeface="+mn-ea"/>
              <a:cs typeface="+mn-cs"/>
            </a:rPr>
            <a:t>PROCEDIMIENTOS INGRESOS</a:t>
          </a:r>
        </a:p>
      </dgm:t>
    </dgm:pt>
    <dgm:pt modelId="{EF0885CD-961D-47AA-BC0D-037FA87DC7E0}" type="parTrans" cxnId="{EF23A8D2-8D5F-4582-A17E-4234D11B311B}">
      <dgm:prSet/>
      <dgm:spPr/>
      <dgm:t>
        <a:bodyPr/>
        <a:lstStyle/>
        <a:p>
          <a:endParaRPr lang="es-ES" sz="1800">
            <a:solidFill>
              <a:srgbClr val="002060"/>
            </a:solidFill>
          </a:endParaRPr>
        </a:p>
      </dgm:t>
    </dgm:pt>
    <dgm:pt modelId="{734097D6-3887-4488-A819-093C9262F7E4}" type="sibTrans" cxnId="{EF23A8D2-8D5F-4582-A17E-4234D11B311B}">
      <dgm:prSet/>
      <dgm:spPr/>
      <dgm:t>
        <a:bodyPr/>
        <a:lstStyle/>
        <a:p>
          <a:endParaRPr lang="es-ES" sz="1800">
            <a:solidFill>
              <a:srgbClr val="002060"/>
            </a:solidFill>
          </a:endParaRPr>
        </a:p>
      </dgm:t>
    </dgm:pt>
    <dgm:pt modelId="{2539B2A0-50C6-4168-9474-259DF336FB56}" type="pres">
      <dgm:prSet presAssocID="{A59E3FA5-4826-4ABF-A5E3-965116A3BEAC}" presName="Name0" presStyleCnt="0">
        <dgm:presLayoutVars>
          <dgm:chMax val="7"/>
          <dgm:chPref val="7"/>
          <dgm:dir/>
        </dgm:presLayoutVars>
      </dgm:prSet>
      <dgm:spPr/>
    </dgm:pt>
    <dgm:pt modelId="{7A081CCE-964A-4625-949B-D850891C9EFC}" type="pres">
      <dgm:prSet presAssocID="{A59E3FA5-4826-4ABF-A5E3-965116A3BEAC}" presName="Name1" presStyleCnt="0"/>
      <dgm:spPr/>
    </dgm:pt>
    <dgm:pt modelId="{7C6EC551-0C80-49D1-99DA-46E03163834F}" type="pres">
      <dgm:prSet presAssocID="{A59E3FA5-4826-4ABF-A5E3-965116A3BEAC}" presName="cycle" presStyleCnt="0"/>
      <dgm:spPr/>
    </dgm:pt>
    <dgm:pt modelId="{EA7C5298-EABA-4C29-9E0F-AE10D1A3DC17}" type="pres">
      <dgm:prSet presAssocID="{A59E3FA5-4826-4ABF-A5E3-965116A3BEAC}" presName="srcNode" presStyleLbl="node1" presStyleIdx="0" presStyleCnt="5"/>
      <dgm:spPr/>
    </dgm:pt>
    <dgm:pt modelId="{40DAD56A-F5EE-44B0-86D1-EA9ACB0B2CB5}" type="pres">
      <dgm:prSet presAssocID="{A59E3FA5-4826-4ABF-A5E3-965116A3BEAC}" presName="conn" presStyleLbl="parChTrans1D2" presStyleIdx="0" presStyleCnt="1"/>
      <dgm:spPr/>
    </dgm:pt>
    <dgm:pt modelId="{D085CA54-BA15-4F80-ACC1-45D7AFF02497}" type="pres">
      <dgm:prSet presAssocID="{A59E3FA5-4826-4ABF-A5E3-965116A3BEAC}" presName="extraNode" presStyleLbl="node1" presStyleIdx="0" presStyleCnt="5"/>
      <dgm:spPr/>
    </dgm:pt>
    <dgm:pt modelId="{509D4640-6E3D-43A9-B28B-FAC65D118D42}" type="pres">
      <dgm:prSet presAssocID="{A59E3FA5-4826-4ABF-A5E3-965116A3BEAC}" presName="dstNode" presStyleLbl="node1" presStyleIdx="0" presStyleCnt="5"/>
      <dgm:spPr/>
    </dgm:pt>
    <dgm:pt modelId="{5413C420-9062-4E66-989D-4D8579447F47}" type="pres">
      <dgm:prSet presAssocID="{A22C35B9-0C9D-45CB-A618-FD140D98AF89}" presName="text_1" presStyleLbl="node1" presStyleIdx="0" presStyleCnt="5">
        <dgm:presLayoutVars>
          <dgm:bulletEnabled val="1"/>
        </dgm:presLayoutVars>
      </dgm:prSet>
      <dgm:spPr/>
    </dgm:pt>
    <dgm:pt modelId="{B4F9FC4C-9515-4D54-AA1E-A6A823B0A36F}" type="pres">
      <dgm:prSet presAssocID="{A22C35B9-0C9D-45CB-A618-FD140D98AF89}" presName="accent_1" presStyleCnt="0"/>
      <dgm:spPr/>
    </dgm:pt>
    <dgm:pt modelId="{DCFFB57F-16B1-495F-BB82-EC9BE050A357}" type="pres">
      <dgm:prSet presAssocID="{A22C35B9-0C9D-45CB-A618-FD140D98AF89}" presName="accentRepeatNode" presStyleLbl="solidFgAcc1" presStyleIdx="0" presStyleCnt="5"/>
      <dgm:spPr/>
    </dgm:pt>
    <dgm:pt modelId="{7C5F577A-0098-4197-8E16-D833577D1DFA}" type="pres">
      <dgm:prSet presAssocID="{AC264C7C-5D35-4F45-84C0-FD3C855997ED}" presName="text_2" presStyleLbl="node1" presStyleIdx="1" presStyleCnt="5">
        <dgm:presLayoutVars>
          <dgm:bulletEnabled val="1"/>
        </dgm:presLayoutVars>
      </dgm:prSet>
      <dgm:spPr/>
    </dgm:pt>
    <dgm:pt modelId="{5038A1D9-2C7B-48F6-92C7-4BFDB36A3E23}" type="pres">
      <dgm:prSet presAssocID="{AC264C7C-5D35-4F45-84C0-FD3C855997ED}" presName="accent_2" presStyleCnt="0"/>
      <dgm:spPr/>
    </dgm:pt>
    <dgm:pt modelId="{D2DB44A4-C8CC-413F-AA08-CC02BEBE6CF3}" type="pres">
      <dgm:prSet presAssocID="{AC264C7C-5D35-4F45-84C0-FD3C855997ED}" presName="accentRepeatNode" presStyleLbl="solidFgAcc1" presStyleIdx="1" presStyleCnt="5"/>
      <dgm:spPr/>
    </dgm:pt>
    <dgm:pt modelId="{BB380E6A-3DE3-4C58-BDC1-EE3BE9AFDF1E}" type="pres">
      <dgm:prSet presAssocID="{A8F94BEA-A6E2-4C08-B833-7327814E9DF0}" presName="text_3" presStyleLbl="node1" presStyleIdx="2" presStyleCnt="5">
        <dgm:presLayoutVars>
          <dgm:bulletEnabled val="1"/>
        </dgm:presLayoutVars>
      </dgm:prSet>
      <dgm:spPr/>
    </dgm:pt>
    <dgm:pt modelId="{5D5F1999-70C9-45D4-A486-40261A9D87A4}" type="pres">
      <dgm:prSet presAssocID="{A8F94BEA-A6E2-4C08-B833-7327814E9DF0}" presName="accent_3" presStyleCnt="0"/>
      <dgm:spPr/>
    </dgm:pt>
    <dgm:pt modelId="{C380D640-CEA0-428E-8041-4843267BC264}" type="pres">
      <dgm:prSet presAssocID="{A8F94BEA-A6E2-4C08-B833-7327814E9DF0}" presName="accentRepeatNode" presStyleLbl="solidFgAcc1" presStyleIdx="2" presStyleCnt="5"/>
      <dgm:spPr/>
    </dgm:pt>
    <dgm:pt modelId="{A2071C91-0DBF-4F15-BBF7-3A6583FD5C3F}" type="pres">
      <dgm:prSet presAssocID="{0FF2951B-95AC-401A-99A6-E06F62291289}" presName="text_4" presStyleLbl="node1" presStyleIdx="3" presStyleCnt="5">
        <dgm:presLayoutVars>
          <dgm:bulletEnabled val="1"/>
        </dgm:presLayoutVars>
      </dgm:prSet>
      <dgm:spPr/>
    </dgm:pt>
    <dgm:pt modelId="{77C58AF9-BE92-4B56-8230-8F8DD53A2348}" type="pres">
      <dgm:prSet presAssocID="{0FF2951B-95AC-401A-99A6-E06F62291289}" presName="accent_4" presStyleCnt="0"/>
      <dgm:spPr/>
    </dgm:pt>
    <dgm:pt modelId="{75D7C9DC-022D-478A-AC10-8319C617A7EF}" type="pres">
      <dgm:prSet presAssocID="{0FF2951B-95AC-401A-99A6-E06F62291289}" presName="accentRepeatNode" presStyleLbl="solidFgAcc1" presStyleIdx="3" presStyleCnt="5"/>
      <dgm:spPr/>
    </dgm:pt>
    <dgm:pt modelId="{71672B24-12C4-43A7-8AD7-BEA92A68EEEC}" type="pres">
      <dgm:prSet presAssocID="{990E1D2B-6297-48BF-9867-D9B3F771F0FD}" presName="text_5" presStyleLbl="node1" presStyleIdx="4" presStyleCnt="5">
        <dgm:presLayoutVars>
          <dgm:bulletEnabled val="1"/>
        </dgm:presLayoutVars>
      </dgm:prSet>
      <dgm:spPr/>
    </dgm:pt>
    <dgm:pt modelId="{BC96A2B9-EEF2-4259-8874-65C8A9D3A003}" type="pres">
      <dgm:prSet presAssocID="{990E1D2B-6297-48BF-9867-D9B3F771F0FD}" presName="accent_5" presStyleCnt="0"/>
      <dgm:spPr/>
    </dgm:pt>
    <dgm:pt modelId="{176B0272-A343-4DC8-8705-A7F22A538CE9}" type="pres">
      <dgm:prSet presAssocID="{990E1D2B-6297-48BF-9867-D9B3F771F0FD}" presName="accentRepeatNode" presStyleLbl="solidFgAcc1" presStyleIdx="4" presStyleCnt="5"/>
      <dgm:spPr/>
    </dgm:pt>
  </dgm:ptLst>
  <dgm:cxnLst>
    <dgm:cxn modelId="{FA556D0D-FA8C-49A4-A3AF-BFC8B6410CAC}" srcId="{A59E3FA5-4826-4ABF-A5E3-965116A3BEAC}" destId="{0FF2951B-95AC-401A-99A6-E06F62291289}" srcOrd="3" destOrd="0" parTransId="{E4193B6A-81F2-4972-A06A-48CEE4F41AFB}" sibTransId="{9C51B349-8291-4AC2-BB64-B4061D2D1893}"/>
    <dgm:cxn modelId="{30572816-7EA8-44C1-B392-CA90C4FB504D}" type="presOf" srcId="{990E1D2B-6297-48BF-9867-D9B3F771F0FD}" destId="{71672B24-12C4-43A7-8AD7-BEA92A68EEEC}" srcOrd="0" destOrd="0" presId="urn:microsoft.com/office/officeart/2008/layout/VerticalCurvedList"/>
    <dgm:cxn modelId="{35C9FB2A-0F5B-4358-883A-34E0C7FA1E4B}" type="presOf" srcId="{734097D6-3887-4488-A819-093C9262F7E4}" destId="{40DAD56A-F5EE-44B0-86D1-EA9ACB0B2CB5}" srcOrd="0" destOrd="0" presId="urn:microsoft.com/office/officeart/2008/layout/VerticalCurvedList"/>
    <dgm:cxn modelId="{4D65E646-EC77-49DE-B0C1-6775A7DD265E}" type="presOf" srcId="{0FF2951B-95AC-401A-99A6-E06F62291289}" destId="{A2071C91-0DBF-4F15-BBF7-3A6583FD5C3F}" srcOrd="0" destOrd="0" presId="urn:microsoft.com/office/officeart/2008/layout/VerticalCurvedList"/>
    <dgm:cxn modelId="{6EF60C4B-6A46-4A02-9649-41B2B0780E71}" type="presOf" srcId="{A8F94BEA-A6E2-4C08-B833-7327814E9DF0}" destId="{BB380E6A-3DE3-4C58-BDC1-EE3BE9AFDF1E}" srcOrd="0" destOrd="0" presId="urn:microsoft.com/office/officeart/2008/layout/VerticalCurvedList"/>
    <dgm:cxn modelId="{A2279357-1FDF-4D53-9388-68679962296B}" srcId="{A59E3FA5-4826-4ABF-A5E3-965116A3BEAC}" destId="{A8F94BEA-A6E2-4C08-B833-7327814E9DF0}" srcOrd="2" destOrd="0" parTransId="{6670E3FA-90C2-4D83-B5F0-8CC28683F563}" sibTransId="{EEF4512A-5D60-4790-9E88-91558C206787}"/>
    <dgm:cxn modelId="{EA3BEF81-1D17-4E11-8336-FDAD2CB6179B}" type="presOf" srcId="{A22C35B9-0C9D-45CB-A618-FD140D98AF89}" destId="{5413C420-9062-4E66-989D-4D8579447F47}" srcOrd="0" destOrd="0" presId="urn:microsoft.com/office/officeart/2008/layout/VerticalCurvedList"/>
    <dgm:cxn modelId="{591DA2A1-200F-413F-B0B9-BF426565E4FF}" type="presOf" srcId="{A59E3FA5-4826-4ABF-A5E3-965116A3BEAC}" destId="{2539B2A0-50C6-4168-9474-259DF336FB56}" srcOrd="0" destOrd="0" presId="urn:microsoft.com/office/officeart/2008/layout/VerticalCurvedList"/>
    <dgm:cxn modelId="{6005F3B4-28DB-47F4-ACBB-6BA3CF6FB98C}" type="presOf" srcId="{AC264C7C-5D35-4F45-84C0-FD3C855997ED}" destId="{7C5F577A-0098-4197-8E16-D833577D1DFA}" srcOrd="0" destOrd="0" presId="urn:microsoft.com/office/officeart/2008/layout/VerticalCurvedList"/>
    <dgm:cxn modelId="{4B0160CD-FC5E-4D28-A105-D7A8CBFE3230}" srcId="{A59E3FA5-4826-4ABF-A5E3-965116A3BEAC}" destId="{990E1D2B-6297-48BF-9867-D9B3F771F0FD}" srcOrd="4" destOrd="0" parTransId="{793E0440-5695-4442-9501-ED5AA9F1478A}" sibTransId="{AE5F8C1E-9B1A-48AC-9855-A0C13DB85DE7}"/>
    <dgm:cxn modelId="{EF23A8D2-8D5F-4582-A17E-4234D11B311B}" srcId="{A59E3FA5-4826-4ABF-A5E3-965116A3BEAC}" destId="{A22C35B9-0C9D-45CB-A618-FD140D98AF89}" srcOrd="0" destOrd="0" parTransId="{EF0885CD-961D-47AA-BC0D-037FA87DC7E0}" sibTransId="{734097D6-3887-4488-A819-093C9262F7E4}"/>
    <dgm:cxn modelId="{03CFD2D8-B7ED-4E12-A261-748E105836B4}" srcId="{A59E3FA5-4826-4ABF-A5E3-965116A3BEAC}" destId="{AC264C7C-5D35-4F45-84C0-FD3C855997ED}" srcOrd="1" destOrd="0" parTransId="{54BA22F7-7771-4E03-8A42-643FFA863AA0}" sibTransId="{9ABC07E9-1D99-47C5-BFA8-79C554D7CCD5}"/>
    <dgm:cxn modelId="{7ABB5FE1-BB7E-4CE8-9509-AF0E0DD89B64}" type="presParOf" srcId="{2539B2A0-50C6-4168-9474-259DF336FB56}" destId="{7A081CCE-964A-4625-949B-D850891C9EFC}" srcOrd="0" destOrd="0" presId="urn:microsoft.com/office/officeart/2008/layout/VerticalCurvedList"/>
    <dgm:cxn modelId="{72C13C3C-FDF0-4EC1-9CA1-E69348709083}" type="presParOf" srcId="{7A081CCE-964A-4625-949B-D850891C9EFC}" destId="{7C6EC551-0C80-49D1-99DA-46E03163834F}" srcOrd="0" destOrd="0" presId="urn:microsoft.com/office/officeart/2008/layout/VerticalCurvedList"/>
    <dgm:cxn modelId="{0C433CBF-B67E-4E95-9DBA-F8B6CF99671B}" type="presParOf" srcId="{7C6EC551-0C80-49D1-99DA-46E03163834F}" destId="{EA7C5298-EABA-4C29-9E0F-AE10D1A3DC17}" srcOrd="0" destOrd="0" presId="urn:microsoft.com/office/officeart/2008/layout/VerticalCurvedList"/>
    <dgm:cxn modelId="{27636910-F8E5-4703-96CD-1DB69D989DC6}" type="presParOf" srcId="{7C6EC551-0C80-49D1-99DA-46E03163834F}" destId="{40DAD56A-F5EE-44B0-86D1-EA9ACB0B2CB5}" srcOrd="1" destOrd="0" presId="urn:microsoft.com/office/officeart/2008/layout/VerticalCurvedList"/>
    <dgm:cxn modelId="{54935C3B-20E8-45B2-8D71-72B05692930D}" type="presParOf" srcId="{7C6EC551-0C80-49D1-99DA-46E03163834F}" destId="{D085CA54-BA15-4F80-ACC1-45D7AFF02497}" srcOrd="2" destOrd="0" presId="urn:microsoft.com/office/officeart/2008/layout/VerticalCurvedList"/>
    <dgm:cxn modelId="{0CDF1F93-2ED5-47EC-885C-C6837377C487}" type="presParOf" srcId="{7C6EC551-0C80-49D1-99DA-46E03163834F}" destId="{509D4640-6E3D-43A9-B28B-FAC65D118D42}" srcOrd="3" destOrd="0" presId="urn:microsoft.com/office/officeart/2008/layout/VerticalCurvedList"/>
    <dgm:cxn modelId="{D59B51EE-3411-459D-B488-9E2E67ACB2DE}" type="presParOf" srcId="{7A081CCE-964A-4625-949B-D850891C9EFC}" destId="{5413C420-9062-4E66-989D-4D8579447F47}" srcOrd="1" destOrd="0" presId="urn:microsoft.com/office/officeart/2008/layout/VerticalCurvedList"/>
    <dgm:cxn modelId="{540B168E-E978-40C5-A5B0-39DED7235BD9}" type="presParOf" srcId="{7A081CCE-964A-4625-949B-D850891C9EFC}" destId="{B4F9FC4C-9515-4D54-AA1E-A6A823B0A36F}" srcOrd="2" destOrd="0" presId="urn:microsoft.com/office/officeart/2008/layout/VerticalCurvedList"/>
    <dgm:cxn modelId="{A785CFD3-9B60-4330-9BFF-4382931D5188}" type="presParOf" srcId="{B4F9FC4C-9515-4D54-AA1E-A6A823B0A36F}" destId="{DCFFB57F-16B1-495F-BB82-EC9BE050A357}" srcOrd="0" destOrd="0" presId="urn:microsoft.com/office/officeart/2008/layout/VerticalCurvedList"/>
    <dgm:cxn modelId="{DBE45A48-1958-4172-9FBD-82B7275323C3}" type="presParOf" srcId="{7A081CCE-964A-4625-949B-D850891C9EFC}" destId="{7C5F577A-0098-4197-8E16-D833577D1DFA}" srcOrd="3" destOrd="0" presId="urn:microsoft.com/office/officeart/2008/layout/VerticalCurvedList"/>
    <dgm:cxn modelId="{22B91E95-9E57-47DC-874B-DA89DC5B7B23}" type="presParOf" srcId="{7A081CCE-964A-4625-949B-D850891C9EFC}" destId="{5038A1D9-2C7B-48F6-92C7-4BFDB36A3E23}" srcOrd="4" destOrd="0" presId="urn:microsoft.com/office/officeart/2008/layout/VerticalCurvedList"/>
    <dgm:cxn modelId="{F5D4C925-D53C-4E5E-BF6D-2FA152599D9A}" type="presParOf" srcId="{5038A1D9-2C7B-48F6-92C7-4BFDB36A3E23}" destId="{D2DB44A4-C8CC-413F-AA08-CC02BEBE6CF3}" srcOrd="0" destOrd="0" presId="urn:microsoft.com/office/officeart/2008/layout/VerticalCurvedList"/>
    <dgm:cxn modelId="{4759A175-0DCC-4D62-8E72-8415E02E22D5}" type="presParOf" srcId="{7A081CCE-964A-4625-949B-D850891C9EFC}" destId="{BB380E6A-3DE3-4C58-BDC1-EE3BE9AFDF1E}" srcOrd="5" destOrd="0" presId="urn:microsoft.com/office/officeart/2008/layout/VerticalCurvedList"/>
    <dgm:cxn modelId="{67387AE2-CF04-4C59-9F59-7331324EA57A}" type="presParOf" srcId="{7A081CCE-964A-4625-949B-D850891C9EFC}" destId="{5D5F1999-70C9-45D4-A486-40261A9D87A4}" srcOrd="6" destOrd="0" presId="urn:microsoft.com/office/officeart/2008/layout/VerticalCurvedList"/>
    <dgm:cxn modelId="{DC2D237A-1CF9-404E-B055-1967C10D9884}" type="presParOf" srcId="{5D5F1999-70C9-45D4-A486-40261A9D87A4}" destId="{C380D640-CEA0-428E-8041-4843267BC264}" srcOrd="0" destOrd="0" presId="urn:microsoft.com/office/officeart/2008/layout/VerticalCurvedList"/>
    <dgm:cxn modelId="{F268ABFD-84F0-444B-AA51-42C4DFEBCFED}" type="presParOf" srcId="{7A081CCE-964A-4625-949B-D850891C9EFC}" destId="{A2071C91-0DBF-4F15-BBF7-3A6583FD5C3F}" srcOrd="7" destOrd="0" presId="urn:microsoft.com/office/officeart/2008/layout/VerticalCurvedList"/>
    <dgm:cxn modelId="{2ECA0316-ACE7-4A84-A579-78BE1973C7FF}" type="presParOf" srcId="{7A081CCE-964A-4625-949B-D850891C9EFC}" destId="{77C58AF9-BE92-4B56-8230-8F8DD53A2348}" srcOrd="8" destOrd="0" presId="urn:microsoft.com/office/officeart/2008/layout/VerticalCurvedList"/>
    <dgm:cxn modelId="{2074D297-976A-4D5E-8F8E-05D4366D5624}" type="presParOf" srcId="{77C58AF9-BE92-4B56-8230-8F8DD53A2348}" destId="{75D7C9DC-022D-478A-AC10-8319C617A7EF}" srcOrd="0" destOrd="0" presId="urn:microsoft.com/office/officeart/2008/layout/VerticalCurvedList"/>
    <dgm:cxn modelId="{F5E77342-6C04-4E59-A019-8E3C0CEF1682}" type="presParOf" srcId="{7A081CCE-964A-4625-949B-D850891C9EFC}" destId="{71672B24-12C4-43A7-8AD7-BEA92A68EEEC}" srcOrd="9" destOrd="0" presId="urn:microsoft.com/office/officeart/2008/layout/VerticalCurvedList"/>
    <dgm:cxn modelId="{ED744623-C706-4AF0-B3B8-4F5E8A496137}" type="presParOf" srcId="{7A081CCE-964A-4625-949B-D850891C9EFC}" destId="{BC96A2B9-EEF2-4259-8874-65C8A9D3A003}" srcOrd="10" destOrd="0" presId="urn:microsoft.com/office/officeart/2008/layout/VerticalCurvedList"/>
    <dgm:cxn modelId="{1DCC6F82-7C57-4A0A-AA4A-B0A189EA4ECB}" type="presParOf" srcId="{BC96A2B9-EEF2-4259-8874-65C8A9D3A003}" destId="{176B0272-A343-4DC8-8705-A7F22A538CE9}"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9E3FA5-4826-4ABF-A5E3-965116A3BEA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AC264C7C-5D35-4F45-84C0-FD3C855997ED}">
      <dgm:prSet phldrT="[Texto]" custT="1"/>
      <dgm:spPr>
        <a:xfrm>
          <a:off x="2217649" y="2206"/>
          <a:ext cx="1952530" cy="1908414"/>
        </a:xfrm>
      </dgm:spPr>
      <dgm:t>
        <a:bodyPr/>
        <a:lstStyle/>
        <a:p>
          <a:r>
            <a:rPr lang="es-ES" sz="1800" b="0" i="0" u="none">
              <a:latin typeface="+mn-lt"/>
            </a:rPr>
            <a:t>Manual Cesión de Derechos Económicos</a:t>
          </a:r>
          <a:endParaRPr lang="es-ES" sz="1800" dirty="0">
            <a:latin typeface="+mn-lt"/>
            <a:ea typeface="+mn-ea"/>
            <a:cs typeface="+mn-cs"/>
          </a:endParaRPr>
        </a:p>
      </dgm:t>
    </dgm:pt>
    <dgm:pt modelId="{54BA22F7-7771-4E03-8A42-643FFA863AA0}" type="parTrans" cxnId="{03CFD2D8-B7ED-4E12-A261-748E105836B4}">
      <dgm:prSet/>
      <dgm:spPr/>
      <dgm:t>
        <a:bodyPr/>
        <a:lstStyle/>
        <a:p>
          <a:endParaRPr lang="es-ES" sz="1800">
            <a:solidFill>
              <a:srgbClr val="002060"/>
            </a:solidFill>
            <a:latin typeface="+mn-lt"/>
          </a:endParaRPr>
        </a:p>
      </dgm:t>
    </dgm:pt>
    <dgm:pt modelId="{9ABC07E9-1D99-47C5-BFA8-79C554D7CCD5}" type="sibTrans" cxnId="{03CFD2D8-B7ED-4E12-A261-748E105836B4}">
      <dgm:prSet/>
      <dgm:spPr/>
      <dgm:t>
        <a:bodyPr/>
        <a:lstStyle/>
        <a:p>
          <a:endParaRPr lang="es-ES" sz="1800">
            <a:solidFill>
              <a:srgbClr val="002060"/>
            </a:solidFill>
            <a:latin typeface="+mn-lt"/>
          </a:endParaRPr>
        </a:p>
      </dgm:t>
    </dgm:pt>
    <dgm:pt modelId="{A8F94BEA-A6E2-4C08-B833-7327814E9DF0}">
      <dgm:prSet phldrT="[Texto]" custT="1"/>
      <dgm:spPr>
        <a:xfrm>
          <a:off x="4365433" y="370654"/>
          <a:ext cx="1952530" cy="1171518"/>
        </a:xfrm>
      </dgm:spPr>
      <dgm:t>
        <a:bodyPr/>
        <a:lstStyle/>
        <a:p>
          <a:r>
            <a:rPr lang="en-US" sz="1800" b="0" i="0" u="none">
              <a:latin typeface="+mn-lt"/>
            </a:rPr>
            <a:t>Manual de Políticas Contables</a:t>
          </a:r>
          <a:endParaRPr lang="es-ES" sz="1800" dirty="0">
            <a:latin typeface="+mn-lt"/>
            <a:ea typeface="+mn-ea"/>
            <a:cs typeface="+mn-cs"/>
          </a:endParaRPr>
        </a:p>
      </dgm:t>
    </dgm:pt>
    <dgm:pt modelId="{6670E3FA-90C2-4D83-B5F0-8CC28683F563}" type="parTrans" cxnId="{A2279357-1FDF-4D53-9388-68679962296B}">
      <dgm:prSet/>
      <dgm:spPr/>
      <dgm:t>
        <a:bodyPr/>
        <a:lstStyle/>
        <a:p>
          <a:endParaRPr lang="es-ES" sz="1800">
            <a:solidFill>
              <a:srgbClr val="002060"/>
            </a:solidFill>
            <a:latin typeface="+mn-lt"/>
          </a:endParaRPr>
        </a:p>
      </dgm:t>
    </dgm:pt>
    <dgm:pt modelId="{EEF4512A-5D60-4790-9E88-91558C206787}" type="sibTrans" cxnId="{A2279357-1FDF-4D53-9388-68679962296B}">
      <dgm:prSet/>
      <dgm:spPr/>
      <dgm:t>
        <a:bodyPr/>
        <a:lstStyle/>
        <a:p>
          <a:endParaRPr lang="es-ES" sz="1800">
            <a:solidFill>
              <a:srgbClr val="002060"/>
            </a:solidFill>
            <a:latin typeface="+mn-lt"/>
          </a:endParaRPr>
        </a:p>
      </dgm:t>
    </dgm:pt>
    <dgm:pt modelId="{A22C35B9-0C9D-45CB-A618-FD140D98AF89}">
      <dgm:prSet phldrT="[Texto]" custT="1"/>
      <dgm:spPr>
        <a:xfrm>
          <a:off x="69866" y="370654"/>
          <a:ext cx="1952530" cy="1171518"/>
        </a:xfrm>
      </dgm:spPr>
      <dgm:t>
        <a:bodyPr/>
        <a:lstStyle/>
        <a:p>
          <a:r>
            <a:rPr lang="es-ES" sz="1800" b="1">
              <a:latin typeface="+mn-lt"/>
              <a:ea typeface="+mn-ea"/>
              <a:cs typeface="+mn-cs"/>
            </a:rPr>
            <a:t>MANUALES</a:t>
          </a:r>
          <a:endParaRPr lang="es-ES" sz="1800" b="1" dirty="0">
            <a:latin typeface="+mn-lt"/>
            <a:ea typeface="+mn-ea"/>
            <a:cs typeface="+mn-cs"/>
          </a:endParaRPr>
        </a:p>
      </dgm:t>
    </dgm:pt>
    <dgm:pt modelId="{EF0885CD-961D-47AA-BC0D-037FA87DC7E0}" type="parTrans" cxnId="{EF23A8D2-8D5F-4582-A17E-4234D11B311B}">
      <dgm:prSet/>
      <dgm:spPr/>
      <dgm:t>
        <a:bodyPr/>
        <a:lstStyle/>
        <a:p>
          <a:endParaRPr lang="es-ES" sz="1800">
            <a:solidFill>
              <a:srgbClr val="002060"/>
            </a:solidFill>
            <a:latin typeface="+mn-lt"/>
          </a:endParaRPr>
        </a:p>
      </dgm:t>
    </dgm:pt>
    <dgm:pt modelId="{734097D6-3887-4488-A819-093C9262F7E4}" type="sibTrans" cxnId="{EF23A8D2-8D5F-4582-A17E-4234D11B311B}">
      <dgm:prSet/>
      <dgm:spPr/>
      <dgm:t>
        <a:bodyPr/>
        <a:lstStyle/>
        <a:p>
          <a:endParaRPr lang="es-ES" sz="1800">
            <a:solidFill>
              <a:srgbClr val="002060"/>
            </a:solidFill>
            <a:latin typeface="+mn-lt"/>
          </a:endParaRPr>
        </a:p>
      </dgm:t>
    </dgm:pt>
    <dgm:pt modelId="{BB7C726D-6B91-43A2-B82C-3501E521ECE5}" type="pres">
      <dgm:prSet presAssocID="{A59E3FA5-4826-4ABF-A5E3-965116A3BEAC}" presName="Name0" presStyleCnt="0">
        <dgm:presLayoutVars>
          <dgm:chMax val="7"/>
          <dgm:chPref val="7"/>
          <dgm:dir/>
        </dgm:presLayoutVars>
      </dgm:prSet>
      <dgm:spPr/>
    </dgm:pt>
    <dgm:pt modelId="{50AC5F27-6B90-4829-8F71-426FFA6781BE}" type="pres">
      <dgm:prSet presAssocID="{A59E3FA5-4826-4ABF-A5E3-965116A3BEAC}" presName="Name1" presStyleCnt="0"/>
      <dgm:spPr/>
    </dgm:pt>
    <dgm:pt modelId="{22A95732-FB6C-4E45-A844-FDF71F38A54C}" type="pres">
      <dgm:prSet presAssocID="{A59E3FA5-4826-4ABF-A5E3-965116A3BEAC}" presName="cycle" presStyleCnt="0"/>
      <dgm:spPr/>
    </dgm:pt>
    <dgm:pt modelId="{454C216F-F862-4413-83A0-349A0B6ED011}" type="pres">
      <dgm:prSet presAssocID="{A59E3FA5-4826-4ABF-A5E3-965116A3BEAC}" presName="srcNode" presStyleLbl="node1" presStyleIdx="0" presStyleCnt="3"/>
      <dgm:spPr/>
    </dgm:pt>
    <dgm:pt modelId="{BA4CE868-7D63-4749-B20E-45B3526E945D}" type="pres">
      <dgm:prSet presAssocID="{A59E3FA5-4826-4ABF-A5E3-965116A3BEAC}" presName="conn" presStyleLbl="parChTrans1D2" presStyleIdx="0" presStyleCnt="1"/>
      <dgm:spPr/>
    </dgm:pt>
    <dgm:pt modelId="{5741C566-8EAD-4A9A-8E5E-2EC8682D4079}" type="pres">
      <dgm:prSet presAssocID="{A59E3FA5-4826-4ABF-A5E3-965116A3BEAC}" presName="extraNode" presStyleLbl="node1" presStyleIdx="0" presStyleCnt="3"/>
      <dgm:spPr/>
    </dgm:pt>
    <dgm:pt modelId="{CF9BE15A-E477-430E-B167-694EA43CB2CD}" type="pres">
      <dgm:prSet presAssocID="{A59E3FA5-4826-4ABF-A5E3-965116A3BEAC}" presName="dstNode" presStyleLbl="node1" presStyleIdx="0" presStyleCnt="3"/>
      <dgm:spPr/>
    </dgm:pt>
    <dgm:pt modelId="{69E14F86-B9B0-46ED-BC27-8A16B2E64727}" type="pres">
      <dgm:prSet presAssocID="{A22C35B9-0C9D-45CB-A618-FD140D98AF89}" presName="text_1" presStyleLbl="node1" presStyleIdx="0" presStyleCnt="3">
        <dgm:presLayoutVars>
          <dgm:bulletEnabled val="1"/>
        </dgm:presLayoutVars>
      </dgm:prSet>
      <dgm:spPr/>
    </dgm:pt>
    <dgm:pt modelId="{BC3E5354-ECD1-479A-ACFA-629597F7AAED}" type="pres">
      <dgm:prSet presAssocID="{A22C35B9-0C9D-45CB-A618-FD140D98AF89}" presName="accent_1" presStyleCnt="0"/>
      <dgm:spPr/>
    </dgm:pt>
    <dgm:pt modelId="{B1F45725-A9B3-44CB-96F6-1DA7B2F976A7}" type="pres">
      <dgm:prSet presAssocID="{A22C35B9-0C9D-45CB-A618-FD140D98AF89}" presName="accentRepeatNode" presStyleLbl="solidFgAcc1" presStyleIdx="0" presStyleCnt="3"/>
      <dgm:spPr/>
    </dgm:pt>
    <dgm:pt modelId="{6311AC8A-FC76-4BA6-9EB0-C2D1F8807FEF}" type="pres">
      <dgm:prSet presAssocID="{AC264C7C-5D35-4F45-84C0-FD3C855997ED}" presName="text_2" presStyleLbl="node1" presStyleIdx="1" presStyleCnt="3">
        <dgm:presLayoutVars>
          <dgm:bulletEnabled val="1"/>
        </dgm:presLayoutVars>
      </dgm:prSet>
      <dgm:spPr/>
    </dgm:pt>
    <dgm:pt modelId="{06FD27C3-5035-4E7F-B4C7-877649625F33}" type="pres">
      <dgm:prSet presAssocID="{AC264C7C-5D35-4F45-84C0-FD3C855997ED}" presName="accent_2" presStyleCnt="0"/>
      <dgm:spPr/>
    </dgm:pt>
    <dgm:pt modelId="{89815423-7CEF-40F2-9D0E-A7290F2B1562}" type="pres">
      <dgm:prSet presAssocID="{AC264C7C-5D35-4F45-84C0-FD3C855997ED}" presName="accentRepeatNode" presStyleLbl="solidFgAcc1" presStyleIdx="1" presStyleCnt="3"/>
      <dgm:spPr/>
    </dgm:pt>
    <dgm:pt modelId="{0DF37F48-6CD0-4E62-8B60-05EF8A301CA6}" type="pres">
      <dgm:prSet presAssocID="{A8F94BEA-A6E2-4C08-B833-7327814E9DF0}" presName="text_3" presStyleLbl="node1" presStyleIdx="2" presStyleCnt="3">
        <dgm:presLayoutVars>
          <dgm:bulletEnabled val="1"/>
        </dgm:presLayoutVars>
      </dgm:prSet>
      <dgm:spPr/>
    </dgm:pt>
    <dgm:pt modelId="{59E3E3B3-9523-436A-85AF-5805A8BB7124}" type="pres">
      <dgm:prSet presAssocID="{A8F94BEA-A6E2-4C08-B833-7327814E9DF0}" presName="accent_3" presStyleCnt="0"/>
      <dgm:spPr/>
    </dgm:pt>
    <dgm:pt modelId="{E3A1D91B-D4E7-40B2-A537-3469C30F37F5}" type="pres">
      <dgm:prSet presAssocID="{A8F94BEA-A6E2-4C08-B833-7327814E9DF0}" presName="accentRepeatNode" presStyleLbl="solidFgAcc1" presStyleIdx="2" presStyleCnt="3"/>
      <dgm:spPr/>
    </dgm:pt>
  </dgm:ptLst>
  <dgm:cxnLst>
    <dgm:cxn modelId="{12908C43-BA82-4CE0-9127-7D1B4B5588BB}" type="presOf" srcId="{A22C35B9-0C9D-45CB-A618-FD140D98AF89}" destId="{69E14F86-B9B0-46ED-BC27-8A16B2E64727}" srcOrd="0" destOrd="0" presId="urn:microsoft.com/office/officeart/2008/layout/VerticalCurvedList"/>
    <dgm:cxn modelId="{D1BB144C-7CAA-40B3-8BED-F4651A43009A}" type="presOf" srcId="{A8F94BEA-A6E2-4C08-B833-7327814E9DF0}" destId="{0DF37F48-6CD0-4E62-8B60-05EF8A301CA6}" srcOrd="0" destOrd="0" presId="urn:microsoft.com/office/officeart/2008/layout/VerticalCurvedList"/>
    <dgm:cxn modelId="{BD0A1A57-B57E-4807-9333-EE381C144735}" type="presOf" srcId="{AC264C7C-5D35-4F45-84C0-FD3C855997ED}" destId="{6311AC8A-FC76-4BA6-9EB0-C2D1F8807FEF}" srcOrd="0" destOrd="0" presId="urn:microsoft.com/office/officeart/2008/layout/VerticalCurvedList"/>
    <dgm:cxn modelId="{A2279357-1FDF-4D53-9388-68679962296B}" srcId="{A59E3FA5-4826-4ABF-A5E3-965116A3BEAC}" destId="{A8F94BEA-A6E2-4C08-B833-7327814E9DF0}" srcOrd="2" destOrd="0" parTransId="{6670E3FA-90C2-4D83-B5F0-8CC28683F563}" sibTransId="{EEF4512A-5D60-4790-9E88-91558C206787}"/>
    <dgm:cxn modelId="{9976D0C5-961D-4715-9BAD-D10450068E46}" type="presOf" srcId="{A59E3FA5-4826-4ABF-A5E3-965116A3BEAC}" destId="{BB7C726D-6B91-43A2-B82C-3501E521ECE5}" srcOrd="0" destOrd="0" presId="urn:microsoft.com/office/officeart/2008/layout/VerticalCurvedList"/>
    <dgm:cxn modelId="{EF23A8D2-8D5F-4582-A17E-4234D11B311B}" srcId="{A59E3FA5-4826-4ABF-A5E3-965116A3BEAC}" destId="{A22C35B9-0C9D-45CB-A618-FD140D98AF89}" srcOrd="0" destOrd="0" parTransId="{EF0885CD-961D-47AA-BC0D-037FA87DC7E0}" sibTransId="{734097D6-3887-4488-A819-093C9262F7E4}"/>
    <dgm:cxn modelId="{03CFD2D8-B7ED-4E12-A261-748E105836B4}" srcId="{A59E3FA5-4826-4ABF-A5E3-965116A3BEAC}" destId="{AC264C7C-5D35-4F45-84C0-FD3C855997ED}" srcOrd="1" destOrd="0" parTransId="{54BA22F7-7771-4E03-8A42-643FFA863AA0}" sibTransId="{9ABC07E9-1D99-47C5-BFA8-79C554D7CCD5}"/>
    <dgm:cxn modelId="{128884F8-18BB-4BCD-847C-06FBEB6AB27B}" type="presOf" srcId="{734097D6-3887-4488-A819-093C9262F7E4}" destId="{BA4CE868-7D63-4749-B20E-45B3526E945D}" srcOrd="0" destOrd="0" presId="urn:microsoft.com/office/officeart/2008/layout/VerticalCurvedList"/>
    <dgm:cxn modelId="{65426726-9AF2-47DB-BCE7-B36E2F40B120}" type="presParOf" srcId="{BB7C726D-6B91-43A2-B82C-3501E521ECE5}" destId="{50AC5F27-6B90-4829-8F71-426FFA6781BE}" srcOrd="0" destOrd="0" presId="urn:microsoft.com/office/officeart/2008/layout/VerticalCurvedList"/>
    <dgm:cxn modelId="{B3599506-6E3C-4679-9494-0E45E969E7EA}" type="presParOf" srcId="{50AC5F27-6B90-4829-8F71-426FFA6781BE}" destId="{22A95732-FB6C-4E45-A844-FDF71F38A54C}" srcOrd="0" destOrd="0" presId="urn:microsoft.com/office/officeart/2008/layout/VerticalCurvedList"/>
    <dgm:cxn modelId="{EC434AD8-D7A6-4E8B-AF85-312A093E457F}" type="presParOf" srcId="{22A95732-FB6C-4E45-A844-FDF71F38A54C}" destId="{454C216F-F862-4413-83A0-349A0B6ED011}" srcOrd="0" destOrd="0" presId="urn:microsoft.com/office/officeart/2008/layout/VerticalCurvedList"/>
    <dgm:cxn modelId="{191AC4B6-A039-4163-9E7B-6378B71A1A4F}" type="presParOf" srcId="{22A95732-FB6C-4E45-A844-FDF71F38A54C}" destId="{BA4CE868-7D63-4749-B20E-45B3526E945D}" srcOrd="1" destOrd="0" presId="urn:microsoft.com/office/officeart/2008/layout/VerticalCurvedList"/>
    <dgm:cxn modelId="{5E24F3E8-36AD-4B62-8A42-50A3CA86D413}" type="presParOf" srcId="{22A95732-FB6C-4E45-A844-FDF71F38A54C}" destId="{5741C566-8EAD-4A9A-8E5E-2EC8682D4079}" srcOrd="2" destOrd="0" presId="urn:microsoft.com/office/officeart/2008/layout/VerticalCurvedList"/>
    <dgm:cxn modelId="{92EDF2B9-0598-4FEF-A419-9B3C219B14A2}" type="presParOf" srcId="{22A95732-FB6C-4E45-A844-FDF71F38A54C}" destId="{CF9BE15A-E477-430E-B167-694EA43CB2CD}" srcOrd="3" destOrd="0" presId="urn:microsoft.com/office/officeart/2008/layout/VerticalCurvedList"/>
    <dgm:cxn modelId="{82253CD8-BC3B-4F8E-AE42-38569EEB4C9C}" type="presParOf" srcId="{50AC5F27-6B90-4829-8F71-426FFA6781BE}" destId="{69E14F86-B9B0-46ED-BC27-8A16B2E64727}" srcOrd="1" destOrd="0" presId="urn:microsoft.com/office/officeart/2008/layout/VerticalCurvedList"/>
    <dgm:cxn modelId="{DAA2943D-99E0-4F03-A40D-8C2407E68867}" type="presParOf" srcId="{50AC5F27-6B90-4829-8F71-426FFA6781BE}" destId="{BC3E5354-ECD1-479A-ACFA-629597F7AAED}" srcOrd="2" destOrd="0" presId="urn:microsoft.com/office/officeart/2008/layout/VerticalCurvedList"/>
    <dgm:cxn modelId="{3F33DB26-8F49-48D3-8913-68B9A949E6C1}" type="presParOf" srcId="{BC3E5354-ECD1-479A-ACFA-629597F7AAED}" destId="{B1F45725-A9B3-44CB-96F6-1DA7B2F976A7}" srcOrd="0" destOrd="0" presId="urn:microsoft.com/office/officeart/2008/layout/VerticalCurvedList"/>
    <dgm:cxn modelId="{2306A14C-F6C6-43A9-96A1-BBE3AB4E49BE}" type="presParOf" srcId="{50AC5F27-6B90-4829-8F71-426FFA6781BE}" destId="{6311AC8A-FC76-4BA6-9EB0-C2D1F8807FEF}" srcOrd="3" destOrd="0" presId="urn:microsoft.com/office/officeart/2008/layout/VerticalCurvedList"/>
    <dgm:cxn modelId="{53DBFA2A-C401-40BC-AE7B-C5021353F718}" type="presParOf" srcId="{50AC5F27-6B90-4829-8F71-426FFA6781BE}" destId="{06FD27C3-5035-4E7F-B4C7-877649625F33}" srcOrd="4" destOrd="0" presId="urn:microsoft.com/office/officeart/2008/layout/VerticalCurvedList"/>
    <dgm:cxn modelId="{C801F9AD-2089-4B4F-9E63-84667A1ECEC0}" type="presParOf" srcId="{06FD27C3-5035-4E7F-B4C7-877649625F33}" destId="{89815423-7CEF-40F2-9D0E-A7290F2B1562}" srcOrd="0" destOrd="0" presId="urn:microsoft.com/office/officeart/2008/layout/VerticalCurvedList"/>
    <dgm:cxn modelId="{16F9C84B-6596-40C9-8440-E298922025EE}" type="presParOf" srcId="{50AC5F27-6B90-4829-8F71-426FFA6781BE}" destId="{0DF37F48-6CD0-4E62-8B60-05EF8A301CA6}" srcOrd="5" destOrd="0" presId="urn:microsoft.com/office/officeart/2008/layout/VerticalCurvedList"/>
    <dgm:cxn modelId="{A45AB598-7DB3-4756-A523-A876D8B8351E}" type="presParOf" srcId="{50AC5F27-6B90-4829-8F71-426FFA6781BE}" destId="{59E3E3B3-9523-436A-85AF-5805A8BB7124}" srcOrd="6" destOrd="0" presId="urn:microsoft.com/office/officeart/2008/layout/VerticalCurvedList"/>
    <dgm:cxn modelId="{91CEC6C5-89D3-4C0E-8580-02A51B771650}" type="presParOf" srcId="{59E3E3B3-9523-436A-85AF-5805A8BB7124}" destId="{E3A1D91B-D4E7-40B2-A537-3469C30F37F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64C50-727B-431E-8972-973CDAECB6A4}">
      <dsp:nvSpPr>
        <dsp:cNvPr id="0" name=""/>
        <dsp:cNvSpPr/>
      </dsp:nvSpPr>
      <dsp:spPr>
        <a:xfrm>
          <a:off x="4369" y="32014"/>
          <a:ext cx="2627095" cy="777600"/>
        </a:xfrm>
        <a:prstGeom prst="rect">
          <a:avLst/>
        </a:prstGeom>
        <a:solidFill>
          <a:srgbClr val="8BC145">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rgbClr val="FFFFFF"/>
              </a:solidFill>
              <a:effectLst>
                <a:outerShdw blurRad="38100" dist="38100" dir="2700000" algn="tl">
                  <a:srgbClr val="000000">
                    <a:alpha val="43137"/>
                  </a:srgbClr>
                </a:outerShdw>
              </a:effectLst>
              <a:latin typeface="+mn-lt"/>
              <a:ea typeface="+mn-ea"/>
              <a:cs typeface="+mn-cs"/>
            </a:rPr>
            <a:t>PRESUPUESTO</a:t>
          </a:r>
        </a:p>
      </dsp:txBody>
      <dsp:txXfrm>
        <a:off x="4369" y="32014"/>
        <a:ext cx="2627095" cy="777600"/>
      </dsp:txXfrm>
    </dsp:sp>
    <dsp:sp modelId="{570AA04B-7035-4080-A51C-F57B454FBB8A}">
      <dsp:nvSpPr>
        <dsp:cNvPr id="0" name=""/>
        <dsp:cNvSpPr/>
      </dsp:nvSpPr>
      <dsp:spPr>
        <a:xfrm>
          <a:off x="4369" y="809614"/>
          <a:ext cx="2627095" cy="3261059"/>
        </a:xfrm>
        <a:prstGeom prst="rect">
          <a:avLst/>
        </a:prstGeom>
        <a:solidFill>
          <a:srgbClr val="8BC145">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Char char="•"/>
          </a:pPr>
          <a:r>
            <a:rPr lang="es-CO" sz="1800" b="0" kern="1200" dirty="0">
              <a:solidFill>
                <a:srgbClr val="0F235A">
                  <a:hueOff val="0"/>
                  <a:satOff val="0"/>
                  <a:lumOff val="0"/>
                  <a:alphaOff val="0"/>
                </a:srgbClr>
              </a:solidFill>
              <a:latin typeface="+mn-lt"/>
              <a:ea typeface="+mn-ea"/>
              <a:cs typeface="Arial" pitchFamily="34" charset="0"/>
            </a:rPr>
            <a:t>Encargada de realizar y hacer</a:t>
          </a:r>
          <a:r>
            <a:rPr lang="es-ES" sz="1800" b="0" kern="1200" dirty="0">
              <a:solidFill>
                <a:srgbClr val="0F235A">
                  <a:hueOff val="0"/>
                  <a:satOff val="0"/>
                  <a:lumOff val="0"/>
                  <a:alphaOff val="0"/>
                </a:srgbClr>
              </a:solidFill>
              <a:latin typeface="+mn-lt"/>
              <a:ea typeface="+mn-ea"/>
              <a:cs typeface="Arial" pitchFamily="34" charset="0"/>
            </a:rPr>
            <a:t> seguimiento a la ejecución presupuestal, de acuerdo a disponibilidad de recursos, garantizando el cumplimiento de las obligaciones económicas adquiridas en el desarrollo de las actividades propias de la Institución.</a:t>
          </a:r>
          <a:endParaRPr lang="es-ES" sz="1800" b="0" kern="1200" dirty="0">
            <a:solidFill>
              <a:srgbClr val="0F235A">
                <a:hueOff val="0"/>
                <a:satOff val="0"/>
                <a:lumOff val="0"/>
                <a:alphaOff val="0"/>
              </a:srgbClr>
            </a:solidFill>
            <a:latin typeface="+mn-lt"/>
            <a:ea typeface="+mn-ea"/>
            <a:cs typeface="+mn-cs"/>
          </a:endParaRPr>
        </a:p>
      </dsp:txBody>
      <dsp:txXfrm>
        <a:off x="4369" y="809614"/>
        <a:ext cx="2627095" cy="3261059"/>
      </dsp:txXfrm>
    </dsp:sp>
    <dsp:sp modelId="{25958A14-2ECD-401C-BFF7-F9A652598B93}">
      <dsp:nvSpPr>
        <dsp:cNvPr id="0" name=""/>
        <dsp:cNvSpPr/>
      </dsp:nvSpPr>
      <dsp:spPr>
        <a:xfrm>
          <a:off x="2999257" y="32014"/>
          <a:ext cx="2627095" cy="777600"/>
        </a:xfrm>
        <a:prstGeom prst="rect">
          <a:avLst/>
        </a:prstGeom>
        <a:solidFill>
          <a:srgbClr val="36AFCE">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rgbClr val="FFFFFF"/>
              </a:solidFill>
              <a:effectLst>
                <a:outerShdw blurRad="38100" dist="38100" dir="2700000" algn="tl">
                  <a:srgbClr val="000000">
                    <a:alpha val="43137"/>
                  </a:srgbClr>
                </a:outerShdw>
              </a:effectLst>
              <a:latin typeface="+mn-lt"/>
              <a:ea typeface="+mn-ea"/>
              <a:cs typeface="+mn-cs"/>
            </a:rPr>
            <a:t>CONTABILIDAD</a:t>
          </a:r>
        </a:p>
      </dsp:txBody>
      <dsp:txXfrm>
        <a:off x="2999257" y="32014"/>
        <a:ext cx="2627095" cy="777600"/>
      </dsp:txXfrm>
    </dsp:sp>
    <dsp:sp modelId="{5862A281-B1E4-47C4-B335-0D9D7AF939BC}">
      <dsp:nvSpPr>
        <dsp:cNvPr id="0" name=""/>
        <dsp:cNvSpPr/>
      </dsp:nvSpPr>
      <dsp:spPr>
        <a:xfrm>
          <a:off x="2999257" y="809614"/>
          <a:ext cx="2627095" cy="3261059"/>
        </a:xfrm>
        <a:prstGeom prst="rect">
          <a:avLst/>
        </a:prstGeom>
        <a:solidFill>
          <a:srgbClr val="36AFCE">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Char char="•"/>
          </a:pPr>
          <a:r>
            <a:rPr lang="es-CO" sz="1800" b="0" kern="1200" dirty="0">
              <a:solidFill>
                <a:srgbClr val="0F235A">
                  <a:hueOff val="0"/>
                  <a:satOff val="0"/>
                  <a:lumOff val="0"/>
                  <a:alphaOff val="0"/>
                </a:srgbClr>
              </a:solidFill>
              <a:latin typeface="+mn-lt"/>
              <a:ea typeface="+mn-ea"/>
              <a:cs typeface="Arial" pitchFamily="34" charset="0"/>
            </a:rPr>
            <a:t>Encargada de </a:t>
          </a:r>
          <a:r>
            <a:rPr lang="es-ES" sz="1800" b="0" kern="1200" dirty="0">
              <a:solidFill>
                <a:srgbClr val="0F235A">
                  <a:hueOff val="0"/>
                  <a:satOff val="0"/>
                  <a:lumOff val="0"/>
                  <a:alphaOff val="0"/>
                </a:srgbClr>
              </a:solidFill>
              <a:latin typeface="+mn-lt"/>
              <a:ea typeface="+mn-ea"/>
              <a:cs typeface="Arial" pitchFamily="34" charset="0"/>
            </a:rPr>
            <a:t>realizar el proceso contable conforme a la normatividad vigente de las operaciones </a:t>
          </a:r>
          <a:r>
            <a:rPr lang="es-ES" sz="1800" kern="1200" dirty="0">
              <a:solidFill>
                <a:srgbClr val="0F235A">
                  <a:hueOff val="0"/>
                  <a:satOff val="0"/>
                  <a:lumOff val="0"/>
                  <a:alphaOff val="0"/>
                </a:srgbClr>
              </a:solidFill>
              <a:latin typeface="+mn-lt"/>
              <a:ea typeface="+mn-ea"/>
              <a:cs typeface="Arial" pitchFamily="34" charset="0"/>
            </a:rPr>
            <a:t>económicas efectuadas por la Universidad, generar control de cartera y obligaciones.</a:t>
          </a:r>
          <a:endParaRPr lang="es-ES" sz="1800" kern="1200" dirty="0">
            <a:solidFill>
              <a:srgbClr val="0F235A">
                <a:hueOff val="0"/>
                <a:satOff val="0"/>
                <a:lumOff val="0"/>
                <a:alphaOff val="0"/>
              </a:srgbClr>
            </a:solidFill>
            <a:latin typeface="+mn-lt"/>
            <a:ea typeface="+mn-ea"/>
            <a:cs typeface="+mn-cs"/>
          </a:endParaRPr>
        </a:p>
      </dsp:txBody>
      <dsp:txXfrm>
        <a:off x="2999257" y="809614"/>
        <a:ext cx="2627095" cy="3261059"/>
      </dsp:txXfrm>
    </dsp:sp>
    <dsp:sp modelId="{41B9E01A-40D3-4742-9574-8847A6BFB5BA}">
      <dsp:nvSpPr>
        <dsp:cNvPr id="0" name=""/>
        <dsp:cNvSpPr/>
      </dsp:nvSpPr>
      <dsp:spPr>
        <a:xfrm>
          <a:off x="5994145" y="32014"/>
          <a:ext cx="2627095" cy="777600"/>
        </a:xfrm>
        <a:prstGeom prst="rect">
          <a:avLst/>
        </a:prstGeom>
        <a:solidFill>
          <a:srgbClr val="1D6FA9">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rgbClr val="FFFFFF"/>
              </a:solidFill>
              <a:effectLst>
                <a:outerShdw blurRad="38100" dist="38100" dir="2700000" algn="tl">
                  <a:srgbClr val="000000">
                    <a:alpha val="43137"/>
                  </a:srgbClr>
                </a:outerShdw>
              </a:effectLst>
              <a:latin typeface="+mn-lt"/>
              <a:ea typeface="+mn-ea"/>
              <a:cs typeface="+mn-cs"/>
            </a:rPr>
            <a:t>TESORERÍA</a:t>
          </a:r>
        </a:p>
      </dsp:txBody>
      <dsp:txXfrm>
        <a:off x="5994145" y="32014"/>
        <a:ext cx="2627095" cy="777600"/>
      </dsp:txXfrm>
    </dsp:sp>
    <dsp:sp modelId="{25070071-56ED-4F6D-8AA3-D0EB34A69C9A}">
      <dsp:nvSpPr>
        <dsp:cNvPr id="0" name=""/>
        <dsp:cNvSpPr/>
      </dsp:nvSpPr>
      <dsp:spPr>
        <a:xfrm>
          <a:off x="5994145" y="809614"/>
          <a:ext cx="2627095" cy="3261059"/>
        </a:xfrm>
        <a:prstGeom prst="rect">
          <a:avLst/>
        </a:prstGeom>
        <a:solidFill>
          <a:srgbClr val="1D6FA9">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Char char="•"/>
          </a:pPr>
          <a:r>
            <a:rPr lang="es-ES" sz="1800" kern="1200" dirty="0">
              <a:solidFill>
                <a:srgbClr val="0F235A">
                  <a:hueOff val="0"/>
                  <a:satOff val="0"/>
                  <a:lumOff val="0"/>
                  <a:alphaOff val="0"/>
                </a:srgbClr>
              </a:solidFill>
              <a:latin typeface="+mn-lt"/>
              <a:ea typeface="+mn-ea"/>
              <a:cs typeface="Arial" pitchFamily="34" charset="0"/>
            </a:rPr>
            <a:t>Encargada de recaudar y administrar los recursos generados por los diferentes conceptos de ingresos y efectuar el pago oportuno de los compromisos adquiridos por la Universidad.</a:t>
          </a:r>
          <a:endParaRPr lang="es-ES" sz="1800" kern="1200" dirty="0">
            <a:solidFill>
              <a:srgbClr val="0F235A">
                <a:hueOff val="0"/>
                <a:satOff val="0"/>
                <a:lumOff val="0"/>
                <a:alphaOff val="0"/>
              </a:srgbClr>
            </a:solidFill>
            <a:latin typeface="+mn-lt"/>
            <a:ea typeface="+mn-ea"/>
            <a:cs typeface="+mn-cs"/>
          </a:endParaRPr>
        </a:p>
      </dsp:txBody>
      <dsp:txXfrm>
        <a:off x="5994145" y="809614"/>
        <a:ext cx="2627095" cy="3261059"/>
      </dsp:txXfrm>
    </dsp:sp>
    <dsp:sp modelId="{8F825EA7-FF10-4AA9-94E6-A6CB54039939}">
      <dsp:nvSpPr>
        <dsp:cNvPr id="0" name=""/>
        <dsp:cNvSpPr/>
      </dsp:nvSpPr>
      <dsp:spPr>
        <a:xfrm>
          <a:off x="8989033" y="32014"/>
          <a:ext cx="2627095" cy="777600"/>
        </a:xfrm>
        <a:prstGeom prst="rect">
          <a:avLst/>
        </a:prstGeom>
        <a:solidFill>
          <a:srgbClr val="B74919">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rgbClr val="FFFFFF"/>
              </a:solidFill>
              <a:effectLst>
                <a:outerShdw blurRad="38100" dist="38100" dir="2700000" algn="tl">
                  <a:srgbClr val="000000">
                    <a:alpha val="43137"/>
                  </a:srgbClr>
                </a:outerShdw>
              </a:effectLst>
              <a:latin typeface="+mn-lt"/>
              <a:ea typeface="+mn-ea"/>
              <a:cs typeface="+mn-cs"/>
            </a:rPr>
            <a:t>MATRÍCULAS Y CRÉDITOS </a:t>
          </a:r>
          <a:r>
            <a:rPr lang="es-ES" sz="1800" b="1" kern="1200" dirty="0" err="1">
              <a:solidFill>
                <a:srgbClr val="FFFFFF"/>
              </a:solidFill>
              <a:effectLst>
                <a:outerShdw blurRad="38100" dist="38100" dir="2700000" algn="tl">
                  <a:srgbClr val="000000">
                    <a:alpha val="43137"/>
                  </a:srgbClr>
                </a:outerShdw>
              </a:effectLst>
              <a:latin typeface="+mn-lt"/>
              <a:ea typeface="+mn-ea"/>
              <a:cs typeface="+mn-cs"/>
            </a:rPr>
            <a:t>ICETEX</a:t>
          </a:r>
          <a:endParaRPr lang="es-ES" sz="1800" b="1" kern="1200" dirty="0">
            <a:solidFill>
              <a:srgbClr val="FFFFFF"/>
            </a:solidFill>
            <a:effectLst>
              <a:outerShdw blurRad="38100" dist="38100" dir="2700000" algn="tl">
                <a:srgbClr val="000000">
                  <a:alpha val="43137"/>
                </a:srgbClr>
              </a:outerShdw>
            </a:effectLst>
            <a:latin typeface="+mn-lt"/>
            <a:ea typeface="+mn-ea"/>
            <a:cs typeface="+mn-cs"/>
          </a:endParaRPr>
        </a:p>
      </dsp:txBody>
      <dsp:txXfrm>
        <a:off x="8989033" y="32014"/>
        <a:ext cx="2627095" cy="777600"/>
      </dsp:txXfrm>
    </dsp:sp>
    <dsp:sp modelId="{077F3FD0-18AD-4F0D-9142-32836280D2C3}">
      <dsp:nvSpPr>
        <dsp:cNvPr id="0" name=""/>
        <dsp:cNvSpPr/>
      </dsp:nvSpPr>
      <dsp:spPr>
        <a:xfrm>
          <a:off x="8989033" y="809614"/>
          <a:ext cx="2627095" cy="3261059"/>
        </a:xfrm>
        <a:prstGeom prst="rect">
          <a:avLst/>
        </a:prstGeom>
        <a:solidFill>
          <a:srgbClr val="B74919">
            <a:tint val="40000"/>
            <a:alpha val="90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Char char="•"/>
          </a:pPr>
          <a:r>
            <a:rPr lang="es-ES" sz="1800" kern="1200" dirty="0">
              <a:solidFill>
                <a:srgbClr val="0F235A">
                  <a:hueOff val="0"/>
                  <a:satOff val="0"/>
                  <a:lumOff val="0"/>
                  <a:alphaOff val="0"/>
                </a:srgbClr>
              </a:solidFill>
              <a:latin typeface="+mn-lt"/>
              <a:ea typeface="+mn-ea"/>
              <a:cs typeface="Arial" pitchFamily="34" charset="0"/>
            </a:rPr>
            <a:t>Encargada de </a:t>
          </a:r>
          <a:r>
            <a:rPr lang="es-CO" sz="1800" kern="1200" dirty="0">
              <a:solidFill>
                <a:srgbClr val="0F235A">
                  <a:hueOff val="0"/>
                  <a:satOff val="0"/>
                  <a:lumOff val="0"/>
                  <a:alphaOff val="0"/>
                </a:srgbClr>
              </a:solidFill>
              <a:latin typeface="+mn-lt"/>
              <a:ea typeface="+mn-ea"/>
              <a:cs typeface="Arial" pitchFamily="34" charset="0"/>
            </a:rPr>
            <a:t>generar</a:t>
          </a:r>
          <a:r>
            <a:rPr lang="es-ES" sz="1800" kern="1200" dirty="0">
              <a:solidFill>
                <a:srgbClr val="0F235A">
                  <a:hueOff val="0"/>
                  <a:satOff val="0"/>
                  <a:lumOff val="0"/>
                  <a:alphaOff val="0"/>
                </a:srgbClr>
              </a:solidFill>
              <a:latin typeface="+mn-lt"/>
              <a:ea typeface="+mn-ea"/>
              <a:cs typeface="Arial" pitchFamily="34" charset="0"/>
            </a:rPr>
            <a:t> y controlar los recibos por concepto de recaudos de matrículas de los diferentes programas académicos de la Universidad, aplicar los diferentes beneficios económicos a los estudiantes, y atender las solicitudes de trámites de créditos.</a:t>
          </a:r>
          <a:endParaRPr lang="es-ES" sz="1800" kern="1200" dirty="0">
            <a:solidFill>
              <a:srgbClr val="0F235A">
                <a:hueOff val="0"/>
                <a:satOff val="0"/>
                <a:lumOff val="0"/>
                <a:alphaOff val="0"/>
              </a:srgbClr>
            </a:solidFill>
            <a:latin typeface="+mn-lt"/>
            <a:ea typeface="+mn-ea"/>
            <a:cs typeface="+mn-cs"/>
          </a:endParaRPr>
        </a:p>
      </dsp:txBody>
      <dsp:txXfrm>
        <a:off x="8989033" y="809614"/>
        <a:ext cx="2627095" cy="32610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33237-E3DB-48F5-8396-FBA6D5EBF994}">
      <dsp:nvSpPr>
        <dsp:cNvPr id="0" name=""/>
        <dsp:cNvSpPr/>
      </dsp:nvSpPr>
      <dsp:spPr>
        <a:xfrm>
          <a:off x="-4579924" y="-702354"/>
          <a:ext cx="5456768" cy="5456768"/>
        </a:xfrm>
        <a:prstGeom prst="blockArc">
          <a:avLst>
            <a:gd name="adj1" fmla="val 18900000"/>
            <a:gd name="adj2" fmla="val 2700000"/>
            <a:gd name="adj3" fmla="val 3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7DC3CE-653A-4351-ABC6-EB3D0D82E4ED}">
      <dsp:nvSpPr>
        <dsp:cNvPr id="0" name=""/>
        <dsp:cNvSpPr/>
      </dsp:nvSpPr>
      <dsp:spPr>
        <a:xfrm>
          <a:off x="284252" y="184206"/>
          <a:ext cx="5970258" cy="3682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299"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a:latin typeface="+mn-lt"/>
              <a:ea typeface="+mn-ea"/>
              <a:cs typeface="+mn-cs"/>
            </a:rPr>
            <a:t>FORMATOS</a:t>
          </a:r>
          <a:endParaRPr lang="es-ES" sz="1600" b="1" kern="1200" dirty="0">
            <a:latin typeface="+mn-lt"/>
            <a:ea typeface="+mn-ea"/>
            <a:cs typeface="+mn-cs"/>
          </a:endParaRPr>
        </a:p>
      </dsp:txBody>
      <dsp:txXfrm>
        <a:off x="284252" y="184206"/>
        <a:ext cx="5970258" cy="368251"/>
      </dsp:txXfrm>
    </dsp:sp>
    <dsp:sp modelId="{70412DF9-C3D6-4104-B85C-A46549DC4B97}">
      <dsp:nvSpPr>
        <dsp:cNvPr id="0" name=""/>
        <dsp:cNvSpPr/>
      </dsp:nvSpPr>
      <dsp:spPr>
        <a:xfrm>
          <a:off x="54095" y="138175"/>
          <a:ext cx="460314" cy="4603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20494A-5B03-4CE4-A5D0-D48C8C6190D8}">
      <dsp:nvSpPr>
        <dsp:cNvPr id="0" name=""/>
        <dsp:cNvSpPr/>
      </dsp:nvSpPr>
      <dsp:spPr>
        <a:xfrm>
          <a:off x="617736" y="736907"/>
          <a:ext cx="5636774" cy="3682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299"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u="none" kern="1200">
              <a:latin typeface="+mn-lt"/>
            </a:rPr>
            <a:t>Acta de Comité de Inversiones </a:t>
          </a:r>
          <a:endParaRPr lang="es-ES" sz="1600" kern="1200" dirty="0">
            <a:latin typeface="+mn-lt"/>
            <a:ea typeface="+mn-ea"/>
            <a:cs typeface="+mn-cs"/>
          </a:endParaRPr>
        </a:p>
      </dsp:txBody>
      <dsp:txXfrm>
        <a:off x="617736" y="736907"/>
        <a:ext cx="5636774" cy="368251"/>
      </dsp:txXfrm>
    </dsp:sp>
    <dsp:sp modelId="{06EB3AFE-C023-4ED6-82DC-7C486AC727CE}">
      <dsp:nvSpPr>
        <dsp:cNvPr id="0" name=""/>
        <dsp:cNvSpPr/>
      </dsp:nvSpPr>
      <dsp:spPr>
        <a:xfrm>
          <a:off x="387579" y="690876"/>
          <a:ext cx="460314" cy="4603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D7E995-B7D2-41F2-BFE8-6C8626F92920}">
      <dsp:nvSpPr>
        <dsp:cNvPr id="0" name=""/>
        <dsp:cNvSpPr/>
      </dsp:nvSpPr>
      <dsp:spPr>
        <a:xfrm>
          <a:off x="800484" y="1289203"/>
          <a:ext cx="5454026" cy="3682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299" tIns="40640" rIns="40640" bIns="40640" numCol="1" spcCol="1270" anchor="ctr" anchorCtr="0">
          <a:noAutofit/>
        </a:bodyPr>
        <a:lstStyle/>
        <a:p>
          <a:pPr marL="0" lvl="0" indent="0" algn="l" defTabSz="711200">
            <a:lnSpc>
              <a:spcPct val="90000"/>
            </a:lnSpc>
            <a:spcBef>
              <a:spcPct val="0"/>
            </a:spcBef>
            <a:spcAft>
              <a:spcPct val="35000"/>
            </a:spcAft>
            <a:buNone/>
          </a:pPr>
          <a:r>
            <a:rPr lang="pt-BR" sz="1600" b="0" i="0" u="none" kern="1200">
              <a:latin typeface="+mn-lt"/>
            </a:rPr>
            <a:t>Calculo valor de recursos a invertir o redemir</a:t>
          </a:r>
          <a:endParaRPr lang="es-ES" sz="1600" kern="1200" dirty="0">
            <a:latin typeface="+mn-lt"/>
            <a:ea typeface="+mn-ea"/>
            <a:cs typeface="+mn-cs"/>
          </a:endParaRPr>
        </a:p>
      </dsp:txBody>
      <dsp:txXfrm>
        <a:off x="800484" y="1289203"/>
        <a:ext cx="5454026" cy="368251"/>
      </dsp:txXfrm>
    </dsp:sp>
    <dsp:sp modelId="{983B48BD-A1E8-4BC2-B720-82767CCFBDEE}">
      <dsp:nvSpPr>
        <dsp:cNvPr id="0" name=""/>
        <dsp:cNvSpPr/>
      </dsp:nvSpPr>
      <dsp:spPr>
        <a:xfrm>
          <a:off x="570327" y="1243172"/>
          <a:ext cx="460314" cy="4603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4952F0-2202-48F3-8CF7-C56C61D7AF76}">
      <dsp:nvSpPr>
        <dsp:cNvPr id="0" name=""/>
        <dsp:cNvSpPr/>
      </dsp:nvSpPr>
      <dsp:spPr>
        <a:xfrm>
          <a:off x="858834" y="1841904"/>
          <a:ext cx="5395676" cy="3682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299" tIns="40640" rIns="40640" bIns="40640" numCol="1" spcCol="1270" anchor="ctr" anchorCtr="0">
          <a:noAutofit/>
        </a:bodyPr>
        <a:lstStyle/>
        <a:p>
          <a:pPr marL="0" lvl="0" indent="0" algn="l" defTabSz="711200">
            <a:lnSpc>
              <a:spcPct val="90000"/>
            </a:lnSpc>
            <a:spcBef>
              <a:spcPct val="0"/>
            </a:spcBef>
            <a:spcAft>
              <a:spcPct val="35000"/>
            </a:spcAft>
            <a:buNone/>
          </a:pPr>
          <a:r>
            <a:rPr lang="es-ES" sz="1600" b="0" i="0" u="none" kern="1200">
              <a:latin typeface="+mn-lt"/>
            </a:rPr>
            <a:t>Cuadro comparativo de ofertas de las entidades financieras</a:t>
          </a:r>
          <a:endParaRPr lang="es-ES" sz="1600" kern="1200" dirty="0">
            <a:latin typeface="+mn-lt"/>
            <a:ea typeface="+mn-ea"/>
            <a:cs typeface="+mn-cs"/>
          </a:endParaRPr>
        </a:p>
      </dsp:txBody>
      <dsp:txXfrm>
        <a:off x="858834" y="1841904"/>
        <a:ext cx="5395676" cy="368251"/>
      </dsp:txXfrm>
    </dsp:sp>
    <dsp:sp modelId="{02FBF3C9-B30E-4660-8703-B80D1855F9C6}">
      <dsp:nvSpPr>
        <dsp:cNvPr id="0" name=""/>
        <dsp:cNvSpPr/>
      </dsp:nvSpPr>
      <dsp:spPr>
        <a:xfrm>
          <a:off x="628677" y="1795872"/>
          <a:ext cx="460314" cy="4603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497600-D087-4BB4-B18E-E1C8EE97FE39}">
      <dsp:nvSpPr>
        <dsp:cNvPr id="0" name=""/>
        <dsp:cNvSpPr/>
      </dsp:nvSpPr>
      <dsp:spPr>
        <a:xfrm>
          <a:off x="800484" y="2311901"/>
          <a:ext cx="5454026" cy="5336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299" tIns="40640" rIns="40640" bIns="40640" numCol="1" spcCol="1270" anchor="ctr" anchorCtr="0">
          <a:noAutofit/>
        </a:bodyPr>
        <a:lstStyle/>
        <a:p>
          <a:pPr marL="0" lvl="0" indent="0" algn="l" defTabSz="711200">
            <a:lnSpc>
              <a:spcPct val="90000"/>
            </a:lnSpc>
            <a:spcBef>
              <a:spcPct val="0"/>
            </a:spcBef>
            <a:spcAft>
              <a:spcPct val="35000"/>
            </a:spcAft>
            <a:buNone/>
          </a:pPr>
          <a:r>
            <a:rPr lang="es-ES" sz="1600" b="0" i="0" u="none" kern="1200" dirty="0">
              <a:latin typeface="+mn-lt"/>
            </a:rPr>
            <a:t>Lista de chequeo documentación necesaria para pago de cuentas</a:t>
          </a:r>
          <a:endParaRPr lang="es-ES" sz="1600" kern="1200" dirty="0">
            <a:latin typeface="+mn-lt"/>
            <a:ea typeface="+mn-ea"/>
            <a:cs typeface="+mn-cs"/>
          </a:endParaRPr>
        </a:p>
      </dsp:txBody>
      <dsp:txXfrm>
        <a:off x="800484" y="2311901"/>
        <a:ext cx="5454026" cy="533658"/>
      </dsp:txXfrm>
    </dsp:sp>
    <dsp:sp modelId="{58380FAE-8B55-432C-826F-C7B4CEAC3834}">
      <dsp:nvSpPr>
        <dsp:cNvPr id="0" name=""/>
        <dsp:cNvSpPr/>
      </dsp:nvSpPr>
      <dsp:spPr>
        <a:xfrm>
          <a:off x="570327" y="2348573"/>
          <a:ext cx="460314" cy="4603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0D0203-37B1-4EB3-976A-B29BC0087EBC}">
      <dsp:nvSpPr>
        <dsp:cNvPr id="0" name=""/>
        <dsp:cNvSpPr/>
      </dsp:nvSpPr>
      <dsp:spPr>
        <a:xfrm>
          <a:off x="617736" y="2946901"/>
          <a:ext cx="5636774" cy="3682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299" tIns="40640" rIns="40640" bIns="40640" numCol="1" spcCol="1270" anchor="ctr" anchorCtr="0">
          <a:noAutofit/>
        </a:bodyPr>
        <a:lstStyle/>
        <a:p>
          <a:pPr marL="0" lvl="0" indent="0" algn="l" defTabSz="711200">
            <a:lnSpc>
              <a:spcPct val="90000"/>
            </a:lnSpc>
            <a:spcBef>
              <a:spcPct val="0"/>
            </a:spcBef>
            <a:spcAft>
              <a:spcPct val="35000"/>
            </a:spcAft>
            <a:buNone/>
          </a:pPr>
          <a:r>
            <a:rPr lang="es-ES" sz="1600" b="0" i="0" u="none" kern="1200">
              <a:latin typeface="+mn-lt"/>
            </a:rPr>
            <a:t>Solicitud de certificado de disponibilidad presupuestal</a:t>
          </a:r>
          <a:endParaRPr lang="es-ES" sz="1600" kern="1200" dirty="0">
            <a:latin typeface="+mn-lt"/>
            <a:ea typeface="+mn-ea"/>
            <a:cs typeface="+mn-cs"/>
          </a:endParaRPr>
        </a:p>
      </dsp:txBody>
      <dsp:txXfrm>
        <a:off x="617736" y="2946901"/>
        <a:ext cx="5636774" cy="368251"/>
      </dsp:txXfrm>
    </dsp:sp>
    <dsp:sp modelId="{F1C6D6B1-F063-4CCF-9CBF-6296DE71A1B2}">
      <dsp:nvSpPr>
        <dsp:cNvPr id="0" name=""/>
        <dsp:cNvSpPr/>
      </dsp:nvSpPr>
      <dsp:spPr>
        <a:xfrm>
          <a:off x="387579" y="2900869"/>
          <a:ext cx="460314" cy="4603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AFAEF2-A787-4411-BDAE-C4B8F3F35058}">
      <dsp:nvSpPr>
        <dsp:cNvPr id="0" name=""/>
        <dsp:cNvSpPr/>
      </dsp:nvSpPr>
      <dsp:spPr>
        <a:xfrm>
          <a:off x="284252" y="3499602"/>
          <a:ext cx="5970258" cy="3682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299"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i="0" u="none" kern="1200">
              <a:latin typeface="+mn-lt"/>
            </a:rPr>
            <a:t>Conciliación Bancaria</a:t>
          </a:r>
          <a:endParaRPr lang="es-ES" sz="1600" kern="1200" dirty="0">
            <a:latin typeface="+mn-lt"/>
            <a:ea typeface="+mn-ea"/>
            <a:cs typeface="+mn-cs"/>
          </a:endParaRPr>
        </a:p>
      </dsp:txBody>
      <dsp:txXfrm>
        <a:off x="284252" y="3499602"/>
        <a:ext cx="5970258" cy="368251"/>
      </dsp:txXfrm>
    </dsp:sp>
    <dsp:sp modelId="{D4F02B37-65B9-4A7A-B53F-D5AEC12E0B6C}">
      <dsp:nvSpPr>
        <dsp:cNvPr id="0" name=""/>
        <dsp:cNvSpPr/>
      </dsp:nvSpPr>
      <dsp:spPr>
        <a:xfrm>
          <a:off x="54095" y="3453570"/>
          <a:ext cx="460314" cy="4603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715C6-8EF3-414A-B464-B892FE2EB540}">
      <dsp:nvSpPr>
        <dsp:cNvPr id="0" name=""/>
        <dsp:cNvSpPr/>
      </dsp:nvSpPr>
      <dsp:spPr>
        <a:xfrm>
          <a:off x="0" y="0"/>
          <a:ext cx="685059" cy="685059"/>
        </a:xfrm>
        <a:prstGeom prst="pie">
          <a:avLst>
            <a:gd name="adj1" fmla="val 5400000"/>
            <a:gd name="adj2" fmla="val 1620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98FAC9-DC3E-4837-A047-DD404E6346A5}">
      <dsp:nvSpPr>
        <dsp:cNvPr id="0" name=""/>
        <dsp:cNvSpPr/>
      </dsp:nvSpPr>
      <dsp:spPr>
        <a:xfrm>
          <a:off x="342529" y="0"/>
          <a:ext cx="4832604" cy="685059"/>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i="0" u="none" kern="1200" dirty="0">
              <a:solidFill>
                <a:srgbClr val="002060"/>
              </a:solidFill>
            </a:rPr>
            <a:t>Normograma de Ingresos y Gastos</a:t>
          </a:r>
          <a:endParaRPr lang="es-ES" sz="2000" b="1" kern="1200" dirty="0">
            <a:solidFill>
              <a:srgbClr val="002060"/>
            </a:solidFill>
            <a:latin typeface="+mn-lt"/>
            <a:ea typeface="+mn-ea"/>
            <a:cs typeface="+mn-cs"/>
          </a:endParaRPr>
        </a:p>
      </dsp:txBody>
      <dsp:txXfrm>
        <a:off x="342529" y="0"/>
        <a:ext cx="4832604" cy="6850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F6C7F-F4D9-4DDB-84EC-36E3F2D8990B}">
      <dsp:nvSpPr>
        <dsp:cNvPr id="0" name=""/>
        <dsp:cNvSpPr/>
      </dsp:nvSpPr>
      <dsp:spPr>
        <a:xfrm rot="5400000">
          <a:off x="523908" y="1674856"/>
          <a:ext cx="1565532" cy="2605011"/>
        </a:xfrm>
        <a:prstGeom prst="corner">
          <a:avLst>
            <a:gd name="adj1" fmla="val 16120"/>
            <a:gd name="adj2" fmla="val 1611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685FF7E-1FAF-44FA-9749-F63939F04AC1}">
      <dsp:nvSpPr>
        <dsp:cNvPr id="0" name=""/>
        <dsp:cNvSpPr/>
      </dsp:nvSpPr>
      <dsp:spPr>
        <a:xfrm>
          <a:off x="262582" y="2453193"/>
          <a:ext cx="2351818" cy="206150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solidFill>
                <a:srgbClr val="002060"/>
              </a:solidFill>
            </a:rPr>
            <a:t>Acuerdo 7 de 2013</a:t>
          </a:r>
        </a:p>
        <a:p>
          <a:pPr marL="0" lvl="0" indent="0" algn="l" defTabSz="889000">
            <a:lnSpc>
              <a:spcPct val="90000"/>
            </a:lnSpc>
            <a:spcBef>
              <a:spcPct val="0"/>
            </a:spcBef>
            <a:spcAft>
              <a:spcPct val="35000"/>
            </a:spcAft>
            <a:buNone/>
          </a:pPr>
          <a:endParaRPr lang="es-ES" sz="1050" b="0" kern="1200" dirty="0">
            <a:solidFill>
              <a:srgbClr val="002060"/>
            </a:solidFill>
          </a:endParaRPr>
        </a:p>
        <a:p>
          <a:pPr marL="171450" lvl="1" indent="-171450" algn="just" defTabSz="711200">
            <a:lnSpc>
              <a:spcPct val="90000"/>
            </a:lnSpc>
            <a:spcBef>
              <a:spcPct val="0"/>
            </a:spcBef>
            <a:spcAft>
              <a:spcPct val="15000"/>
            </a:spcAft>
            <a:buChar char="•"/>
          </a:pPr>
          <a:r>
            <a:rPr lang="es-ES" sz="1600" kern="1200" dirty="0">
              <a:solidFill>
                <a:srgbClr val="002060"/>
              </a:solidFill>
            </a:rPr>
            <a:t>Estatuto Presupuestal</a:t>
          </a:r>
        </a:p>
      </dsp:txBody>
      <dsp:txXfrm>
        <a:off x="262582" y="2453193"/>
        <a:ext cx="2351818" cy="2061507"/>
      </dsp:txXfrm>
    </dsp:sp>
    <dsp:sp modelId="{CA440F87-A876-4C45-8D7F-82174ECDE376}">
      <dsp:nvSpPr>
        <dsp:cNvPr id="0" name=""/>
        <dsp:cNvSpPr/>
      </dsp:nvSpPr>
      <dsp:spPr>
        <a:xfrm>
          <a:off x="2170661" y="1483072"/>
          <a:ext cx="443739" cy="443739"/>
        </a:xfrm>
        <a:prstGeom prst="triangle">
          <a:avLst>
            <a:gd name="adj" fmla="val 10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CE3F31D-BE9C-48BB-B4CB-B5E1483A33E3}">
      <dsp:nvSpPr>
        <dsp:cNvPr id="0" name=""/>
        <dsp:cNvSpPr/>
      </dsp:nvSpPr>
      <dsp:spPr>
        <a:xfrm rot="5400000">
          <a:off x="3402994" y="962423"/>
          <a:ext cx="1565532" cy="2605011"/>
        </a:xfrm>
        <a:prstGeom prst="corner">
          <a:avLst>
            <a:gd name="adj1" fmla="val 16120"/>
            <a:gd name="adj2" fmla="val 1611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E0A4622-CFE3-41B5-8333-1A7A9F4223DE}">
      <dsp:nvSpPr>
        <dsp:cNvPr id="0" name=""/>
        <dsp:cNvSpPr/>
      </dsp:nvSpPr>
      <dsp:spPr>
        <a:xfrm>
          <a:off x="3141668" y="1740761"/>
          <a:ext cx="2351818" cy="206150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solidFill>
                <a:srgbClr val="002060"/>
              </a:solidFill>
              <a:latin typeface="Calibri" panose="020F0502020204030204"/>
              <a:ea typeface="+mn-ea"/>
              <a:cs typeface="+mn-cs"/>
            </a:rPr>
            <a:t>Resolución Rectoral 1178 de 2021</a:t>
          </a:r>
        </a:p>
        <a:p>
          <a:pPr marL="0" lvl="0" algn="l" defTabSz="889000">
            <a:lnSpc>
              <a:spcPct val="90000"/>
            </a:lnSpc>
            <a:spcBef>
              <a:spcPct val="0"/>
            </a:spcBef>
            <a:spcAft>
              <a:spcPct val="35000"/>
            </a:spcAft>
            <a:buNone/>
          </a:pPr>
          <a:endParaRPr lang="es-ES" sz="1050" kern="1200" dirty="0">
            <a:solidFill>
              <a:srgbClr val="002060"/>
            </a:solidFill>
          </a:endParaRPr>
        </a:p>
        <a:p>
          <a:pPr marL="171450" lvl="1" indent="0" algn="l" defTabSz="711200">
            <a:lnSpc>
              <a:spcPct val="90000"/>
            </a:lnSpc>
            <a:spcBef>
              <a:spcPct val="0"/>
            </a:spcBef>
            <a:spcAft>
              <a:spcPct val="15000"/>
            </a:spcAft>
            <a:buChar char="•"/>
          </a:pPr>
          <a:r>
            <a:rPr lang="es-ES" sz="1600" kern="1200" dirty="0">
              <a:solidFill>
                <a:srgbClr val="002060"/>
              </a:solidFill>
            </a:rPr>
            <a:t>Por la cual se adopta el Catálogo Integrado de Clasificación Presupuestal</a:t>
          </a:r>
        </a:p>
      </dsp:txBody>
      <dsp:txXfrm>
        <a:off x="3141668" y="1740761"/>
        <a:ext cx="2351818" cy="2061507"/>
      </dsp:txXfrm>
    </dsp:sp>
    <dsp:sp modelId="{AE416C37-D94D-47AA-8898-0D05A835B054}">
      <dsp:nvSpPr>
        <dsp:cNvPr id="0" name=""/>
        <dsp:cNvSpPr/>
      </dsp:nvSpPr>
      <dsp:spPr>
        <a:xfrm>
          <a:off x="5049747" y="770640"/>
          <a:ext cx="443739" cy="443739"/>
        </a:xfrm>
        <a:prstGeom prst="triangle">
          <a:avLst>
            <a:gd name="adj" fmla="val 10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2B0896-C2D0-4322-BBFB-E88CBEDED1A3}">
      <dsp:nvSpPr>
        <dsp:cNvPr id="0" name=""/>
        <dsp:cNvSpPr/>
      </dsp:nvSpPr>
      <dsp:spPr>
        <a:xfrm rot="5400000">
          <a:off x="6282080" y="249991"/>
          <a:ext cx="1565532" cy="2605011"/>
        </a:xfrm>
        <a:prstGeom prst="corner">
          <a:avLst>
            <a:gd name="adj1" fmla="val 16120"/>
            <a:gd name="adj2" fmla="val 1611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AAE350A-D988-4D42-8EC9-76034D5DE957}">
      <dsp:nvSpPr>
        <dsp:cNvPr id="0" name=""/>
        <dsp:cNvSpPr/>
      </dsp:nvSpPr>
      <dsp:spPr>
        <a:xfrm>
          <a:off x="6020753" y="1028328"/>
          <a:ext cx="2351818" cy="206150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solidFill>
                <a:srgbClr val="002060"/>
              </a:solidFill>
            </a:rPr>
            <a:t>Circular 003 de 2018</a:t>
          </a:r>
        </a:p>
        <a:p>
          <a:pPr marL="0" lvl="0" indent="0" algn="l" defTabSz="889000">
            <a:lnSpc>
              <a:spcPct val="90000"/>
            </a:lnSpc>
            <a:spcBef>
              <a:spcPct val="0"/>
            </a:spcBef>
            <a:spcAft>
              <a:spcPct val="35000"/>
            </a:spcAft>
            <a:buNone/>
          </a:pPr>
          <a:endParaRPr lang="es-ES" sz="1200" kern="1200" dirty="0">
            <a:solidFill>
              <a:srgbClr val="002060"/>
            </a:solidFill>
          </a:endParaRPr>
        </a:p>
        <a:p>
          <a:pPr marL="0" lvl="0" indent="0" algn="l" defTabSz="889000">
            <a:lnSpc>
              <a:spcPct val="90000"/>
            </a:lnSpc>
            <a:spcBef>
              <a:spcPct val="0"/>
            </a:spcBef>
            <a:spcAft>
              <a:spcPct val="35000"/>
            </a:spcAft>
            <a:buNone/>
          </a:pPr>
          <a:r>
            <a:rPr lang="es-ES" sz="2000" kern="1200" dirty="0">
              <a:solidFill>
                <a:srgbClr val="002060"/>
              </a:solidFill>
            </a:rPr>
            <a:t>Lineamientos para solicitar un certificado de Disponibilidad presupuestal </a:t>
          </a:r>
        </a:p>
      </dsp:txBody>
      <dsp:txXfrm>
        <a:off x="6020753" y="1028328"/>
        <a:ext cx="2351818" cy="2061507"/>
      </dsp:txXfrm>
    </dsp:sp>
    <dsp:sp modelId="{397FAE78-4F6D-4101-8EAA-537CDEBE0066}">
      <dsp:nvSpPr>
        <dsp:cNvPr id="0" name=""/>
        <dsp:cNvSpPr/>
      </dsp:nvSpPr>
      <dsp:spPr>
        <a:xfrm>
          <a:off x="7928833" y="58207"/>
          <a:ext cx="443739" cy="443739"/>
        </a:xfrm>
        <a:prstGeom prst="triangle">
          <a:avLst>
            <a:gd name="adj" fmla="val 10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0BFB9E9-CF3D-4950-9B43-76C5472FEFEA}">
      <dsp:nvSpPr>
        <dsp:cNvPr id="0" name=""/>
        <dsp:cNvSpPr/>
      </dsp:nvSpPr>
      <dsp:spPr>
        <a:xfrm rot="5400000">
          <a:off x="9161166" y="-462441"/>
          <a:ext cx="1565532" cy="2605011"/>
        </a:xfrm>
        <a:prstGeom prst="corner">
          <a:avLst>
            <a:gd name="adj1" fmla="val 16120"/>
            <a:gd name="adj2" fmla="val 1611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438B7FD-9841-413F-AA90-0D00ED83FBE0}">
      <dsp:nvSpPr>
        <dsp:cNvPr id="0" name=""/>
        <dsp:cNvSpPr/>
      </dsp:nvSpPr>
      <dsp:spPr>
        <a:xfrm>
          <a:off x="8904009" y="407344"/>
          <a:ext cx="2351818" cy="206150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solidFill>
                <a:srgbClr val="002060"/>
              </a:solidFill>
            </a:rPr>
            <a:t>Acuerdo 14 de 2023</a:t>
          </a:r>
        </a:p>
        <a:p>
          <a:pPr marL="0" lvl="0" indent="0" algn="l" defTabSz="889000">
            <a:lnSpc>
              <a:spcPct val="90000"/>
            </a:lnSpc>
            <a:spcBef>
              <a:spcPct val="0"/>
            </a:spcBef>
            <a:spcAft>
              <a:spcPct val="35000"/>
            </a:spcAft>
            <a:buNone/>
          </a:pPr>
          <a:endParaRPr lang="es-ES" sz="1600" kern="1200" dirty="0">
            <a:solidFill>
              <a:srgbClr val="002060"/>
            </a:solidFill>
          </a:endParaRPr>
        </a:p>
        <a:p>
          <a:pPr marL="0" lvl="0" indent="0" algn="l" defTabSz="889000">
            <a:lnSpc>
              <a:spcPct val="90000"/>
            </a:lnSpc>
            <a:spcBef>
              <a:spcPct val="0"/>
            </a:spcBef>
            <a:spcAft>
              <a:spcPct val="35000"/>
            </a:spcAft>
            <a:buNone/>
          </a:pPr>
          <a:r>
            <a:rPr lang="es-ES" sz="2000" kern="1200" dirty="0">
              <a:solidFill>
                <a:srgbClr val="002060"/>
              </a:solidFill>
            </a:rPr>
            <a:t>Aprobación del presupuesto de ingresos y gastos 2024</a:t>
          </a:r>
        </a:p>
      </dsp:txBody>
      <dsp:txXfrm>
        <a:off x="8904009" y="407344"/>
        <a:ext cx="2351818" cy="20615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E840F-9FFC-45DA-A4FB-C75A652679AF}">
      <dsp:nvSpPr>
        <dsp:cNvPr id="0" name=""/>
        <dsp:cNvSpPr/>
      </dsp:nvSpPr>
      <dsp:spPr>
        <a:xfrm>
          <a:off x="-6277446" y="-967865"/>
          <a:ext cx="7531461" cy="7531461"/>
        </a:xfrm>
        <a:prstGeom prst="blockArc">
          <a:avLst>
            <a:gd name="adj1" fmla="val 18900000"/>
            <a:gd name="adj2" fmla="val 2700000"/>
            <a:gd name="adj3" fmla="val 287"/>
          </a:avLst>
        </a:pr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95DE55-ECFA-41EE-A57D-371A9D916D72}">
      <dsp:nvSpPr>
        <dsp:cNvPr id="0" name=""/>
        <dsp:cNvSpPr/>
      </dsp:nvSpPr>
      <dsp:spPr>
        <a:xfrm>
          <a:off x="1028635" y="632089"/>
          <a:ext cx="8046091" cy="1933220"/>
        </a:xfrm>
        <a:prstGeom prst="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8879" tIns="40640" rIns="40640" bIns="406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S" sz="1600" b="1" kern="1200" dirty="0">
              <a:solidFill>
                <a:srgbClr val="002060"/>
              </a:solidFill>
              <a:latin typeface="Arial" panose="020B0604020202020204" pitchFamily="34" charset="0"/>
              <a:cs typeface="Arial" panose="020B0604020202020204" pitchFamily="34" charset="0"/>
            </a:rPr>
            <a:t>Físicos</a:t>
          </a:r>
        </a:p>
        <a:p>
          <a:pPr marL="0" marR="0" lvl="0" indent="0" algn="l" defTabSz="914400" eaLnBrk="1" fontAlgn="auto" latinLnBrk="0" hangingPunct="1">
            <a:lnSpc>
              <a:spcPct val="100000"/>
            </a:lnSpc>
            <a:spcBef>
              <a:spcPct val="0"/>
            </a:spcBef>
            <a:spcAft>
              <a:spcPts val="0"/>
            </a:spcAft>
            <a:buClrTx/>
            <a:buSzTx/>
            <a:buFontTx/>
            <a:buNone/>
            <a:tabLst/>
            <a:defRPr/>
          </a:pPr>
          <a:r>
            <a:rPr lang="es-ES" sz="1600" kern="1200" dirty="0">
              <a:solidFill>
                <a:srgbClr val="002060"/>
              </a:solidFill>
              <a:latin typeface="Arial" panose="020B0604020202020204" pitchFamily="34" charset="0"/>
              <a:cs typeface="Arial" panose="020B0604020202020204" pitchFamily="34" charset="0"/>
            </a:rPr>
            <a:t>Firmas conjuntas</a:t>
          </a:r>
        </a:p>
        <a:p>
          <a:pPr marL="0" marR="0" lvl="0" indent="0" algn="l" defTabSz="914400" eaLnBrk="1" fontAlgn="auto" latinLnBrk="0" hangingPunct="1">
            <a:lnSpc>
              <a:spcPct val="100000"/>
            </a:lnSpc>
            <a:spcBef>
              <a:spcPct val="0"/>
            </a:spcBef>
            <a:spcAft>
              <a:spcPts val="0"/>
            </a:spcAft>
            <a:buClrTx/>
            <a:buSzTx/>
            <a:buFontTx/>
            <a:buNone/>
            <a:tabLst/>
            <a:defRPr/>
          </a:pPr>
          <a:r>
            <a:rPr lang="es-ES" sz="1600" kern="1200" dirty="0">
              <a:solidFill>
                <a:srgbClr val="002060"/>
              </a:solidFill>
              <a:latin typeface="Arial" panose="020B0604020202020204" pitchFamily="34" charset="0"/>
              <a:cs typeface="Arial" panose="020B0604020202020204" pitchFamily="34" charset="0"/>
            </a:rPr>
            <a:t>Protectografo</a:t>
          </a:r>
        </a:p>
        <a:p>
          <a:pPr lvl="0" algn="l" defTabSz="622300">
            <a:lnSpc>
              <a:spcPct val="90000"/>
            </a:lnSpc>
            <a:spcBef>
              <a:spcPct val="0"/>
            </a:spcBef>
            <a:spcAft>
              <a:spcPct val="35000"/>
            </a:spcAft>
            <a:buNone/>
          </a:pPr>
          <a:r>
            <a:rPr lang="es-ES" sz="1600" kern="1200" dirty="0">
              <a:solidFill>
                <a:srgbClr val="002060"/>
              </a:solidFill>
              <a:latin typeface="Arial" panose="020B0604020202020204" pitchFamily="34" charset="0"/>
              <a:cs typeface="Arial" panose="020B0604020202020204" pitchFamily="34" charset="0"/>
            </a:rPr>
            <a:t>Sello seco</a:t>
          </a:r>
        </a:p>
        <a:p>
          <a:pPr lvl="0" algn="l" defTabSz="622300">
            <a:lnSpc>
              <a:spcPct val="90000"/>
            </a:lnSpc>
            <a:spcBef>
              <a:spcPct val="0"/>
            </a:spcBef>
            <a:spcAft>
              <a:spcPct val="35000"/>
            </a:spcAft>
            <a:buNone/>
          </a:pPr>
          <a:r>
            <a:rPr lang="es-ES" sz="1600" kern="1200" dirty="0">
              <a:solidFill>
                <a:srgbClr val="002060"/>
              </a:solidFill>
              <a:latin typeface="Arial" panose="020B0604020202020204" pitchFamily="34" charset="0"/>
              <a:cs typeface="Arial" panose="020B0604020202020204" pitchFamily="34" charset="0"/>
            </a:rPr>
            <a:t>Control biométrico de acceso al área</a:t>
          </a:r>
        </a:p>
        <a:p>
          <a:pPr lvl="0" algn="l" defTabSz="622300">
            <a:lnSpc>
              <a:spcPct val="90000"/>
            </a:lnSpc>
            <a:spcBef>
              <a:spcPct val="0"/>
            </a:spcBef>
            <a:spcAft>
              <a:spcPct val="35000"/>
            </a:spcAft>
            <a:buNone/>
          </a:pPr>
          <a:r>
            <a:rPr lang="es-ES" sz="1600" kern="1200" dirty="0">
              <a:solidFill>
                <a:srgbClr val="002060"/>
              </a:solidFill>
              <a:latin typeface="Arial" panose="020B0604020202020204" pitchFamily="34" charset="0"/>
              <a:cs typeface="Arial" panose="020B0604020202020204" pitchFamily="34" charset="0"/>
            </a:rPr>
            <a:t>Monitoreo y grabación las 24 hrs</a:t>
          </a:r>
        </a:p>
        <a:p>
          <a:pPr lvl="0" algn="l" defTabSz="622300">
            <a:lnSpc>
              <a:spcPct val="90000"/>
            </a:lnSpc>
            <a:spcBef>
              <a:spcPct val="0"/>
            </a:spcBef>
            <a:spcAft>
              <a:spcPct val="35000"/>
            </a:spcAft>
            <a:buNone/>
          </a:pPr>
          <a:r>
            <a:rPr lang="es-ES" sz="1600" kern="1200" dirty="0">
              <a:solidFill>
                <a:srgbClr val="002060"/>
              </a:solidFill>
              <a:latin typeface="Arial" panose="020B0604020202020204" pitchFamily="34" charset="0"/>
              <a:cs typeface="Arial" panose="020B0604020202020204" pitchFamily="34" charset="0"/>
            </a:rPr>
            <a:t>Póliza de seguro de infidelidad y riesgos financieros</a:t>
          </a:r>
        </a:p>
      </dsp:txBody>
      <dsp:txXfrm>
        <a:off x="1028635" y="632089"/>
        <a:ext cx="8046091" cy="1933220"/>
      </dsp:txXfrm>
    </dsp:sp>
    <dsp:sp modelId="{9F235250-C427-4E00-93DB-BA18A584A809}">
      <dsp:nvSpPr>
        <dsp:cNvPr id="0" name=""/>
        <dsp:cNvSpPr/>
      </dsp:nvSpPr>
      <dsp:spPr>
        <a:xfrm>
          <a:off x="29517" y="599582"/>
          <a:ext cx="1998235" cy="1998235"/>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528B4E-14BA-4E10-AE48-BB4CB04CF7B2}">
      <dsp:nvSpPr>
        <dsp:cNvPr id="0" name=""/>
        <dsp:cNvSpPr/>
      </dsp:nvSpPr>
      <dsp:spPr>
        <a:xfrm>
          <a:off x="1028635" y="2973405"/>
          <a:ext cx="8046091" cy="2047247"/>
        </a:xfrm>
        <a:prstGeom prst="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8879" tIns="40640" rIns="40640" bIns="4064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rgbClr val="002060"/>
              </a:solidFill>
              <a:latin typeface="Arial" panose="020B0604020202020204" pitchFamily="34" charset="0"/>
              <a:cs typeface="Arial" panose="020B0604020202020204" pitchFamily="34" charset="0"/>
            </a:rPr>
            <a:t>Electrónicos</a:t>
          </a:r>
        </a:p>
        <a:p>
          <a:pPr marL="0" lvl="0" indent="0" algn="l" defTabSz="711200">
            <a:lnSpc>
              <a:spcPct val="90000"/>
            </a:lnSpc>
            <a:spcBef>
              <a:spcPct val="0"/>
            </a:spcBef>
            <a:spcAft>
              <a:spcPct val="35000"/>
            </a:spcAft>
            <a:buNone/>
          </a:pPr>
          <a:r>
            <a:rPr lang="es-ES" sz="1600" kern="1200" dirty="0">
              <a:solidFill>
                <a:srgbClr val="002060"/>
              </a:solidFill>
              <a:latin typeface="Arial" panose="020B0604020202020204" pitchFamily="34" charset="0"/>
              <a:cs typeface="Arial" panose="020B0604020202020204" pitchFamily="34" charset="0"/>
            </a:rPr>
            <a:t>Configuración y caracterización de usuarios del portal</a:t>
          </a:r>
        </a:p>
        <a:p>
          <a:pPr marL="0" lvl="0" indent="0" algn="l" defTabSz="711200">
            <a:lnSpc>
              <a:spcPct val="90000"/>
            </a:lnSpc>
            <a:spcBef>
              <a:spcPct val="0"/>
            </a:spcBef>
            <a:spcAft>
              <a:spcPct val="35000"/>
            </a:spcAft>
            <a:buNone/>
          </a:pPr>
          <a:r>
            <a:rPr lang="es-ES" sz="1600" kern="1200" dirty="0">
              <a:solidFill>
                <a:srgbClr val="002060"/>
              </a:solidFill>
              <a:latin typeface="Arial" panose="020B0604020202020204" pitchFamily="34" charset="0"/>
              <a:cs typeface="Arial" panose="020B0604020202020204" pitchFamily="34" charset="0"/>
            </a:rPr>
            <a:t>Control de horario de acceso transaccional</a:t>
          </a:r>
        </a:p>
        <a:p>
          <a:pPr marL="0" lvl="0" indent="0" algn="l" defTabSz="711200">
            <a:lnSpc>
              <a:spcPct val="90000"/>
            </a:lnSpc>
            <a:spcBef>
              <a:spcPct val="0"/>
            </a:spcBef>
            <a:spcAft>
              <a:spcPct val="35000"/>
            </a:spcAft>
            <a:buNone/>
          </a:pPr>
          <a:r>
            <a:rPr lang="es-ES" sz="1600" kern="1200" dirty="0">
              <a:solidFill>
                <a:srgbClr val="002060"/>
              </a:solidFill>
              <a:latin typeface="Arial" panose="020B0604020202020204" pitchFamily="34" charset="0"/>
              <a:cs typeface="Arial" panose="020B0604020202020204" pitchFamily="34" charset="0"/>
            </a:rPr>
            <a:t>Topes transaccionales</a:t>
          </a:r>
        </a:p>
        <a:p>
          <a:pPr marL="0" lvl="0" indent="0" algn="l" defTabSz="711200">
            <a:lnSpc>
              <a:spcPct val="90000"/>
            </a:lnSpc>
            <a:spcBef>
              <a:spcPct val="0"/>
            </a:spcBef>
            <a:spcAft>
              <a:spcPct val="35000"/>
            </a:spcAft>
            <a:buNone/>
          </a:pPr>
          <a:r>
            <a:rPr lang="es-ES" sz="1600" kern="1200" dirty="0">
              <a:solidFill>
                <a:srgbClr val="002060"/>
              </a:solidFill>
              <a:latin typeface="Arial" panose="020B0604020202020204" pitchFamily="34" charset="0"/>
              <a:cs typeface="Arial" panose="020B0604020202020204" pitchFamily="34" charset="0"/>
            </a:rPr>
            <a:t>Token</a:t>
          </a:r>
        </a:p>
        <a:p>
          <a:pPr marL="0" lvl="0" indent="0" algn="l" defTabSz="711200">
            <a:lnSpc>
              <a:spcPct val="90000"/>
            </a:lnSpc>
            <a:spcBef>
              <a:spcPct val="0"/>
            </a:spcBef>
            <a:spcAft>
              <a:spcPct val="35000"/>
            </a:spcAft>
            <a:buNone/>
          </a:pPr>
          <a:r>
            <a:rPr lang="es-ES" sz="1600" kern="1200" dirty="0">
              <a:solidFill>
                <a:srgbClr val="002060"/>
              </a:solidFill>
              <a:latin typeface="Arial" panose="020B0604020202020204" pitchFamily="34" charset="0"/>
              <a:cs typeface="Arial" panose="020B0604020202020204" pitchFamily="34" charset="0"/>
            </a:rPr>
            <a:t>Clave usuario</a:t>
          </a:r>
        </a:p>
        <a:p>
          <a:pPr marL="0" lvl="0" indent="0" algn="l" defTabSz="711200">
            <a:lnSpc>
              <a:spcPct val="90000"/>
            </a:lnSpc>
            <a:spcBef>
              <a:spcPct val="0"/>
            </a:spcBef>
            <a:spcAft>
              <a:spcPct val="35000"/>
            </a:spcAft>
            <a:buNone/>
          </a:pPr>
          <a:r>
            <a:rPr lang="es-ES" sz="1600" kern="1200" dirty="0">
              <a:solidFill>
                <a:srgbClr val="002060"/>
              </a:solidFill>
              <a:latin typeface="Arial" panose="020B0604020202020204" pitchFamily="34" charset="0"/>
              <a:cs typeface="Arial" panose="020B0604020202020204" pitchFamily="34" charset="0"/>
            </a:rPr>
            <a:t>Dirección IP fija asociada al banco</a:t>
          </a:r>
        </a:p>
      </dsp:txBody>
      <dsp:txXfrm>
        <a:off x="1028635" y="2973405"/>
        <a:ext cx="8046091" cy="2047247"/>
      </dsp:txXfrm>
    </dsp:sp>
    <dsp:sp modelId="{CC25B4F0-0DEE-44B6-B67B-23A9297FB7F9}">
      <dsp:nvSpPr>
        <dsp:cNvPr id="0" name=""/>
        <dsp:cNvSpPr/>
      </dsp:nvSpPr>
      <dsp:spPr>
        <a:xfrm>
          <a:off x="29517" y="2997912"/>
          <a:ext cx="1998235" cy="1998235"/>
        </a:xfrm>
        <a:prstGeom prst="ellipse">
          <a:avLst/>
        </a:prstGeom>
        <a:solidFill>
          <a:schemeClr val="lt1">
            <a:hueOff val="0"/>
            <a:satOff val="0"/>
            <a:lumOff val="0"/>
            <a:alphaOff val="0"/>
          </a:schemeClr>
        </a:solidFill>
        <a:ln w="12700" cap="flat" cmpd="sng" algn="ctr">
          <a:solidFill>
            <a:schemeClr val="accent5">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66EC0-D8F5-47C6-982A-E96A2E1702BD}">
      <dsp:nvSpPr>
        <dsp:cNvPr id="0" name=""/>
        <dsp:cNvSpPr/>
      </dsp:nvSpPr>
      <dsp:spPr>
        <a:xfrm rot="5400000">
          <a:off x="348364" y="2699298"/>
          <a:ext cx="1031538" cy="1716456"/>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EC2FBE-E348-4EEC-9D3A-9E821378C017}">
      <dsp:nvSpPr>
        <dsp:cNvPr id="0" name=""/>
        <dsp:cNvSpPr/>
      </dsp:nvSpPr>
      <dsp:spPr>
        <a:xfrm>
          <a:off x="176175" y="3212148"/>
          <a:ext cx="1549626" cy="1358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u="none" strike="noStrike" kern="1200">
              <a:effectLst/>
            </a:rPr>
            <a:t>Ley 403 de 1997</a:t>
          </a:r>
          <a:endParaRPr lang="es-ES" sz="1400" kern="1200" dirty="0"/>
        </a:p>
        <a:p>
          <a:pPr marL="114300" lvl="1" indent="-114300" algn="l" defTabSz="622300">
            <a:lnSpc>
              <a:spcPct val="90000"/>
            </a:lnSpc>
            <a:spcBef>
              <a:spcPct val="0"/>
            </a:spcBef>
            <a:spcAft>
              <a:spcPct val="15000"/>
            </a:spcAft>
            <a:buChar char="•"/>
          </a:pPr>
          <a:r>
            <a:rPr lang="es-ES" sz="1400" b="0" u="none" strike="noStrike" kern="1200">
              <a:effectLst/>
            </a:rPr>
            <a:t>Establecen estímulos para los sufragantes</a:t>
          </a:r>
          <a:endParaRPr lang="es-ES" sz="1400" b="0" kern="1200" dirty="0"/>
        </a:p>
      </dsp:txBody>
      <dsp:txXfrm>
        <a:off x="176175" y="3212148"/>
        <a:ext cx="1549626" cy="1358338"/>
      </dsp:txXfrm>
    </dsp:sp>
    <dsp:sp modelId="{5D9CF212-8B1F-4DA8-9E6B-1D6B65355C38}">
      <dsp:nvSpPr>
        <dsp:cNvPr id="0" name=""/>
        <dsp:cNvSpPr/>
      </dsp:nvSpPr>
      <dsp:spPr>
        <a:xfrm>
          <a:off x="1433419" y="2572930"/>
          <a:ext cx="292382" cy="292382"/>
        </a:xfrm>
        <a:prstGeom prst="triangle">
          <a:avLst>
            <a:gd name="adj" fmla="val 100000"/>
          </a:avLst>
        </a:prstGeom>
        <a:solidFill>
          <a:schemeClr val="accent4">
            <a:hueOff val="-1119775"/>
            <a:satOff val="526"/>
            <a:lumOff val="196"/>
            <a:alphaOff val="0"/>
          </a:schemeClr>
        </a:solidFill>
        <a:ln w="12700" cap="flat" cmpd="sng" algn="ctr">
          <a:solidFill>
            <a:schemeClr val="accent4">
              <a:hueOff val="-1119775"/>
              <a:satOff val="526"/>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CC2774-8A0F-4866-8363-9C9B97671213}">
      <dsp:nvSpPr>
        <dsp:cNvPr id="0" name=""/>
        <dsp:cNvSpPr/>
      </dsp:nvSpPr>
      <dsp:spPr>
        <a:xfrm rot="5400000">
          <a:off x="2245409" y="2229872"/>
          <a:ext cx="1031538" cy="1716456"/>
        </a:xfrm>
        <a:prstGeom prst="corner">
          <a:avLst>
            <a:gd name="adj1" fmla="val 16120"/>
            <a:gd name="adj2" fmla="val 16110"/>
          </a:avLst>
        </a:prstGeom>
        <a:solidFill>
          <a:schemeClr val="accent4">
            <a:hueOff val="-2239550"/>
            <a:satOff val="1052"/>
            <a:lumOff val="392"/>
            <a:alphaOff val="0"/>
          </a:schemeClr>
        </a:solidFill>
        <a:ln w="12700" cap="flat" cmpd="sng" algn="ctr">
          <a:solidFill>
            <a:schemeClr val="accent4">
              <a:hueOff val="-2239550"/>
              <a:satOff val="1052"/>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DEC09F-D776-4934-BC62-2AB9A9745A31}">
      <dsp:nvSpPr>
        <dsp:cNvPr id="0" name=""/>
        <dsp:cNvSpPr/>
      </dsp:nvSpPr>
      <dsp:spPr>
        <a:xfrm>
          <a:off x="2073220" y="2742723"/>
          <a:ext cx="1549626" cy="1358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u="none" strike="noStrike" kern="1200">
              <a:effectLst/>
            </a:rPr>
            <a:t>Ley 815 de 2003</a:t>
          </a:r>
          <a:endParaRPr lang="es-ES" sz="1400" kern="1200" dirty="0"/>
        </a:p>
        <a:p>
          <a:pPr marL="114300" lvl="1" indent="-114300" algn="l" defTabSz="622300">
            <a:lnSpc>
              <a:spcPct val="90000"/>
            </a:lnSpc>
            <a:spcBef>
              <a:spcPct val="0"/>
            </a:spcBef>
            <a:spcAft>
              <a:spcPct val="15000"/>
            </a:spcAft>
            <a:buChar char="•"/>
          </a:pPr>
          <a:r>
            <a:rPr lang="es-ES" sz="1400" u="none" strike="noStrike" kern="1200">
              <a:effectLst/>
            </a:rPr>
            <a:t>Aclara la Ley 403 de 1997 y se establecen nuevos estímulos al sufragante</a:t>
          </a:r>
          <a:endParaRPr lang="es-ES" sz="1400" kern="1200" dirty="0"/>
        </a:p>
      </dsp:txBody>
      <dsp:txXfrm>
        <a:off x="2073220" y="2742723"/>
        <a:ext cx="1549626" cy="1358338"/>
      </dsp:txXfrm>
    </dsp:sp>
    <dsp:sp modelId="{D130BD41-A069-41DC-AD0A-C931F228BC0F}">
      <dsp:nvSpPr>
        <dsp:cNvPr id="0" name=""/>
        <dsp:cNvSpPr/>
      </dsp:nvSpPr>
      <dsp:spPr>
        <a:xfrm>
          <a:off x="3330464" y="2103505"/>
          <a:ext cx="292382" cy="292382"/>
        </a:xfrm>
        <a:prstGeom prst="triangle">
          <a:avLst>
            <a:gd name="adj" fmla="val 100000"/>
          </a:avLst>
        </a:prstGeom>
        <a:solidFill>
          <a:schemeClr val="accent4">
            <a:hueOff val="-3359325"/>
            <a:satOff val="1578"/>
            <a:lumOff val="588"/>
            <a:alphaOff val="0"/>
          </a:schemeClr>
        </a:solidFill>
        <a:ln w="12700" cap="flat" cmpd="sng" algn="ctr">
          <a:solidFill>
            <a:schemeClr val="accent4">
              <a:hueOff val="-3359325"/>
              <a:satOff val="1578"/>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528F0B-45D5-4222-8E6E-56883AA8BEEA}">
      <dsp:nvSpPr>
        <dsp:cNvPr id="0" name=""/>
        <dsp:cNvSpPr/>
      </dsp:nvSpPr>
      <dsp:spPr>
        <a:xfrm rot="5400000">
          <a:off x="4142454" y="1760446"/>
          <a:ext cx="1031538" cy="1716456"/>
        </a:xfrm>
        <a:prstGeom prst="corner">
          <a:avLst>
            <a:gd name="adj1" fmla="val 16120"/>
            <a:gd name="adj2" fmla="val 16110"/>
          </a:avLst>
        </a:prstGeom>
        <a:solidFill>
          <a:schemeClr val="accent4">
            <a:hueOff val="-4479100"/>
            <a:satOff val="2104"/>
            <a:lumOff val="784"/>
            <a:alphaOff val="0"/>
          </a:schemeClr>
        </a:solidFill>
        <a:ln w="12700" cap="flat" cmpd="sng" algn="ctr">
          <a:solidFill>
            <a:schemeClr val="accent4">
              <a:hueOff val="-4479100"/>
              <a:satOff val="2104"/>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41B75D-B14D-4BF3-8C6B-4C3F4AF80571}">
      <dsp:nvSpPr>
        <dsp:cNvPr id="0" name=""/>
        <dsp:cNvSpPr/>
      </dsp:nvSpPr>
      <dsp:spPr>
        <a:xfrm>
          <a:off x="3970265" y="2273297"/>
          <a:ext cx="1549626" cy="1358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u="none" strike="noStrike" kern="1200" dirty="0">
              <a:effectLst/>
            </a:rPr>
            <a:t>Acuerdo 09 de 2023</a:t>
          </a:r>
          <a:endParaRPr lang="es-ES" sz="1400" kern="1200" dirty="0"/>
        </a:p>
        <a:p>
          <a:pPr marL="114300" lvl="1" indent="-114300" algn="l" defTabSz="622300">
            <a:lnSpc>
              <a:spcPct val="90000"/>
            </a:lnSpc>
            <a:spcBef>
              <a:spcPct val="0"/>
            </a:spcBef>
            <a:spcAft>
              <a:spcPct val="15000"/>
            </a:spcAft>
            <a:buChar char="•"/>
          </a:pPr>
          <a:r>
            <a:rPr lang="es-ES" sz="1400" u="none" strike="noStrike" kern="1200" dirty="0">
              <a:effectLst/>
            </a:rPr>
            <a:t>Establece los derechos pecuniarios, para los programa académicos del año lectivo 2024 (Valores matriculas, institucionalidad)</a:t>
          </a:r>
          <a:endParaRPr lang="es-ES" sz="1400" kern="1200" dirty="0"/>
        </a:p>
      </dsp:txBody>
      <dsp:txXfrm>
        <a:off x="3970265" y="2273297"/>
        <a:ext cx="1549626" cy="1358338"/>
      </dsp:txXfrm>
    </dsp:sp>
    <dsp:sp modelId="{7E2E1B21-35F9-4D7B-BBD7-B44F6A282E78}">
      <dsp:nvSpPr>
        <dsp:cNvPr id="0" name=""/>
        <dsp:cNvSpPr/>
      </dsp:nvSpPr>
      <dsp:spPr>
        <a:xfrm>
          <a:off x="5227509" y="1634079"/>
          <a:ext cx="292382" cy="292382"/>
        </a:xfrm>
        <a:prstGeom prst="triangle">
          <a:avLst>
            <a:gd name="adj" fmla="val 100000"/>
          </a:avLst>
        </a:prstGeom>
        <a:solidFill>
          <a:schemeClr val="accent4">
            <a:hueOff val="-5598875"/>
            <a:satOff val="2630"/>
            <a:lumOff val="980"/>
            <a:alphaOff val="0"/>
          </a:schemeClr>
        </a:solidFill>
        <a:ln w="12700" cap="flat" cmpd="sng" algn="ctr">
          <a:solidFill>
            <a:schemeClr val="accent4">
              <a:hueOff val="-5598875"/>
              <a:satOff val="2630"/>
              <a:lumOff val="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ADCF43-B479-4349-9D2A-33AB0F7A665A}">
      <dsp:nvSpPr>
        <dsp:cNvPr id="0" name=""/>
        <dsp:cNvSpPr/>
      </dsp:nvSpPr>
      <dsp:spPr>
        <a:xfrm rot="5400000">
          <a:off x="6039500" y="1291021"/>
          <a:ext cx="1031538" cy="1716456"/>
        </a:xfrm>
        <a:prstGeom prst="corner">
          <a:avLst>
            <a:gd name="adj1" fmla="val 16120"/>
            <a:gd name="adj2" fmla="val 16110"/>
          </a:avLst>
        </a:prstGeom>
        <a:solidFill>
          <a:schemeClr val="accent4">
            <a:hueOff val="-6718650"/>
            <a:satOff val="3156"/>
            <a:lumOff val="1175"/>
            <a:alphaOff val="0"/>
          </a:schemeClr>
        </a:solidFill>
        <a:ln w="12700" cap="flat" cmpd="sng" algn="ctr">
          <a:solidFill>
            <a:schemeClr val="accent4">
              <a:hueOff val="-6718650"/>
              <a:satOff val="3156"/>
              <a:lumOff val="11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F554EC-C3DB-48D7-BB3F-DCC96147FE7A}">
      <dsp:nvSpPr>
        <dsp:cNvPr id="0" name=""/>
        <dsp:cNvSpPr/>
      </dsp:nvSpPr>
      <dsp:spPr>
        <a:xfrm>
          <a:off x="5867310" y="1803871"/>
          <a:ext cx="1549626" cy="1358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u="none" strike="noStrike" kern="1200" dirty="0">
              <a:effectLst/>
            </a:rPr>
            <a:t>Resolución 3586 de 2016</a:t>
          </a:r>
          <a:endParaRPr lang="es-ES" sz="1400" kern="1200" dirty="0"/>
        </a:p>
        <a:p>
          <a:pPr marL="114300" lvl="1" indent="-114300" algn="l" defTabSz="622300">
            <a:lnSpc>
              <a:spcPct val="90000"/>
            </a:lnSpc>
            <a:spcBef>
              <a:spcPct val="0"/>
            </a:spcBef>
            <a:spcAft>
              <a:spcPct val="15000"/>
            </a:spcAft>
            <a:buChar char="•"/>
          </a:pPr>
          <a:r>
            <a:rPr lang="es-ES" sz="1400" u="none" strike="noStrike" kern="1200">
              <a:effectLst/>
            </a:rPr>
            <a:t>Fija el procedimiento para hacer efectivo el descuento del 10% en el valor de la Matricula, en virtud de la Ley 403 de 1997 y la Ley 815 de 2003</a:t>
          </a:r>
          <a:endParaRPr lang="es-ES" sz="1400" kern="1200" dirty="0"/>
        </a:p>
      </dsp:txBody>
      <dsp:txXfrm>
        <a:off x="5867310" y="1803871"/>
        <a:ext cx="1549626" cy="1358338"/>
      </dsp:txXfrm>
    </dsp:sp>
    <dsp:sp modelId="{CABCBF83-178F-4C9C-A940-3BA3264A406E}">
      <dsp:nvSpPr>
        <dsp:cNvPr id="0" name=""/>
        <dsp:cNvSpPr/>
      </dsp:nvSpPr>
      <dsp:spPr>
        <a:xfrm>
          <a:off x="7124554" y="1164653"/>
          <a:ext cx="292382" cy="292382"/>
        </a:xfrm>
        <a:prstGeom prst="triangle">
          <a:avLst>
            <a:gd name="adj" fmla="val 100000"/>
          </a:avLst>
        </a:prstGeom>
        <a:solidFill>
          <a:schemeClr val="accent4">
            <a:hueOff val="-7838424"/>
            <a:satOff val="3682"/>
            <a:lumOff val="1371"/>
            <a:alphaOff val="0"/>
          </a:schemeClr>
        </a:solidFill>
        <a:ln w="12700" cap="flat" cmpd="sng" algn="ctr">
          <a:solidFill>
            <a:schemeClr val="accent4">
              <a:hueOff val="-7838424"/>
              <a:satOff val="3682"/>
              <a:lumOff val="13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42FB0E-5842-4B0F-9755-4FAE91430C33}">
      <dsp:nvSpPr>
        <dsp:cNvPr id="0" name=""/>
        <dsp:cNvSpPr/>
      </dsp:nvSpPr>
      <dsp:spPr>
        <a:xfrm rot="5400000">
          <a:off x="7936545" y="821595"/>
          <a:ext cx="1031538" cy="1716456"/>
        </a:xfrm>
        <a:prstGeom prst="corner">
          <a:avLst>
            <a:gd name="adj1" fmla="val 16120"/>
            <a:gd name="adj2" fmla="val 16110"/>
          </a:avLst>
        </a:prstGeom>
        <a:solidFill>
          <a:schemeClr val="accent4">
            <a:hueOff val="-8958200"/>
            <a:satOff val="4208"/>
            <a:lumOff val="1567"/>
            <a:alphaOff val="0"/>
          </a:schemeClr>
        </a:solidFill>
        <a:ln w="12700" cap="flat" cmpd="sng" algn="ctr">
          <a:solidFill>
            <a:schemeClr val="accent4">
              <a:hueOff val="-8958200"/>
              <a:satOff val="4208"/>
              <a:lumOff val="15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405CA-7A7B-4074-AF44-B886B361F690}">
      <dsp:nvSpPr>
        <dsp:cNvPr id="0" name=""/>
        <dsp:cNvSpPr/>
      </dsp:nvSpPr>
      <dsp:spPr>
        <a:xfrm>
          <a:off x="7764356" y="1334446"/>
          <a:ext cx="1549626" cy="1358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u="none" strike="noStrike" kern="1200">
              <a:effectLst/>
            </a:rPr>
            <a:t>Resolución 1612 de 2018</a:t>
          </a:r>
          <a:endParaRPr lang="es-ES" sz="1400" kern="1200" dirty="0"/>
        </a:p>
        <a:p>
          <a:pPr marL="114300" lvl="1" indent="-114300" algn="l" defTabSz="622300">
            <a:lnSpc>
              <a:spcPct val="90000"/>
            </a:lnSpc>
            <a:spcBef>
              <a:spcPct val="0"/>
            </a:spcBef>
            <a:spcAft>
              <a:spcPct val="15000"/>
            </a:spcAft>
            <a:buChar char="•"/>
          </a:pPr>
          <a:r>
            <a:rPr lang="es-ES" sz="1400" u="none" strike="noStrike" kern="1200">
              <a:effectLst/>
            </a:rPr>
            <a:t>Establece los documentos para acreditar la categoría de Institucionalidad ante la Universidad Militar Nueva Granada</a:t>
          </a:r>
          <a:endParaRPr lang="es-ES" sz="1400" kern="1200" dirty="0"/>
        </a:p>
      </dsp:txBody>
      <dsp:txXfrm>
        <a:off x="7764356" y="1334446"/>
        <a:ext cx="1549626" cy="1358338"/>
      </dsp:txXfrm>
    </dsp:sp>
    <dsp:sp modelId="{E6617790-0978-4887-8EF6-2374372F68AB}">
      <dsp:nvSpPr>
        <dsp:cNvPr id="0" name=""/>
        <dsp:cNvSpPr/>
      </dsp:nvSpPr>
      <dsp:spPr>
        <a:xfrm>
          <a:off x="9021599" y="695228"/>
          <a:ext cx="292382" cy="292382"/>
        </a:xfrm>
        <a:prstGeom prst="triangle">
          <a:avLst>
            <a:gd name="adj" fmla="val 100000"/>
          </a:avLst>
        </a:prstGeom>
        <a:solidFill>
          <a:schemeClr val="accent4">
            <a:hueOff val="-10077974"/>
            <a:satOff val="4734"/>
            <a:lumOff val="1763"/>
            <a:alphaOff val="0"/>
          </a:schemeClr>
        </a:solidFill>
        <a:ln w="12700" cap="flat" cmpd="sng" algn="ctr">
          <a:solidFill>
            <a:schemeClr val="accent4">
              <a:hueOff val="-10077974"/>
              <a:satOff val="4734"/>
              <a:lumOff val="17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6D3E7-31F8-48B2-9CBA-6B5B3B47E4CF}">
      <dsp:nvSpPr>
        <dsp:cNvPr id="0" name=""/>
        <dsp:cNvSpPr/>
      </dsp:nvSpPr>
      <dsp:spPr>
        <a:xfrm rot="5400000">
          <a:off x="9833590" y="352169"/>
          <a:ext cx="1031538" cy="1716456"/>
        </a:xfrm>
        <a:prstGeom prst="corner">
          <a:avLst>
            <a:gd name="adj1" fmla="val 16120"/>
            <a:gd name="adj2" fmla="val 16110"/>
          </a:avLst>
        </a:prstGeom>
        <a:solidFill>
          <a:schemeClr val="accent4">
            <a:hueOff val="-11197749"/>
            <a:satOff val="5260"/>
            <a:lumOff val="1959"/>
            <a:alphaOff val="0"/>
          </a:schemeClr>
        </a:solidFill>
        <a:ln w="12700" cap="flat" cmpd="sng" algn="ctr">
          <a:solidFill>
            <a:schemeClr val="accent4">
              <a:hueOff val="-11197749"/>
              <a:satOff val="5260"/>
              <a:lumOff val="19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F65090-3E62-4C09-AA45-416179B10902}">
      <dsp:nvSpPr>
        <dsp:cNvPr id="0" name=""/>
        <dsp:cNvSpPr/>
      </dsp:nvSpPr>
      <dsp:spPr>
        <a:xfrm>
          <a:off x="9661401" y="865020"/>
          <a:ext cx="1549626" cy="1358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u="none" strike="noStrike" kern="1200" dirty="0">
              <a:effectLst/>
            </a:rPr>
            <a:t>Resolución 1789 de 2023</a:t>
          </a:r>
          <a:endParaRPr lang="es-ES" sz="1400" kern="1200" dirty="0"/>
        </a:p>
        <a:p>
          <a:pPr marL="114300" lvl="1" indent="-114300" algn="l" defTabSz="622300">
            <a:lnSpc>
              <a:spcPct val="90000"/>
            </a:lnSpc>
            <a:spcBef>
              <a:spcPct val="0"/>
            </a:spcBef>
            <a:spcAft>
              <a:spcPct val="15000"/>
            </a:spcAft>
            <a:buChar char="•"/>
          </a:pPr>
          <a:r>
            <a:rPr lang="es-ES" sz="1400" u="none" strike="noStrike" kern="1200" dirty="0">
              <a:effectLst/>
            </a:rPr>
            <a:t>Establece los valores de los servicios académicos, asistenciales y otros de la Universidad Militar Nueva Granada para el año lectivo 2024</a:t>
          </a:r>
          <a:endParaRPr lang="es-ES" sz="1400" kern="1200" dirty="0"/>
        </a:p>
      </dsp:txBody>
      <dsp:txXfrm>
        <a:off x="9661401" y="865020"/>
        <a:ext cx="1549626" cy="135833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AD56A-F5EE-44B0-86D1-EA9ACB0B2CB5}">
      <dsp:nvSpPr>
        <dsp:cNvPr id="0" name=""/>
        <dsp:cNvSpPr/>
      </dsp:nvSpPr>
      <dsp:spPr>
        <a:xfrm>
          <a:off x="-4146177" y="-636276"/>
          <a:ext cx="4940436" cy="4940436"/>
        </a:xfrm>
        <a:prstGeom prst="blockArc">
          <a:avLst>
            <a:gd name="adj1" fmla="val 18900000"/>
            <a:gd name="adj2" fmla="val 2700000"/>
            <a:gd name="adj3" fmla="val 437"/>
          </a:avLst>
        </a:prstGeom>
        <a:noFill/>
        <a:ln w="12700" cap="flat" cmpd="sng" algn="ctr">
          <a:solidFill>
            <a:schemeClr val="accent4">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413C420-9062-4E66-989D-4D8579447F47}">
      <dsp:nvSpPr>
        <dsp:cNvPr id="0" name=""/>
        <dsp:cNvSpPr/>
      </dsp:nvSpPr>
      <dsp:spPr>
        <a:xfrm>
          <a:off x="416157" y="281986"/>
          <a:ext cx="6722994" cy="564267"/>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7887" tIns="71120" rIns="71120" bIns="71120" numCol="1" spcCol="1270" anchor="ctr" anchorCtr="0">
          <a:noAutofit/>
        </a:bodyPr>
        <a:lstStyle/>
        <a:p>
          <a:pPr marL="0" lvl="0" indent="0" algn="l" defTabSz="1244600">
            <a:lnSpc>
              <a:spcPct val="90000"/>
            </a:lnSpc>
            <a:spcBef>
              <a:spcPct val="0"/>
            </a:spcBef>
            <a:spcAft>
              <a:spcPct val="35000"/>
            </a:spcAft>
            <a:buNone/>
          </a:pPr>
          <a:r>
            <a:rPr lang="en-US" sz="2800" u="none" strike="noStrike" kern="1200" dirty="0">
              <a:effectLst/>
              <a:latin typeface="+mn-lt"/>
            </a:rPr>
            <a:t>Reglamento Estudiantil</a:t>
          </a:r>
          <a:endParaRPr lang="es-ES" sz="2800" b="1" kern="1200" dirty="0">
            <a:latin typeface="+mn-lt"/>
            <a:ea typeface="+mn-ea"/>
            <a:cs typeface="+mn-cs"/>
          </a:endParaRPr>
        </a:p>
      </dsp:txBody>
      <dsp:txXfrm>
        <a:off x="416157" y="281986"/>
        <a:ext cx="6722994" cy="564267"/>
      </dsp:txXfrm>
    </dsp:sp>
    <dsp:sp modelId="{DCFFB57F-16B1-495F-BB82-EC9BE050A357}">
      <dsp:nvSpPr>
        <dsp:cNvPr id="0" name=""/>
        <dsp:cNvSpPr/>
      </dsp:nvSpPr>
      <dsp:spPr>
        <a:xfrm>
          <a:off x="63490" y="211453"/>
          <a:ext cx="705334" cy="7053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C5F577A-0098-4197-8E16-D833577D1DFA}">
      <dsp:nvSpPr>
        <dsp:cNvPr id="0" name=""/>
        <dsp:cNvSpPr/>
      </dsp:nvSpPr>
      <dsp:spPr>
        <a:xfrm>
          <a:off x="739664" y="1128534"/>
          <a:ext cx="6399486" cy="564267"/>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7887" tIns="71120" rIns="71120" bIns="71120" numCol="1" spcCol="1270" anchor="ctr" anchorCtr="0">
          <a:noAutofit/>
        </a:bodyPr>
        <a:lstStyle/>
        <a:p>
          <a:pPr marL="0" lvl="0" indent="0" algn="l" defTabSz="1244600">
            <a:lnSpc>
              <a:spcPct val="90000"/>
            </a:lnSpc>
            <a:spcBef>
              <a:spcPct val="0"/>
            </a:spcBef>
            <a:spcAft>
              <a:spcPct val="35000"/>
            </a:spcAft>
            <a:buNone/>
          </a:pPr>
          <a:r>
            <a:rPr lang="en-US" sz="2800" u="none" strike="noStrike" kern="1200" dirty="0">
              <a:effectLst/>
              <a:latin typeface="+mn-lt"/>
            </a:rPr>
            <a:t>Proyección Social</a:t>
          </a:r>
          <a:endParaRPr lang="es-ES" sz="2800" kern="1200" dirty="0">
            <a:latin typeface="+mn-lt"/>
            <a:ea typeface="+mn-ea"/>
            <a:cs typeface="+mn-cs"/>
          </a:endParaRPr>
        </a:p>
      </dsp:txBody>
      <dsp:txXfrm>
        <a:off x="739664" y="1128534"/>
        <a:ext cx="6399486" cy="564267"/>
      </dsp:txXfrm>
    </dsp:sp>
    <dsp:sp modelId="{D2DB44A4-C8CC-413F-AA08-CC02BEBE6CF3}">
      <dsp:nvSpPr>
        <dsp:cNvPr id="0" name=""/>
        <dsp:cNvSpPr/>
      </dsp:nvSpPr>
      <dsp:spPr>
        <a:xfrm>
          <a:off x="386997" y="1058001"/>
          <a:ext cx="705334" cy="7053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B380E6A-3DE3-4C58-BDC1-EE3BE9AFDF1E}">
      <dsp:nvSpPr>
        <dsp:cNvPr id="0" name=""/>
        <dsp:cNvSpPr/>
      </dsp:nvSpPr>
      <dsp:spPr>
        <a:xfrm>
          <a:off x="739664" y="1975082"/>
          <a:ext cx="6399486" cy="564267"/>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7887" tIns="71120" rIns="71120" bIns="71120" numCol="1" spcCol="1270" anchor="ctr" anchorCtr="0">
          <a:noAutofit/>
        </a:bodyPr>
        <a:lstStyle/>
        <a:p>
          <a:pPr marL="0" lvl="0" indent="0" algn="l" defTabSz="1244600">
            <a:lnSpc>
              <a:spcPct val="90000"/>
            </a:lnSpc>
            <a:spcBef>
              <a:spcPct val="0"/>
            </a:spcBef>
            <a:spcAft>
              <a:spcPct val="35000"/>
            </a:spcAft>
            <a:buNone/>
          </a:pPr>
          <a:r>
            <a:rPr lang="en-US" sz="2800" u="none" strike="noStrike" kern="1200" dirty="0">
              <a:effectLst/>
              <a:latin typeface="+mn-lt"/>
            </a:rPr>
            <a:t>Municipios</a:t>
          </a:r>
          <a:endParaRPr lang="es-ES" sz="2800" kern="1200" dirty="0">
            <a:latin typeface="+mn-lt"/>
            <a:ea typeface="+mn-ea"/>
            <a:cs typeface="+mn-cs"/>
          </a:endParaRPr>
        </a:p>
      </dsp:txBody>
      <dsp:txXfrm>
        <a:off x="739664" y="1975082"/>
        <a:ext cx="6399486" cy="564267"/>
      </dsp:txXfrm>
    </dsp:sp>
    <dsp:sp modelId="{C380D640-CEA0-428E-8041-4843267BC264}">
      <dsp:nvSpPr>
        <dsp:cNvPr id="0" name=""/>
        <dsp:cNvSpPr/>
      </dsp:nvSpPr>
      <dsp:spPr>
        <a:xfrm>
          <a:off x="386997" y="1904548"/>
          <a:ext cx="705334" cy="7053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2071C91-0DBF-4F15-BBF7-3A6583FD5C3F}">
      <dsp:nvSpPr>
        <dsp:cNvPr id="0" name=""/>
        <dsp:cNvSpPr/>
      </dsp:nvSpPr>
      <dsp:spPr>
        <a:xfrm>
          <a:off x="416157" y="2821629"/>
          <a:ext cx="6722994" cy="564267"/>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7887" tIns="71120" rIns="71120" bIns="71120" numCol="1" spcCol="1270" anchor="ctr" anchorCtr="0">
          <a:noAutofit/>
        </a:bodyPr>
        <a:lstStyle/>
        <a:p>
          <a:pPr marL="0" lvl="0" indent="0" algn="l" defTabSz="1244600">
            <a:lnSpc>
              <a:spcPct val="90000"/>
            </a:lnSpc>
            <a:spcBef>
              <a:spcPct val="0"/>
            </a:spcBef>
            <a:spcAft>
              <a:spcPct val="35000"/>
            </a:spcAft>
            <a:buNone/>
          </a:pPr>
          <a:r>
            <a:rPr lang="en-US" sz="2800" u="none" strike="noStrike" kern="1200" dirty="0">
              <a:effectLst/>
              <a:latin typeface="+mn-lt"/>
            </a:rPr>
            <a:t>Descuentos Estatales</a:t>
          </a:r>
          <a:endParaRPr lang="es-ES" sz="2800" kern="1200" dirty="0">
            <a:latin typeface="+mn-lt"/>
            <a:ea typeface="+mn-ea"/>
            <a:cs typeface="+mn-cs"/>
          </a:endParaRPr>
        </a:p>
      </dsp:txBody>
      <dsp:txXfrm>
        <a:off x="416157" y="2821629"/>
        <a:ext cx="6722994" cy="564267"/>
      </dsp:txXfrm>
    </dsp:sp>
    <dsp:sp modelId="{75D7C9DC-022D-478A-AC10-8319C617A7EF}">
      <dsp:nvSpPr>
        <dsp:cNvPr id="0" name=""/>
        <dsp:cNvSpPr/>
      </dsp:nvSpPr>
      <dsp:spPr>
        <a:xfrm>
          <a:off x="63490" y="2751096"/>
          <a:ext cx="705334" cy="7053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E03E4-A5C5-4D03-866A-3F1CAE0E7B82}">
      <dsp:nvSpPr>
        <dsp:cNvPr id="0" name=""/>
        <dsp:cNvSpPr/>
      </dsp:nvSpPr>
      <dsp:spPr>
        <a:xfrm>
          <a:off x="0" y="67202"/>
          <a:ext cx="9969602" cy="777600"/>
        </a:xfrm>
        <a:prstGeom prst="rect">
          <a:avLst/>
        </a:prstGeom>
        <a:solidFill>
          <a:srgbClr val="1D6FA9">
            <a:shade val="80000"/>
            <a:hueOff val="0"/>
            <a:satOff val="0"/>
            <a:lumOff val="0"/>
            <a:alphaOff val="0"/>
          </a:srgbClr>
        </a:solidFill>
        <a:ln w="12700" cap="flat" cmpd="sng" algn="ctr">
          <a:solidFill>
            <a:srgbClr val="1D6FA9">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s-ES" sz="2700" b="1" kern="1200" dirty="0">
              <a:solidFill>
                <a:srgbClr val="FFFFFF"/>
              </a:solidFill>
              <a:effectLst>
                <a:outerShdw blurRad="38100" dist="38100" dir="2700000" algn="tl">
                  <a:srgbClr val="000000">
                    <a:alpha val="43137"/>
                  </a:srgbClr>
                </a:outerShdw>
              </a:effectLst>
              <a:latin typeface="Calibri" panose="020F0502020204030204"/>
              <a:ea typeface="+mn-ea"/>
              <a:cs typeface="+mn-cs"/>
            </a:rPr>
            <a:t>SOFTWARE QUE PROVEE INFORMACIÓN DE OTRAS DEPENDENCIAS</a:t>
          </a:r>
        </a:p>
      </dsp:txBody>
      <dsp:txXfrm>
        <a:off x="0" y="67202"/>
        <a:ext cx="9969602" cy="777600"/>
      </dsp:txXfrm>
    </dsp:sp>
    <dsp:sp modelId="{E4CD47C5-3FB5-44A7-9A28-E136F121A8B8}">
      <dsp:nvSpPr>
        <dsp:cNvPr id="0" name=""/>
        <dsp:cNvSpPr/>
      </dsp:nvSpPr>
      <dsp:spPr>
        <a:xfrm>
          <a:off x="0" y="844802"/>
          <a:ext cx="9969602" cy="3705750"/>
        </a:xfrm>
        <a:prstGeom prst="rect">
          <a:avLst/>
        </a:prstGeom>
        <a:solidFill>
          <a:srgbClr val="1D6FA9">
            <a:alpha val="90000"/>
            <a:tint val="40000"/>
            <a:hueOff val="0"/>
            <a:satOff val="0"/>
            <a:lumOff val="0"/>
            <a:alphaOff val="0"/>
          </a:srgbClr>
        </a:solidFill>
        <a:ln w="12700" cap="flat" cmpd="sng" algn="ctr">
          <a:solidFill>
            <a:srgbClr val="1D6FA9">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ctr" anchorCtr="0">
          <a:noAutofit/>
        </a:bodyPr>
        <a:lstStyle/>
        <a:p>
          <a:pPr marL="228600" lvl="1" indent="-228600" algn="ctr" defTabSz="977900">
            <a:lnSpc>
              <a:spcPct val="100000"/>
            </a:lnSpc>
            <a:spcBef>
              <a:spcPct val="0"/>
            </a:spcBef>
            <a:spcAft>
              <a:spcPct val="15000"/>
            </a:spcAft>
            <a:buChar char="•"/>
          </a:pPr>
          <a:r>
            <a:rPr lang="es-ES" sz="2200" kern="1200" dirty="0">
              <a:solidFill>
                <a:srgbClr val="0F235A">
                  <a:hueOff val="0"/>
                  <a:satOff val="0"/>
                  <a:lumOff val="0"/>
                  <a:alphaOff val="0"/>
                </a:srgbClr>
              </a:solidFill>
              <a:latin typeface="Arial" panose="020B0604020202020204" pitchFamily="34" charset="0"/>
              <a:ea typeface="+mn-ea"/>
              <a:cs typeface="Arial" panose="020B0604020202020204" pitchFamily="34" charset="0"/>
            </a:rPr>
            <a:t>Software de Nómina (Talento Humano) RECHUM</a:t>
          </a:r>
        </a:p>
        <a:p>
          <a:pPr marL="228600" lvl="1" indent="-228600" algn="ctr" defTabSz="977900">
            <a:lnSpc>
              <a:spcPct val="100000"/>
            </a:lnSpc>
            <a:spcBef>
              <a:spcPct val="0"/>
            </a:spcBef>
            <a:spcAft>
              <a:spcPct val="15000"/>
            </a:spcAft>
            <a:buChar char="•"/>
          </a:pPr>
          <a:r>
            <a:rPr lang="es-ES" sz="2200" kern="1200" dirty="0">
              <a:solidFill>
                <a:srgbClr val="0F235A">
                  <a:hueOff val="0"/>
                  <a:satOff val="0"/>
                  <a:lumOff val="0"/>
                  <a:alphaOff val="0"/>
                </a:srgbClr>
              </a:solidFill>
              <a:latin typeface="Arial" panose="020B0604020202020204" pitchFamily="34" charset="0"/>
              <a:ea typeface="+mn-ea"/>
              <a:cs typeface="Arial" panose="020B0604020202020204" pitchFamily="34" charset="0"/>
            </a:rPr>
            <a:t>GAEX (Almacén/Inventarios)</a:t>
          </a:r>
        </a:p>
        <a:p>
          <a:pPr marL="228600" lvl="1" indent="-228600" algn="ctr" defTabSz="977900">
            <a:lnSpc>
              <a:spcPct val="100000"/>
            </a:lnSpc>
            <a:spcBef>
              <a:spcPct val="0"/>
            </a:spcBef>
            <a:spcAft>
              <a:spcPct val="15000"/>
            </a:spcAft>
            <a:buChar char="•"/>
          </a:pPr>
          <a:r>
            <a:rPr lang="es-ES" sz="2200" kern="1200" dirty="0">
              <a:solidFill>
                <a:srgbClr val="0F235A">
                  <a:hueOff val="0"/>
                  <a:satOff val="0"/>
                  <a:lumOff val="0"/>
                  <a:alphaOff val="0"/>
                </a:srgbClr>
              </a:solidFill>
              <a:latin typeface="Arial" panose="020B0604020202020204" pitchFamily="34" charset="0"/>
              <a:ea typeface="+mn-ea"/>
              <a:cs typeface="Arial" panose="020B0604020202020204" pitchFamily="34" charset="0"/>
            </a:rPr>
            <a:t>UNIVEX (Matrículas)</a:t>
          </a:r>
        </a:p>
        <a:p>
          <a:pPr marL="228600" lvl="1" indent="-228600" algn="ctr" defTabSz="977900">
            <a:lnSpc>
              <a:spcPct val="100000"/>
            </a:lnSpc>
            <a:spcBef>
              <a:spcPct val="0"/>
            </a:spcBef>
            <a:spcAft>
              <a:spcPct val="15000"/>
            </a:spcAft>
            <a:buChar char="•"/>
          </a:pPr>
          <a:endParaRPr lang="es-ES" sz="2200" kern="1200" dirty="0">
            <a:solidFill>
              <a:srgbClr val="0F235A">
                <a:hueOff val="0"/>
                <a:satOff val="0"/>
                <a:lumOff val="0"/>
                <a:alphaOff val="0"/>
              </a:srgbClr>
            </a:solidFill>
            <a:latin typeface="Arial" panose="020B0604020202020204" pitchFamily="34" charset="0"/>
            <a:ea typeface="+mn-ea"/>
            <a:cs typeface="Arial" panose="020B0604020202020204" pitchFamily="34" charset="0"/>
          </a:endParaRPr>
        </a:p>
        <a:p>
          <a:pPr marL="228600" lvl="1" indent="-228600" algn="ctr" defTabSz="977900">
            <a:lnSpc>
              <a:spcPct val="100000"/>
            </a:lnSpc>
            <a:spcBef>
              <a:spcPct val="0"/>
            </a:spcBef>
            <a:spcAft>
              <a:spcPct val="15000"/>
            </a:spcAft>
            <a:buChar char="•"/>
          </a:pPr>
          <a:r>
            <a:rPr lang="es-ES" sz="2200" kern="1200" dirty="0">
              <a:solidFill>
                <a:srgbClr val="0F235A">
                  <a:hueOff val="0"/>
                  <a:satOff val="0"/>
                  <a:lumOff val="0"/>
                  <a:alphaOff val="0"/>
                </a:srgbClr>
              </a:solidFill>
              <a:latin typeface="Arial" panose="020B0604020202020204" pitchFamily="34" charset="0"/>
              <a:ea typeface="+mn-ea"/>
              <a:cs typeface="Arial" panose="020B0604020202020204" pitchFamily="34" charset="0"/>
            </a:rPr>
            <a:t>En proceso de implementación de un Sistema </a:t>
          </a:r>
          <a:r>
            <a:rPr lang="es-ES" sz="2200" b="1" kern="1200" dirty="0">
              <a:solidFill>
                <a:srgbClr val="0F235A">
                  <a:hueOff val="0"/>
                  <a:satOff val="0"/>
                  <a:lumOff val="0"/>
                  <a:alphaOff val="0"/>
                </a:srgbClr>
              </a:solidFill>
              <a:latin typeface="Arial" panose="020B0604020202020204" pitchFamily="34" charset="0"/>
              <a:ea typeface="+mn-ea"/>
              <a:cs typeface="Arial" panose="020B0604020202020204" pitchFamily="34" charset="0"/>
            </a:rPr>
            <a:t>ERP FINANCIERO </a:t>
          </a:r>
          <a:r>
            <a:rPr lang="es-ES" sz="2200" kern="1200" dirty="0">
              <a:solidFill>
                <a:srgbClr val="0F235A">
                  <a:hueOff val="0"/>
                  <a:satOff val="0"/>
                  <a:lumOff val="0"/>
                  <a:alphaOff val="0"/>
                </a:srgbClr>
              </a:solidFill>
              <a:latin typeface="Arial" panose="020B0604020202020204" pitchFamily="34" charset="0"/>
              <a:ea typeface="+mn-ea"/>
              <a:cs typeface="Arial" panose="020B0604020202020204" pitchFamily="34" charset="0"/>
            </a:rPr>
            <a:t>(Enterprise Resource Planning), que permita realizar reportes desde el inicio, apropiación inicial, expedición del certificado de disponibilidad presupuestal en la Sección de Presupuesto, certificado de registro presupuestal, registro en el modulo contabilidad y finalmente el pago del tercero respectivo, realizado por la Sección de Tesorería.</a:t>
          </a:r>
        </a:p>
      </dsp:txBody>
      <dsp:txXfrm>
        <a:off x="0" y="844802"/>
        <a:ext cx="9969602" cy="3705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F67CD-6D7D-47BE-89F9-539FC5DBE750}">
      <dsp:nvSpPr>
        <dsp:cNvPr id="0" name=""/>
        <dsp:cNvSpPr/>
      </dsp:nvSpPr>
      <dsp:spPr>
        <a:xfrm>
          <a:off x="0" y="626804"/>
          <a:ext cx="2539999" cy="1524000"/>
        </a:xfrm>
        <a:prstGeom prst="rect">
          <a:avLst/>
        </a:prstGeom>
        <a:gradFill rotWithShape="0">
          <a:gsLst>
            <a:gs pos="0">
              <a:schemeClr val="accent5">
                <a:alpha val="90000"/>
                <a:hueOff val="0"/>
                <a:satOff val="0"/>
                <a:lumOff val="0"/>
                <a:alphaOff val="0"/>
                <a:satMod val="103000"/>
                <a:lumMod val="102000"/>
                <a:tint val="94000"/>
              </a:schemeClr>
            </a:gs>
            <a:gs pos="50000">
              <a:schemeClr val="accent5">
                <a:alpha val="90000"/>
                <a:hueOff val="0"/>
                <a:satOff val="0"/>
                <a:lumOff val="0"/>
                <a:alphaOff val="0"/>
                <a:satMod val="110000"/>
                <a:lumMod val="100000"/>
                <a:shade val="100000"/>
              </a:schemeClr>
            </a:gs>
            <a:gs pos="100000">
              <a:schemeClr val="accent5">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Arial" panose="020B0604020202020204" pitchFamily="34" charset="0"/>
              <a:cs typeface="Arial" panose="020B0604020202020204" pitchFamily="34" charset="0"/>
            </a:rPr>
            <a:t>Comité de inversiones (secretario)</a:t>
          </a:r>
        </a:p>
      </dsp:txBody>
      <dsp:txXfrm>
        <a:off x="0" y="626804"/>
        <a:ext cx="2539999" cy="1524000"/>
      </dsp:txXfrm>
    </dsp:sp>
    <dsp:sp modelId="{59B4633E-5C74-4398-BDEB-4BC39716122A}">
      <dsp:nvSpPr>
        <dsp:cNvPr id="0" name=""/>
        <dsp:cNvSpPr/>
      </dsp:nvSpPr>
      <dsp:spPr>
        <a:xfrm>
          <a:off x="2794000" y="626804"/>
          <a:ext cx="2539999" cy="1524000"/>
        </a:xfrm>
        <a:prstGeom prst="rect">
          <a:avLst/>
        </a:prstGeom>
        <a:gradFill rotWithShape="0">
          <a:gsLst>
            <a:gs pos="0">
              <a:schemeClr val="accent5">
                <a:alpha val="90000"/>
                <a:hueOff val="0"/>
                <a:satOff val="0"/>
                <a:lumOff val="0"/>
                <a:alphaOff val="-10000"/>
                <a:satMod val="103000"/>
                <a:lumMod val="102000"/>
                <a:tint val="94000"/>
              </a:schemeClr>
            </a:gs>
            <a:gs pos="50000">
              <a:schemeClr val="accent5">
                <a:alpha val="90000"/>
                <a:hueOff val="0"/>
                <a:satOff val="0"/>
                <a:lumOff val="0"/>
                <a:alphaOff val="-10000"/>
                <a:satMod val="110000"/>
                <a:lumMod val="100000"/>
                <a:shade val="100000"/>
              </a:schemeClr>
            </a:gs>
            <a:gs pos="100000">
              <a:schemeClr val="accent5">
                <a:alpha val="90000"/>
                <a:hueOff val="0"/>
                <a:satOff val="0"/>
                <a:lumOff val="0"/>
                <a:alphaOff val="-1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Arial" panose="020B0604020202020204" pitchFamily="34" charset="0"/>
              <a:cs typeface="Arial" panose="020B0604020202020204" pitchFamily="34" charset="0"/>
            </a:rPr>
            <a:t>Comité técnico de sostenibilidad del sistema contable (secretario)</a:t>
          </a:r>
        </a:p>
      </dsp:txBody>
      <dsp:txXfrm>
        <a:off x="2794000" y="626804"/>
        <a:ext cx="2539999" cy="1524000"/>
      </dsp:txXfrm>
    </dsp:sp>
    <dsp:sp modelId="{BB6C9567-D2A5-4950-BFE2-5F4D1EE0F7B1}">
      <dsp:nvSpPr>
        <dsp:cNvPr id="0" name=""/>
        <dsp:cNvSpPr/>
      </dsp:nvSpPr>
      <dsp:spPr>
        <a:xfrm>
          <a:off x="5587999" y="626804"/>
          <a:ext cx="2539999" cy="1524000"/>
        </a:xfrm>
        <a:prstGeom prst="rect">
          <a:avLst/>
        </a:prstGeom>
        <a:gradFill rotWithShape="0">
          <a:gsLst>
            <a:gs pos="0">
              <a:schemeClr val="accent5">
                <a:alpha val="90000"/>
                <a:hueOff val="0"/>
                <a:satOff val="0"/>
                <a:lumOff val="0"/>
                <a:alphaOff val="-20000"/>
                <a:satMod val="103000"/>
                <a:lumMod val="102000"/>
                <a:tint val="94000"/>
              </a:schemeClr>
            </a:gs>
            <a:gs pos="50000">
              <a:schemeClr val="accent5">
                <a:alpha val="90000"/>
                <a:hueOff val="0"/>
                <a:satOff val="0"/>
                <a:lumOff val="0"/>
                <a:alphaOff val="-20000"/>
                <a:satMod val="110000"/>
                <a:lumMod val="100000"/>
                <a:shade val="100000"/>
              </a:schemeClr>
            </a:gs>
            <a:gs pos="100000">
              <a:schemeClr val="accent5">
                <a:alpha val="90000"/>
                <a:hueOff val="0"/>
                <a:satOff val="0"/>
                <a:lumOff val="0"/>
                <a:alphaOff val="-2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Arial" panose="020B0604020202020204" pitchFamily="34" charset="0"/>
              <a:cs typeface="Arial" panose="020B0604020202020204" pitchFamily="34" charset="0"/>
            </a:rPr>
            <a:t>Comité de Contratación</a:t>
          </a:r>
        </a:p>
      </dsp:txBody>
      <dsp:txXfrm>
        <a:off x="5587999" y="626804"/>
        <a:ext cx="2539999" cy="1524000"/>
      </dsp:txXfrm>
    </dsp:sp>
    <dsp:sp modelId="{AB267D03-671C-47BC-BF63-C3C732FFDE79}">
      <dsp:nvSpPr>
        <dsp:cNvPr id="0" name=""/>
        <dsp:cNvSpPr/>
      </dsp:nvSpPr>
      <dsp:spPr>
        <a:xfrm>
          <a:off x="1397000" y="2404805"/>
          <a:ext cx="2539999" cy="1524000"/>
        </a:xfrm>
        <a:prstGeom prst="rect">
          <a:avLst/>
        </a:prstGeom>
        <a:gradFill rotWithShape="0">
          <a:gsLst>
            <a:gs pos="0">
              <a:schemeClr val="accent5">
                <a:alpha val="90000"/>
                <a:hueOff val="0"/>
                <a:satOff val="0"/>
                <a:lumOff val="0"/>
                <a:alphaOff val="-30000"/>
                <a:satMod val="103000"/>
                <a:lumMod val="102000"/>
                <a:tint val="94000"/>
              </a:schemeClr>
            </a:gs>
            <a:gs pos="50000">
              <a:schemeClr val="accent5">
                <a:alpha val="90000"/>
                <a:hueOff val="0"/>
                <a:satOff val="0"/>
                <a:lumOff val="0"/>
                <a:alphaOff val="-30000"/>
                <a:satMod val="110000"/>
                <a:lumMod val="100000"/>
                <a:shade val="100000"/>
              </a:schemeClr>
            </a:gs>
            <a:gs pos="100000">
              <a:schemeClr val="accent5">
                <a:alpha val="90000"/>
                <a:hueOff val="0"/>
                <a:satOff val="0"/>
                <a:lumOff val="0"/>
                <a:alphaOff val="-3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Arial" panose="020B0604020202020204" pitchFamily="34" charset="0"/>
              <a:cs typeface="Arial" panose="020B0604020202020204" pitchFamily="34" charset="0"/>
            </a:rPr>
            <a:t>Comité de valorización de bienes</a:t>
          </a:r>
        </a:p>
      </dsp:txBody>
      <dsp:txXfrm>
        <a:off x="1397000" y="2404805"/>
        <a:ext cx="2539999" cy="1524000"/>
      </dsp:txXfrm>
    </dsp:sp>
    <dsp:sp modelId="{A321B0F1-CDC7-4240-840C-A72C4F8EEF71}">
      <dsp:nvSpPr>
        <dsp:cNvPr id="0" name=""/>
        <dsp:cNvSpPr/>
      </dsp:nvSpPr>
      <dsp:spPr>
        <a:xfrm>
          <a:off x="4191000" y="2404805"/>
          <a:ext cx="2539999" cy="1524000"/>
        </a:xfrm>
        <a:prstGeom prst="rect">
          <a:avLst/>
        </a:prstGeom>
        <a:gradFill rotWithShape="0">
          <a:gsLst>
            <a:gs pos="0">
              <a:schemeClr val="accent5">
                <a:alpha val="90000"/>
                <a:hueOff val="0"/>
                <a:satOff val="0"/>
                <a:lumOff val="0"/>
                <a:alphaOff val="-40000"/>
                <a:satMod val="103000"/>
                <a:lumMod val="102000"/>
                <a:tint val="94000"/>
              </a:schemeClr>
            </a:gs>
            <a:gs pos="50000">
              <a:schemeClr val="accent5">
                <a:alpha val="90000"/>
                <a:hueOff val="0"/>
                <a:satOff val="0"/>
                <a:lumOff val="0"/>
                <a:alphaOff val="-40000"/>
                <a:satMod val="110000"/>
                <a:lumMod val="100000"/>
                <a:shade val="100000"/>
              </a:schemeClr>
            </a:gs>
            <a:gs pos="100000">
              <a:schemeClr val="accent5">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Arial" panose="020B0604020202020204" pitchFamily="34" charset="0"/>
              <a:cs typeface="Arial" panose="020B0604020202020204" pitchFamily="34" charset="0"/>
            </a:rPr>
            <a:t>Comité Pro estampilla</a:t>
          </a:r>
        </a:p>
      </dsp:txBody>
      <dsp:txXfrm>
        <a:off x="4191000" y="2404805"/>
        <a:ext cx="2539999" cy="1524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AC91A-89B3-4436-B14B-DE89F138C741}">
      <dsp:nvSpPr>
        <dsp:cNvPr id="0" name=""/>
        <dsp:cNvSpPr/>
      </dsp:nvSpPr>
      <dsp:spPr>
        <a:xfrm>
          <a:off x="1195822" y="2080"/>
          <a:ext cx="2297220" cy="13783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a:latin typeface="Arial" panose="020B0604020202020204" pitchFamily="34" charset="0"/>
              <a:cs typeface="Arial" panose="020B0604020202020204" pitchFamily="34" charset="0"/>
            </a:rPr>
            <a:t>Gestión, administra y lidera el frente asignado en coordinación con la Gerencia del Proyecto (GDP)</a:t>
          </a:r>
          <a:endParaRPr lang="es-ES" sz="1300" kern="1200" dirty="0">
            <a:latin typeface="Arial" panose="020B0604020202020204" pitchFamily="34" charset="0"/>
            <a:cs typeface="Arial" panose="020B0604020202020204" pitchFamily="34" charset="0"/>
          </a:endParaRPr>
        </a:p>
      </dsp:txBody>
      <dsp:txXfrm>
        <a:off x="1195822" y="2080"/>
        <a:ext cx="2297220" cy="1378332"/>
      </dsp:txXfrm>
    </dsp:sp>
    <dsp:sp modelId="{76FD7146-7503-4C08-AAD7-F2A4B16C6A3C}">
      <dsp:nvSpPr>
        <dsp:cNvPr id="0" name=""/>
        <dsp:cNvSpPr/>
      </dsp:nvSpPr>
      <dsp:spPr>
        <a:xfrm>
          <a:off x="3722765" y="2080"/>
          <a:ext cx="2297220" cy="13783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Arial" panose="020B0604020202020204" pitchFamily="34" charset="0"/>
              <a:cs typeface="Arial" panose="020B0604020202020204" pitchFamily="34" charset="0"/>
            </a:rPr>
            <a:t>Facilita y dinamiza el canal de comunicación entre la GDP y el equipo de lideres funcionales</a:t>
          </a:r>
        </a:p>
      </dsp:txBody>
      <dsp:txXfrm>
        <a:off x="3722765" y="2080"/>
        <a:ext cx="2297220" cy="1378332"/>
      </dsp:txXfrm>
    </dsp:sp>
    <dsp:sp modelId="{C8FC0624-5E9C-440F-914D-F0ED18809378}">
      <dsp:nvSpPr>
        <dsp:cNvPr id="0" name=""/>
        <dsp:cNvSpPr/>
      </dsp:nvSpPr>
      <dsp:spPr>
        <a:xfrm>
          <a:off x="1195822" y="1630017"/>
          <a:ext cx="2297220" cy="15062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a:latin typeface="Arial" panose="020B0604020202020204" pitchFamily="34" charset="0"/>
              <a:cs typeface="Arial" panose="020B0604020202020204" pitchFamily="34" charset="0"/>
            </a:rPr>
            <a:t>Reportar a la GDP las actividades desarrolladas su equipo de apoyo: avances, necesidades, dificultades, riesgos, seguimientos e información solicitada</a:t>
          </a:r>
          <a:endParaRPr lang="es-ES" sz="1300" kern="1200" dirty="0">
            <a:latin typeface="Arial" panose="020B0604020202020204" pitchFamily="34" charset="0"/>
            <a:cs typeface="Arial" panose="020B0604020202020204" pitchFamily="34" charset="0"/>
          </a:endParaRPr>
        </a:p>
      </dsp:txBody>
      <dsp:txXfrm>
        <a:off x="1195822" y="1630017"/>
        <a:ext cx="2297220" cy="1506213"/>
      </dsp:txXfrm>
    </dsp:sp>
    <dsp:sp modelId="{B4656F66-128C-446D-A581-CA361D2CA1E8}">
      <dsp:nvSpPr>
        <dsp:cNvPr id="0" name=""/>
        <dsp:cNvSpPr/>
      </dsp:nvSpPr>
      <dsp:spPr>
        <a:xfrm>
          <a:off x="3722765" y="1610134"/>
          <a:ext cx="2297220" cy="154597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a:latin typeface="Arial" panose="020B0604020202020204" pitchFamily="34" charset="0"/>
              <a:cs typeface="Arial" panose="020B0604020202020204" pitchFamily="34" charset="0"/>
            </a:rPr>
            <a:t>Interactúa con todos los equipos de trabajo del proyecto y facilita el trabajo del equipo a su cargo</a:t>
          </a:r>
          <a:endParaRPr lang="es-ES" sz="1300" kern="1200" dirty="0">
            <a:latin typeface="Arial" panose="020B0604020202020204" pitchFamily="34" charset="0"/>
            <a:cs typeface="Arial" panose="020B0604020202020204" pitchFamily="34" charset="0"/>
          </a:endParaRPr>
        </a:p>
      </dsp:txBody>
      <dsp:txXfrm>
        <a:off x="3722765" y="1610134"/>
        <a:ext cx="2297220" cy="1545978"/>
      </dsp:txXfrm>
    </dsp:sp>
    <dsp:sp modelId="{7E220785-1336-4606-AB61-30B0E87337B5}">
      <dsp:nvSpPr>
        <dsp:cNvPr id="0" name=""/>
        <dsp:cNvSpPr/>
      </dsp:nvSpPr>
      <dsp:spPr>
        <a:xfrm>
          <a:off x="2459293" y="3385835"/>
          <a:ext cx="2297220" cy="13783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Arial" panose="020B0604020202020204" pitchFamily="34" charset="0"/>
              <a:cs typeface="Arial" panose="020B0604020202020204" pitchFamily="34" charset="0"/>
            </a:rPr>
            <a:t>Gestiona el involucramiento de todas las áreas de la UMNG impactadas durante la implementación</a:t>
          </a:r>
        </a:p>
      </dsp:txBody>
      <dsp:txXfrm>
        <a:off x="2459293" y="3385835"/>
        <a:ext cx="2297220" cy="13783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AC91A-89B3-4436-B14B-DE89F138C741}">
      <dsp:nvSpPr>
        <dsp:cNvPr id="0" name=""/>
        <dsp:cNvSpPr/>
      </dsp:nvSpPr>
      <dsp:spPr>
        <a:xfrm>
          <a:off x="757881" y="699"/>
          <a:ext cx="2658563" cy="15951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Aprueba los entregables del proyecto: (revisa, verifica y ajusta) y coordina para cumplir con los objetivos y tiempos de cada fase.</a:t>
          </a:r>
        </a:p>
      </dsp:txBody>
      <dsp:txXfrm>
        <a:off x="757881" y="699"/>
        <a:ext cx="2658563" cy="1595138"/>
      </dsp:txXfrm>
    </dsp:sp>
    <dsp:sp modelId="{76FD7146-7503-4C08-AAD7-F2A4B16C6A3C}">
      <dsp:nvSpPr>
        <dsp:cNvPr id="0" name=""/>
        <dsp:cNvSpPr/>
      </dsp:nvSpPr>
      <dsp:spPr>
        <a:xfrm>
          <a:off x="3682301" y="699"/>
          <a:ext cx="2658563" cy="15951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Valida las definiciones que el frente funcional realice. Gestiona el consenso en definiciones que involucren procesos trasversales y/o varias áreas o módulos</a:t>
          </a:r>
        </a:p>
      </dsp:txBody>
      <dsp:txXfrm>
        <a:off x="3682301" y="699"/>
        <a:ext cx="2658563" cy="1595138"/>
      </dsp:txXfrm>
    </dsp:sp>
    <dsp:sp modelId="{C8FC0624-5E9C-440F-914D-F0ED18809378}">
      <dsp:nvSpPr>
        <dsp:cNvPr id="0" name=""/>
        <dsp:cNvSpPr/>
      </dsp:nvSpPr>
      <dsp:spPr>
        <a:xfrm>
          <a:off x="757881" y="1734385"/>
          <a:ext cx="2658563" cy="146570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Gestiona y apoya a los lideres funcionales en la definición o cambio de los procesos, políticas y/o procedimientos propuestos durante la fase de diseño del proyecto</a:t>
          </a:r>
        </a:p>
      </dsp:txBody>
      <dsp:txXfrm>
        <a:off x="757881" y="1734385"/>
        <a:ext cx="2658563" cy="1465708"/>
      </dsp:txXfrm>
    </dsp:sp>
    <dsp:sp modelId="{B4656F66-128C-446D-A581-CA361D2CA1E8}">
      <dsp:nvSpPr>
        <dsp:cNvPr id="0" name=""/>
        <dsp:cNvSpPr/>
      </dsp:nvSpPr>
      <dsp:spPr>
        <a:xfrm>
          <a:off x="3702187" y="1796285"/>
          <a:ext cx="2658563" cy="13498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Revisa, ajusta y aprueba con su equipo, los entregables que realiza la UT-KUO, acorde con el cronograma de actividades y la metodología de implementación en sus diferentes fases.</a:t>
          </a:r>
        </a:p>
      </dsp:txBody>
      <dsp:txXfrm>
        <a:off x="3702187" y="1796285"/>
        <a:ext cx="2658563" cy="1349885"/>
      </dsp:txXfrm>
    </dsp:sp>
    <dsp:sp modelId="{7E220785-1336-4606-AB61-30B0E87337B5}">
      <dsp:nvSpPr>
        <dsp:cNvPr id="0" name=""/>
        <dsp:cNvSpPr/>
      </dsp:nvSpPr>
      <dsp:spPr>
        <a:xfrm>
          <a:off x="1893021" y="3347320"/>
          <a:ext cx="3312703" cy="159513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Proyecta, revisa y evalúa con apoyo de los lideres funcionales cada personalización identificada (brechas o GAPS) bajo criterios de valor agregado, para la presentación del servicio, costos, impactos y alternativas, como insumo para tomar decisiones, incluyendo la sustentación de estos ante el Comité de Control de Cambios o la instancia que determina la GDP.</a:t>
          </a:r>
        </a:p>
      </dsp:txBody>
      <dsp:txXfrm>
        <a:off x="1893021" y="3347320"/>
        <a:ext cx="3312703" cy="1595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44A8C-28B7-4298-BA7E-4F7E24C833AE}">
      <dsp:nvSpPr>
        <dsp:cNvPr id="0" name=""/>
        <dsp:cNvSpPr/>
      </dsp:nvSpPr>
      <dsp:spPr>
        <a:xfrm>
          <a:off x="-5252929" y="-804890"/>
          <a:ext cx="6257980" cy="6257980"/>
        </a:xfrm>
        <a:prstGeom prst="blockArc">
          <a:avLst>
            <a:gd name="adj1" fmla="val 18900000"/>
            <a:gd name="adj2" fmla="val 2700000"/>
            <a:gd name="adj3" fmla="val 345"/>
          </a:avLst>
        </a:prstGeom>
        <a:noFill/>
        <a:ln w="1270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272DDFF7-C21F-4BF0-AE79-C6992C5C09AB}">
      <dsp:nvSpPr>
        <dsp:cNvPr id="0" name=""/>
        <dsp:cNvSpPr/>
      </dsp:nvSpPr>
      <dsp:spPr>
        <a:xfrm>
          <a:off x="326071" y="211307"/>
          <a:ext cx="8540510" cy="422428"/>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5303"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a:latin typeface="Tahoma" panose="020B0604030504040204" pitchFamily="34" charset="0"/>
              <a:ea typeface="+mn-ea"/>
              <a:cs typeface="+mn-cs"/>
              <a:hlinkClick xmlns:r="http://schemas.openxmlformats.org/officeDocument/2006/relationships" r:id="rId1"/>
            </a:rPr>
            <a:t>Informes financieros</a:t>
          </a:r>
          <a:endParaRPr lang="es-ES" sz="1200" kern="1200" dirty="0">
            <a:latin typeface="Calibri" panose="020F0502020204030204"/>
            <a:ea typeface="+mn-ea"/>
            <a:cs typeface="+mn-cs"/>
          </a:endParaRPr>
        </a:p>
      </dsp:txBody>
      <dsp:txXfrm>
        <a:off x="326071" y="211307"/>
        <a:ext cx="8540510" cy="422428"/>
      </dsp:txXfrm>
    </dsp:sp>
    <dsp:sp modelId="{835404D7-D03F-4D20-A333-28BE3A46837F}">
      <dsp:nvSpPr>
        <dsp:cNvPr id="0" name=""/>
        <dsp:cNvSpPr/>
      </dsp:nvSpPr>
      <dsp:spPr>
        <a:xfrm>
          <a:off x="62053" y="158503"/>
          <a:ext cx="528035" cy="528035"/>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FC9E86A-5F03-416F-9D5E-F0371BDDA3B3}">
      <dsp:nvSpPr>
        <dsp:cNvPr id="0" name=""/>
        <dsp:cNvSpPr/>
      </dsp:nvSpPr>
      <dsp:spPr>
        <a:xfrm>
          <a:off x="708618" y="845321"/>
          <a:ext cx="8157963" cy="422428"/>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5303"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a:latin typeface="Tahoma" panose="020B0604030504040204" pitchFamily="34" charset="0"/>
              <a:ea typeface="+mn-ea"/>
              <a:cs typeface="+mn-cs"/>
              <a:hlinkClick xmlns:r="http://schemas.openxmlformats.org/officeDocument/2006/relationships" r:id="rId2"/>
            </a:rPr>
            <a:t>Normatividad financiera </a:t>
          </a:r>
          <a:endParaRPr lang="es-ES" sz="1400" kern="1200" dirty="0">
            <a:latin typeface="Calibri" panose="020F0502020204030204"/>
            <a:ea typeface="+mn-ea"/>
            <a:cs typeface="+mn-cs"/>
          </a:endParaRPr>
        </a:p>
      </dsp:txBody>
      <dsp:txXfrm>
        <a:off x="708618" y="845321"/>
        <a:ext cx="8157963" cy="422428"/>
      </dsp:txXfrm>
    </dsp:sp>
    <dsp:sp modelId="{326202D7-6BC2-43AF-B61F-CE81C21F7BDA}">
      <dsp:nvSpPr>
        <dsp:cNvPr id="0" name=""/>
        <dsp:cNvSpPr/>
      </dsp:nvSpPr>
      <dsp:spPr>
        <a:xfrm>
          <a:off x="444600" y="792518"/>
          <a:ext cx="528035" cy="528035"/>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EEDED30-1108-45BC-80EF-C6A601DE9D6F}">
      <dsp:nvSpPr>
        <dsp:cNvPr id="0" name=""/>
        <dsp:cNvSpPr/>
      </dsp:nvSpPr>
      <dsp:spPr>
        <a:xfrm>
          <a:off x="918251" y="1478871"/>
          <a:ext cx="7948329" cy="422428"/>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5303"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dirty="0">
              <a:latin typeface="Tahoma" panose="020B0604030504040204" pitchFamily="34" charset="0"/>
              <a:ea typeface="+mn-ea"/>
              <a:cs typeface="+mn-cs"/>
              <a:hlinkClick xmlns:r="http://schemas.openxmlformats.org/officeDocument/2006/relationships" r:id="rId3"/>
            </a:rPr>
            <a:t>Información proveedores y contratistas</a:t>
          </a:r>
          <a:endParaRPr lang="es-ES" sz="1400" kern="1200" dirty="0">
            <a:latin typeface="Calibri" panose="020F0502020204030204"/>
            <a:ea typeface="+mn-ea"/>
            <a:cs typeface="+mn-cs"/>
          </a:endParaRPr>
        </a:p>
      </dsp:txBody>
      <dsp:txXfrm>
        <a:off x="918251" y="1478871"/>
        <a:ext cx="7948329" cy="422428"/>
      </dsp:txXfrm>
    </dsp:sp>
    <dsp:sp modelId="{E058F424-5B13-4F79-BD5C-BFAB3CA6E2D4}">
      <dsp:nvSpPr>
        <dsp:cNvPr id="0" name=""/>
        <dsp:cNvSpPr/>
      </dsp:nvSpPr>
      <dsp:spPr>
        <a:xfrm>
          <a:off x="654234" y="1426067"/>
          <a:ext cx="528035" cy="528035"/>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B9F18A2-0301-455E-9DE8-02CB1B118C47}">
      <dsp:nvSpPr>
        <dsp:cNvPr id="0" name=""/>
        <dsp:cNvSpPr/>
      </dsp:nvSpPr>
      <dsp:spPr>
        <a:xfrm>
          <a:off x="985185" y="2112885"/>
          <a:ext cx="7881395" cy="422428"/>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5303"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a:latin typeface="Tahoma" panose="020B0604030504040204" pitchFamily="34" charset="0"/>
              <a:ea typeface="+mn-ea"/>
              <a:cs typeface="+mn-cs"/>
              <a:hlinkClick xmlns:r="http://schemas.openxmlformats.org/officeDocument/2006/relationships" r:id="rId4"/>
            </a:rPr>
            <a:t>Certificado electoral</a:t>
          </a:r>
          <a:endParaRPr lang="es-ES" sz="1400" kern="1200" dirty="0">
            <a:latin typeface="Calibri" panose="020F0502020204030204"/>
            <a:ea typeface="+mn-ea"/>
            <a:cs typeface="+mn-cs"/>
          </a:endParaRPr>
        </a:p>
      </dsp:txBody>
      <dsp:txXfrm>
        <a:off x="985185" y="2112885"/>
        <a:ext cx="7881395" cy="422428"/>
      </dsp:txXfrm>
    </dsp:sp>
    <dsp:sp modelId="{DF317057-3E0F-46BD-8429-5171C0162636}">
      <dsp:nvSpPr>
        <dsp:cNvPr id="0" name=""/>
        <dsp:cNvSpPr/>
      </dsp:nvSpPr>
      <dsp:spPr>
        <a:xfrm>
          <a:off x="721168" y="2060082"/>
          <a:ext cx="528035" cy="528035"/>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5D45D82-23D1-416A-A5BC-F02723162996}">
      <dsp:nvSpPr>
        <dsp:cNvPr id="0" name=""/>
        <dsp:cNvSpPr/>
      </dsp:nvSpPr>
      <dsp:spPr>
        <a:xfrm>
          <a:off x="918251" y="2746900"/>
          <a:ext cx="7948329" cy="422428"/>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5303"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a:latin typeface="Tahoma" panose="020B0604030504040204" pitchFamily="34" charset="0"/>
              <a:ea typeface="+mn-ea"/>
              <a:cs typeface="+mn-cs"/>
              <a:hlinkClick xmlns:r="http://schemas.openxmlformats.org/officeDocument/2006/relationships" r:id="rId5"/>
            </a:rPr>
            <a:t>Devoluciones o abonos</a:t>
          </a:r>
          <a:endParaRPr lang="es-ES" sz="1400" kern="1200" dirty="0">
            <a:latin typeface="Calibri" panose="020F0502020204030204"/>
            <a:ea typeface="+mn-ea"/>
            <a:cs typeface="+mn-cs"/>
          </a:endParaRPr>
        </a:p>
      </dsp:txBody>
      <dsp:txXfrm>
        <a:off x="918251" y="2746900"/>
        <a:ext cx="7948329" cy="422428"/>
      </dsp:txXfrm>
    </dsp:sp>
    <dsp:sp modelId="{926F6131-1EB9-42DD-8B0B-DB9E793A8BBA}">
      <dsp:nvSpPr>
        <dsp:cNvPr id="0" name=""/>
        <dsp:cNvSpPr/>
      </dsp:nvSpPr>
      <dsp:spPr>
        <a:xfrm>
          <a:off x="654234" y="2694096"/>
          <a:ext cx="528035" cy="528035"/>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E0A13B3-2437-49BB-B82A-CCA078ADD4B2}">
      <dsp:nvSpPr>
        <dsp:cNvPr id="0" name=""/>
        <dsp:cNvSpPr/>
      </dsp:nvSpPr>
      <dsp:spPr>
        <a:xfrm>
          <a:off x="708618" y="3380449"/>
          <a:ext cx="8157963" cy="422428"/>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5303"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a:latin typeface="Tahoma" panose="020B0604030504040204" pitchFamily="34" charset="0"/>
              <a:ea typeface="+mn-ea"/>
              <a:cs typeface="+mn-cs"/>
              <a:hlinkClick xmlns:r="http://schemas.openxmlformats.org/officeDocument/2006/relationships" r:id="rId6"/>
            </a:rPr>
            <a:t>Certificados de institucionalidad</a:t>
          </a:r>
          <a:endParaRPr lang="es-ES" sz="1400" kern="1200" dirty="0">
            <a:latin typeface="Calibri" panose="020F0502020204030204"/>
            <a:ea typeface="+mn-ea"/>
            <a:cs typeface="+mn-cs"/>
          </a:endParaRPr>
        </a:p>
      </dsp:txBody>
      <dsp:txXfrm>
        <a:off x="708618" y="3380449"/>
        <a:ext cx="8157963" cy="422428"/>
      </dsp:txXfrm>
    </dsp:sp>
    <dsp:sp modelId="{E1CB64D2-C406-4697-BF42-6379BB74E5F4}">
      <dsp:nvSpPr>
        <dsp:cNvPr id="0" name=""/>
        <dsp:cNvSpPr/>
      </dsp:nvSpPr>
      <dsp:spPr>
        <a:xfrm>
          <a:off x="444600" y="3327646"/>
          <a:ext cx="528035" cy="528035"/>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581E3A4-0E89-4859-A52B-5CF7F9F27434}">
      <dsp:nvSpPr>
        <dsp:cNvPr id="0" name=""/>
        <dsp:cNvSpPr/>
      </dsp:nvSpPr>
      <dsp:spPr>
        <a:xfrm>
          <a:off x="326071" y="4014464"/>
          <a:ext cx="8540510" cy="422428"/>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5303" tIns="35560" rIns="35560" bIns="35560" numCol="1" spcCol="1270" anchor="ctr" anchorCtr="0">
          <a:noAutofit/>
        </a:bodyPr>
        <a:lstStyle/>
        <a:p>
          <a:pPr marL="0" lvl="0" indent="0" algn="l" defTabSz="622300">
            <a:lnSpc>
              <a:spcPct val="90000"/>
            </a:lnSpc>
            <a:spcBef>
              <a:spcPct val="0"/>
            </a:spcBef>
            <a:spcAft>
              <a:spcPct val="35000"/>
            </a:spcAft>
            <a:buNone/>
          </a:pPr>
          <a:r>
            <a:rPr lang="es-ES" sz="1400" kern="1200">
              <a:latin typeface="Tahoma" panose="020B0604030504040204" pitchFamily="34" charset="0"/>
              <a:ea typeface="+mn-ea"/>
              <a:cs typeface="+mn-cs"/>
              <a:hlinkClick xmlns:r="http://schemas.openxmlformats.org/officeDocument/2006/relationships" r:id="rId7"/>
            </a:rPr>
            <a:t>Créditos ICETEX</a:t>
          </a:r>
          <a:endParaRPr lang="es-ES" sz="1400" kern="1200" dirty="0">
            <a:latin typeface="Calibri" panose="020F0502020204030204"/>
            <a:ea typeface="+mn-ea"/>
            <a:cs typeface="+mn-cs"/>
          </a:endParaRPr>
        </a:p>
      </dsp:txBody>
      <dsp:txXfrm>
        <a:off x="326071" y="4014464"/>
        <a:ext cx="8540510" cy="422428"/>
      </dsp:txXfrm>
    </dsp:sp>
    <dsp:sp modelId="{F16D5CBF-BF68-47D0-B4EA-5E163678F716}">
      <dsp:nvSpPr>
        <dsp:cNvPr id="0" name=""/>
        <dsp:cNvSpPr/>
      </dsp:nvSpPr>
      <dsp:spPr>
        <a:xfrm>
          <a:off x="62053" y="3961660"/>
          <a:ext cx="528035" cy="528035"/>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A704A-2AD3-45EF-82FE-7E4654BC9338}">
      <dsp:nvSpPr>
        <dsp:cNvPr id="0" name=""/>
        <dsp:cNvSpPr/>
      </dsp:nvSpPr>
      <dsp:spPr>
        <a:xfrm>
          <a:off x="-3948609" y="-606240"/>
          <a:ext cx="4705740" cy="4705740"/>
        </a:xfrm>
        <a:prstGeom prst="blockArc">
          <a:avLst>
            <a:gd name="adj1" fmla="val 18900000"/>
            <a:gd name="adj2" fmla="val 2700000"/>
            <a:gd name="adj3" fmla="val 45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D25930-3970-4A8B-8307-4B154FC7DDCB}">
      <dsp:nvSpPr>
        <dsp:cNvPr id="0" name=""/>
        <dsp:cNvSpPr/>
      </dsp:nvSpPr>
      <dsp:spPr>
        <a:xfrm>
          <a:off x="331798" y="218258"/>
          <a:ext cx="5375013" cy="4367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708"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kern="1200">
              <a:latin typeface="Calibri" panose="020F0502020204030204"/>
              <a:ea typeface="+mn-ea"/>
              <a:cs typeface="+mn-cs"/>
            </a:rPr>
            <a:t>PROCEDIMIENTOS GASTOS</a:t>
          </a:r>
          <a:endParaRPr lang="es-ES" sz="1800" b="1" kern="1200" dirty="0">
            <a:latin typeface="Calibri" panose="020F0502020204030204"/>
            <a:ea typeface="+mn-ea"/>
            <a:cs typeface="+mn-cs"/>
          </a:endParaRPr>
        </a:p>
      </dsp:txBody>
      <dsp:txXfrm>
        <a:off x="331798" y="218258"/>
        <a:ext cx="5375013" cy="436797"/>
      </dsp:txXfrm>
    </dsp:sp>
    <dsp:sp modelId="{7CD94EE8-E2D6-4C92-A742-955A29D80E6A}">
      <dsp:nvSpPr>
        <dsp:cNvPr id="0" name=""/>
        <dsp:cNvSpPr/>
      </dsp:nvSpPr>
      <dsp:spPr>
        <a:xfrm>
          <a:off x="58800" y="163659"/>
          <a:ext cx="545996" cy="5459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BE0607-C82D-47ED-88B3-5A9807094333}">
      <dsp:nvSpPr>
        <dsp:cNvPr id="0" name=""/>
        <dsp:cNvSpPr/>
      </dsp:nvSpPr>
      <dsp:spPr>
        <a:xfrm>
          <a:off x="644794" y="873244"/>
          <a:ext cx="5062017" cy="4367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708"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a:latin typeface="Calibri" panose="020F0502020204030204"/>
              <a:ea typeface="+mn-ea"/>
              <a:cs typeface="+mn-cs"/>
            </a:rPr>
            <a:t>Procedimiento pagos por transferencia </a:t>
          </a:r>
          <a:endParaRPr lang="es-ES" sz="1800" kern="1200" dirty="0">
            <a:latin typeface="Calibri" panose="020F0502020204030204"/>
            <a:ea typeface="+mn-ea"/>
            <a:cs typeface="+mn-cs"/>
          </a:endParaRPr>
        </a:p>
      </dsp:txBody>
      <dsp:txXfrm>
        <a:off x="644794" y="873244"/>
        <a:ext cx="5062017" cy="436797"/>
      </dsp:txXfrm>
    </dsp:sp>
    <dsp:sp modelId="{EBEAE470-EC8C-43FD-816C-D2BFE63EFA56}">
      <dsp:nvSpPr>
        <dsp:cNvPr id="0" name=""/>
        <dsp:cNvSpPr/>
      </dsp:nvSpPr>
      <dsp:spPr>
        <a:xfrm>
          <a:off x="371796" y="818645"/>
          <a:ext cx="545996" cy="5459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BE5CCA-11FD-4DF7-A46E-5A5E1552D079}">
      <dsp:nvSpPr>
        <dsp:cNvPr id="0" name=""/>
        <dsp:cNvSpPr/>
      </dsp:nvSpPr>
      <dsp:spPr>
        <a:xfrm>
          <a:off x="740858" y="1528230"/>
          <a:ext cx="4965952" cy="4367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7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latin typeface="Calibri" panose="020F0502020204030204"/>
              <a:ea typeface="+mn-ea"/>
              <a:cs typeface="+mn-cs"/>
            </a:rPr>
            <a:t>Procedimiento de pagos</a:t>
          </a:r>
          <a:endParaRPr lang="es-ES" sz="1800" kern="1200" dirty="0">
            <a:latin typeface="Calibri" panose="020F0502020204030204"/>
            <a:ea typeface="+mn-ea"/>
            <a:cs typeface="+mn-cs"/>
          </a:endParaRPr>
        </a:p>
      </dsp:txBody>
      <dsp:txXfrm>
        <a:off x="740858" y="1528230"/>
        <a:ext cx="4965952" cy="436797"/>
      </dsp:txXfrm>
    </dsp:sp>
    <dsp:sp modelId="{0385A21A-9591-4A1F-BB51-EA209D193E4A}">
      <dsp:nvSpPr>
        <dsp:cNvPr id="0" name=""/>
        <dsp:cNvSpPr/>
      </dsp:nvSpPr>
      <dsp:spPr>
        <a:xfrm>
          <a:off x="467860" y="1473631"/>
          <a:ext cx="545996" cy="5459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EF0C8E-77C3-4DBD-A913-7241671B08B0}">
      <dsp:nvSpPr>
        <dsp:cNvPr id="0" name=""/>
        <dsp:cNvSpPr/>
      </dsp:nvSpPr>
      <dsp:spPr>
        <a:xfrm>
          <a:off x="644794" y="2183217"/>
          <a:ext cx="5062017" cy="4367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708"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a:latin typeface="Calibri" panose="020F0502020204030204"/>
              <a:ea typeface="+mn-ea"/>
              <a:cs typeface="+mn-cs"/>
            </a:rPr>
            <a:t>Procedimiento Expedición de CDP y RP</a:t>
          </a:r>
          <a:endParaRPr lang="es-ES" sz="1800" kern="1200" dirty="0">
            <a:latin typeface="Calibri" panose="020F0502020204030204"/>
            <a:ea typeface="+mn-ea"/>
            <a:cs typeface="+mn-cs"/>
          </a:endParaRPr>
        </a:p>
      </dsp:txBody>
      <dsp:txXfrm>
        <a:off x="644794" y="2183217"/>
        <a:ext cx="5062017" cy="436797"/>
      </dsp:txXfrm>
    </dsp:sp>
    <dsp:sp modelId="{11CF951D-A0F0-4E45-8A6B-E5BEF9347B71}">
      <dsp:nvSpPr>
        <dsp:cNvPr id="0" name=""/>
        <dsp:cNvSpPr/>
      </dsp:nvSpPr>
      <dsp:spPr>
        <a:xfrm>
          <a:off x="371796" y="2128617"/>
          <a:ext cx="545996" cy="5459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6BD8AE-CDC0-462E-A3C4-E7CC06B0882C}">
      <dsp:nvSpPr>
        <dsp:cNvPr id="0" name=""/>
        <dsp:cNvSpPr/>
      </dsp:nvSpPr>
      <dsp:spPr>
        <a:xfrm>
          <a:off x="331798" y="2838203"/>
          <a:ext cx="5375013" cy="4367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708"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a:latin typeface="Calibri" panose="020F0502020204030204"/>
              <a:ea typeface="+mn-ea"/>
              <a:cs typeface="+mn-cs"/>
            </a:rPr>
            <a:t>Procedimiento Devolución Impuesto Sobre El Valor Agregado IVA </a:t>
          </a:r>
          <a:endParaRPr lang="es-ES" sz="1800" kern="1200" dirty="0">
            <a:latin typeface="Calibri" panose="020F0502020204030204"/>
            <a:ea typeface="+mn-ea"/>
            <a:cs typeface="+mn-cs"/>
          </a:endParaRPr>
        </a:p>
      </dsp:txBody>
      <dsp:txXfrm>
        <a:off x="331798" y="2838203"/>
        <a:ext cx="5375013" cy="436797"/>
      </dsp:txXfrm>
    </dsp:sp>
    <dsp:sp modelId="{9DB01C4E-BC2A-40AE-8D9D-4A9D860E4EEB}">
      <dsp:nvSpPr>
        <dsp:cNvPr id="0" name=""/>
        <dsp:cNvSpPr/>
      </dsp:nvSpPr>
      <dsp:spPr>
        <a:xfrm>
          <a:off x="58800" y="2783603"/>
          <a:ext cx="545996" cy="5459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AD56A-F5EE-44B0-86D1-EA9ACB0B2CB5}">
      <dsp:nvSpPr>
        <dsp:cNvPr id="0" name=""/>
        <dsp:cNvSpPr/>
      </dsp:nvSpPr>
      <dsp:spPr>
        <a:xfrm>
          <a:off x="-3699152" y="-568316"/>
          <a:ext cx="4409402" cy="4409402"/>
        </a:xfrm>
        <a:prstGeom prst="blockArc">
          <a:avLst>
            <a:gd name="adj1" fmla="val 18900000"/>
            <a:gd name="adj2" fmla="val 2700000"/>
            <a:gd name="adj3" fmla="val 49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13C420-9062-4E66-989D-4D8579447F47}">
      <dsp:nvSpPr>
        <dsp:cNvPr id="0" name=""/>
        <dsp:cNvSpPr/>
      </dsp:nvSpPr>
      <dsp:spPr>
        <a:xfrm>
          <a:off x="311423" y="204482"/>
          <a:ext cx="5468720" cy="4092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824"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kern="1200" dirty="0">
              <a:latin typeface="Calibri" panose="020F0502020204030204"/>
              <a:ea typeface="+mn-ea"/>
              <a:cs typeface="+mn-cs"/>
            </a:rPr>
            <a:t>PROCEDIMIENTOS INGRESOS</a:t>
          </a:r>
        </a:p>
      </dsp:txBody>
      <dsp:txXfrm>
        <a:off x="311423" y="204482"/>
        <a:ext cx="5468720" cy="409227"/>
      </dsp:txXfrm>
    </dsp:sp>
    <dsp:sp modelId="{DCFFB57F-16B1-495F-BB82-EC9BE050A357}">
      <dsp:nvSpPr>
        <dsp:cNvPr id="0" name=""/>
        <dsp:cNvSpPr/>
      </dsp:nvSpPr>
      <dsp:spPr>
        <a:xfrm>
          <a:off x="55656" y="153329"/>
          <a:ext cx="511533" cy="5115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5F577A-0098-4197-8E16-D833577D1DFA}">
      <dsp:nvSpPr>
        <dsp:cNvPr id="0" name=""/>
        <dsp:cNvSpPr/>
      </dsp:nvSpPr>
      <dsp:spPr>
        <a:xfrm>
          <a:off x="604663" y="818127"/>
          <a:ext cx="5175480" cy="4092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824"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latin typeface="Calibri" panose="020F0502020204030204"/>
              <a:ea typeface="+mn-ea"/>
              <a:cs typeface="+mn-cs"/>
            </a:rPr>
            <a:t>Procedimiento Cuentas por cobrar</a:t>
          </a:r>
          <a:endParaRPr lang="es-ES" sz="1800" kern="1200" dirty="0">
            <a:latin typeface="Calibri" panose="020F0502020204030204"/>
            <a:ea typeface="+mn-ea"/>
            <a:cs typeface="+mn-cs"/>
          </a:endParaRPr>
        </a:p>
      </dsp:txBody>
      <dsp:txXfrm>
        <a:off x="604663" y="818127"/>
        <a:ext cx="5175480" cy="409227"/>
      </dsp:txXfrm>
    </dsp:sp>
    <dsp:sp modelId="{D2DB44A4-C8CC-413F-AA08-CC02BEBE6CF3}">
      <dsp:nvSpPr>
        <dsp:cNvPr id="0" name=""/>
        <dsp:cNvSpPr/>
      </dsp:nvSpPr>
      <dsp:spPr>
        <a:xfrm>
          <a:off x="348896" y="766973"/>
          <a:ext cx="511533" cy="5115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380E6A-3DE3-4C58-BDC1-EE3BE9AFDF1E}">
      <dsp:nvSpPr>
        <dsp:cNvPr id="0" name=""/>
        <dsp:cNvSpPr/>
      </dsp:nvSpPr>
      <dsp:spPr>
        <a:xfrm>
          <a:off x="694665" y="1431771"/>
          <a:ext cx="5085478" cy="4092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824"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latin typeface="Calibri" panose="020F0502020204030204"/>
              <a:ea typeface="+mn-ea"/>
              <a:cs typeface="+mn-cs"/>
            </a:rPr>
            <a:t>Procedimiento de Inversiones </a:t>
          </a:r>
          <a:endParaRPr lang="es-ES" sz="1800" kern="1200" dirty="0">
            <a:latin typeface="Calibri" panose="020F0502020204030204"/>
            <a:ea typeface="+mn-ea"/>
            <a:cs typeface="+mn-cs"/>
          </a:endParaRPr>
        </a:p>
      </dsp:txBody>
      <dsp:txXfrm>
        <a:off x="694665" y="1431771"/>
        <a:ext cx="5085478" cy="409227"/>
      </dsp:txXfrm>
    </dsp:sp>
    <dsp:sp modelId="{C380D640-CEA0-428E-8041-4843267BC264}">
      <dsp:nvSpPr>
        <dsp:cNvPr id="0" name=""/>
        <dsp:cNvSpPr/>
      </dsp:nvSpPr>
      <dsp:spPr>
        <a:xfrm>
          <a:off x="438898" y="1380618"/>
          <a:ext cx="511533" cy="5115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071C91-0DBF-4F15-BBF7-3A6583FD5C3F}">
      <dsp:nvSpPr>
        <dsp:cNvPr id="0" name=""/>
        <dsp:cNvSpPr/>
      </dsp:nvSpPr>
      <dsp:spPr>
        <a:xfrm>
          <a:off x="604663" y="2045415"/>
          <a:ext cx="5175480" cy="4092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824"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latin typeface="Calibri" panose="020F0502020204030204"/>
              <a:ea typeface="+mn-ea"/>
              <a:cs typeface="+mn-cs"/>
            </a:rPr>
            <a:t>Procedimiento Créditos ICETEX</a:t>
          </a:r>
          <a:endParaRPr lang="es-ES" sz="1800" kern="1200" dirty="0">
            <a:latin typeface="Calibri" panose="020F0502020204030204"/>
            <a:ea typeface="+mn-ea"/>
            <a:cs typeface="+mn-cs"/>
          </a:endParaRPr>
        </a:p>
      </dsp:txBody>
      <dsp:txXfrm>
        <a:off x="604663" y="2045415"/>
        <a:ext cx="5175480" cy="409227"/>
      </dsp:txXfrm>
    </dsp:sp>
    <dsp:sp modelId="{75D7C9DC-022D-478A-AC10-8319C617A7EF}">
      <dsp:nvSpPr>
        <dsp:cNvPr id="0" name=""/>
        <dsp:cNvSpPr/>
      </dsp:nvSpPr>
      <dsp:spPr>
        <a:xfrm>
          <a:off x="348896" y="1994262"/>
          <a:ext cx="511533" cy="5115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672B24-12C4-43A7-8AD7-BEA92A68EEEC}">
      <dsp:nvSpPr>
        <dsp:cNvPr id="0" name=""/>
        <dsp:cNvSpPr/>
      </dsp:nvSpPr>
      <dsp:spPr>
        <a:xfrm>
          <a:off x="311423" y="2659060"/>
          <a:ext cx="5468720" cy="4092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824"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latin typeface="Calibri" panose="020F0502020204030204"/>
              <a:ea typeface="+mn-ea"/>
              <a:cs typeface="+mn-cs"/>
            </a:rPr>
            <a:t>Procedimiento Recaudos por matrícula</a:t>
          </a:r>
          <a:endParaRPr lang="es-ES" sz="1800" kern="1200" dirty="0">
            <a:latin typeface="Calibri" panose="020F0502020204030204"/>
            <a:ea typeface="+mn-ea"/>
            <a:cs typeface="+mn-cs"/>
          </a:endParaRPr>
        </a:p>
      </dsp:txBody>
      <dsp:txXfrm>
        <a:off x="311423" y="2659060"/>
        <a:ext cx="5468720" cy="409227"/>
      </dsp:txXfrm>
    </dsp:sp>
    <dsp:sp modelId="{176B0272-A343-4DC8-8705-A7F22A538CE9}">
      <dsp:nvSpPr>
        <dsp:cNvPr id="0" name=""/>
        <dsp:cNvSpPr/>
      </dsp:nvSpPr>
      <dsp:spPr>
        <a:xfrm>
          <a:off x="55656" y="2607906"/>
          <a:ext cx="511533" cy="51153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CE868-7D63-4749-B20E-45B3526E945D}">
      <dsp:nvSpPr>
        <dsp:cNvPr id="0" name=""/>
        <dsp:cNvSpPr/>
      </dsp:nvSpPr>
      <dsp:spPr>
        <a:xfrm>
          <a:off x="-3670415" y="-563947"/>
          <a:ext cx="4375265" cy="4375265"/>
        </a:xfrm>
        <a:prstGeom prst="blockArc">
          <a:avLst>
            <a:gd name="adj1" fmla="val 18900000"/>
            <a:gd name="adj2" fmla="val 2700000"/>
            <a:gd name="adj3" fmla="val 49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E14F86-B9B0-46ED-BC27-8A16B2E64727}">
      <dsp:nvSpPr>
        <dsp:cNvPr id="0" name=""/>
        <dsp:cNvSpPr/>
      </dsp:nvSpPr>
      <dsp:spPr>
        <a:xfrm>
          <a:off x="453259" y="324737"/>
          <a:ext cx="4971685" cy="6494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5520"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kern="1200">
              <a:latin typeface="+mn-lt"/>
              <a:ea typeface="+mn-ea"/>
              <a:cs typeface="+mn-cs"/>
            </a:rPr>
            <a:t>MANUALES</a:t>
          </a:r>
          <a:endParaRPr lang="es-ES" sz="1800" b="1" kern="1200" dirty="0">
            <a:latin typeface="+mn-lt"/>
            <a:ea typeface="+mn-ea"/>
            <a:cs typeface="+mn-cs"/>
          </a:endParaRPr>
        </a:p>
      </dsp:txBody>
      <dsp:txXfrm>
        <a:off x="453259" y="324737"/>
        <a:ext cx="4971685" cy="649474"/>
      </dsp:txXfrm>
    </dsp:sp>
    <dsp:sp modelId="{B1F45725-A9B3-44CB-96F6-1DA7B2F976A7}">
      <dsp:nvSpPr>
        <dsp:cNvPr id="0" name=""/>
        <dsp:cNvSpPr/>
      </dsp:nvSpPr>
      <dsp:spPr>
        <a:xfrm>
          <a:off x="47338" y="243552"/>
          <a:ext cx="811842" cy="8118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11AC8A-FC76-4BA6-9EB0-C2D1F8807FEF}">
      <dsp:nvSpPr>
        <dsp:cNvPr id="0" name=""/>
        <dsp:cNvSpPr/>
      </dsp:nvSpPr>
      <dsp:spPr>
        <a:xfrm>
          <a:off x="689343" y="1298947"/>
          <a:ext cx="4735601" cy="6494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5520" tIns="45720" rIns="45720" bIns="45720" numCol="1" spcCol="1270" anchor="ctr" anchorCtr="0">
          <a:noAutofit/>
        </a:bodyPr>
        <a:lstStyle/>
        <a:p>
          <a:pPr marL="0" lvl="0" indent="0" algn="l" defTabSz="800100">
            <a:lnSpc>
              <a:spcPct val="90000"/>
            </a:lnSpc>
            <a:spcBef>
              <a:spcPct val="0"/>
            </a:spcBef>
            <a:spcAft>
              <a:spcPct val="35000"/>
            </a:spcAft>
            <a:buNone/>
          </a:pPr>
          <a:r>
            <a:rPr lang="es-ES" sz="1800" b="0" i="0" u="none" kern="1200">
              <a:latin typeface="+mn-lt"/>
            </a:rPr>
            <a:t>Manual Cesión de Derechos Económicos</a:t>
          </a:r>
          <a:endParaRPr lang="es-ES" sz="1800" kern="1200" dirty="0">
            <a:latin typeface="+mn-lt"/>
            <a:ea typeface="+mn-ea"/>
            <a:cs typeface="+mn-cs"/>
          </a:endParaRPr>
        </a:p>
      </dsp:txBody>
      <dsp:txXfrm>
        <a:off x="689343" y="1298947"/>
        <a:ext cx="4735601" cy="649474"/>
      </dsp:txXfrm>
    </dsp:sp>
    <dsp:sp modelId="{89815423-7CEF-40F2-9D0E-A7290F2B1562}">
      <dsp:nvSpPr>
        <dsp:cNvPr id="0" name=""/>
        <dsp:cNvSpPr/>
      </dsp:nvSpPr>
      <dsp:spPr>
        <a:xfrm>
          <a:off x="283422" y="1217763"/>
          <a:ext cx="811842" cy="8118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F37F48-6CD0-4E62-8B60-05EF8A301CA6}">
      <dsp:nvSpPr>
        <dsp:cNvPr id="0" name=""/>
        <dsp:cNvSpPr/>
      </dsp:nvSpPr>
      <dsp:spPr>
        <a:xfrm>
          <a:off x="453259" y="2273159"/>
          <a:ext cx="4971685" cy="6494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5520"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u="none" kern="1200">
              <a:latin typeface="+mn-lt"/>
            </a:rPr>
            <a:t>Manual de Políticas Contables</a:t>
          </a:r>
          <a:endParaRPr lang="es-ES" sz="1800" kern="1200" dirty="0">
            <a:latin typeface="+mn-lt"/>
            <a:ea typeface="+mn-ea"/>
            <a:cs typeface="+mn-cs"/>
          </a:endParaRPr>
        </a:p>
      </dsp:txBody>
      <dsp:txXfrm>
        <a:off x="453259" y="2273159"/>
        <a:ext cx="4971685" cy="649474"/>
      </dsp:txXfrm>
    </dsp:sp>
    <dsp:sp modelId="{E3A1D91B-D4E7-40B2-A537-3469C30F37F5}">
      <dsp:nvSpPr>
        <dsp:cNvPr id="0" name=""/>
        <dsp:cNvSpPr/>
      </dsp:nvSpPr>
      <dsp:spPr>
        <a:xfrm>
          <a:off x="47338" y="2191974"/>
          <a:ext cx="811842" cy="8118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7717C-8821-9C4D-8D8F-19BE18CB349F}" type="datetimeFigureOut">
              <a:rPr lang="es-CO" smtClean="0"/>
              <a:t>12/07/2024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626D7-F67B-C546-BA4E-E080FBB48122}" type="slidenum">
              <a:rPr lang="es-CO" smtClean="0"/>
              <a:t>‹Nº›</a:t>
            </a:fld>
            <a:endParaRPr lang="es-CO"/>
          </a:p>
        </p:txBody>
      </p:sp>
    </p:spTree>
    <p:extLst>
      <p:ext uri="{BB962C8B-B14F-4D97-AF65-F5344CB8AC3E}">
        <p14:creationId xmlns:p14="http://schemas.microsoft.com/office/powerpoint/2010/main" val="354068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06626D7-F67B-C546-BA4E-E080FBB48122}" type="slidenum">
              <a:rPr lang="es-CO" smtClean="0"/>
              <a:t>1</a:t>
            </a:fld>
            <a:endParaRPr lang="es-CO"/>
          </a:p>
        </p:txBody>
      </p:sp>
    </p:spTree>
    <p:extLst>
      <p:ext uri="{BB962C8B-B14F-4D97-AF65-F5344CB8AC3E}">
        <p14:creationId xmlns:p14="http://schemas.microsoft.com/office/powerpoint/2010/main" val="364776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06626D7-F67B-C546-BA4E-E080FBB48122}" type="slidenum">
              <a:rPr lang="es-CO" smtClean="0"/>
              <a:t>12</a:t>
            </a:fld>
            <a:endParaRPr lang="es-CO"/>
          </a:p>
        </p:txBody>
      </p:sp>
    </p:spTree>
    <p:extLst>
      <p:ext uri="{BB962C8B-B14F-4D97-AF65-F5344CB8AC3E}">
        <p14:creationId xmlns:p14="http://schemas.microsoft.com/office/powerpoint/2010/main" val="3790874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06626D7-F67B-C546-BA4E-E080FBB48122}" type="slidenum">
              <a:rPr lang="es-CO" smtClean="0"/>
              <a:t>14</a:t>
            </a:fld>
            <a:endParaRPr lang="es-CO"/>
          </a:p>
        </p:txBody>
      </p:sp>
    </p:spTree>
    <p:extLst>
      <p:ext uri="{BB962C8B-B14F-4D97-AF65-F5344CB8AC3E}">
        <p14:creationId xmlns:p14="http://schemas.microsoft.com/office/powerpoint/2010/main" val="900750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06626D7-F67B-C546-BA4E-E080FBB48122}" type="slidenum">
              <a:rPr lang="es-CO" smtClean="0"/>
              <a:t>18</a:t>
            </a:fld>
            <a:endParaRPr lang="es-CO"/>
          </a:p>
        </p:txBody>
      </p:sp>
    </p:spTree>
    <p:extLst>
      <p:ext uri="{BB962C8B-B14F-4D97-AF65-F5344CB8AC3E}">
        <p14:creationId xmlns:p14="http://schemas.microsoft.com/office/powerpoint/2010/main" val="1860811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626D7-F67B-C546-BA4E-E080FBB4812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763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n-U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626D7-F67B-C546-BA4E-E080FBB4812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19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06626D7-F67B-C546-BA4E-E080FBB48122}" type="slidenum">
              <a:rPr lang="es-CO" smtClean="0"/>
              <a:t>3</a:t>
            </a:fld>
            <a:endParaRPr lang="es-CO"/>
          </a:p>
        </p:txBody>
      </p:sp>
    </p:spTree>
    <p:extLst>
      <p:ext uri="{BB962C8B-B14F-4D97-AF65-F5344CB8AC3E}">
        <p14:creationId xmlns:p14="http://schemas.microsoft.com/office/powerpoint/2010/main" val="398550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06626D7-F67B-C546-BA4E-E080FBB48122}" type="slidenum">
              <a:rPr lang="es-CO" smtClean="0"/>
              <a:t>5</a:t>
            </a:fld>
            <a:endParaRPr lang="es-CO"/>
          </a:p>
        </p:txBody>
      </p:sp>
    </p:spTree>
    <p:extLst>
      <p:ext uri="{BB962C8B-B14F-4D97-AF65-F5344CB8AC3E}">
        <p14:creationId xmlns:p14="http://schemas.microsoft.com/office/powerpoint/2010/main" val="7146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626D7-F67B-C546-BA4E-E080FBB4812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935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626D7-F67B-C546-BA4E-E080FBB4812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65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626D7-F67B-C546-BA4E-E080FBB4812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918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06626D7-F67B-C546-BA4E-E080FBB48122}" type="slidenum">
              <a:rPr lang="es-CO" smtClean="0"/>
              <a:t>9</a:t>
            </a:fld>
            <a:endParaRPr lang="es-CO"/>
          </a:p>
        </p:txBody>
      </p:sp>
    </p:spTree>
    <p:extLst>
      <p:ext uri="{BB962C8B-B14F-4D97-AF65-F5344CB8AC3E}">
        <p14:creationId xmlns:p14="http://schemas.microsoft.com/office/powerpoint/2010/main" val="2953355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06626D7-F67B-C546-BA4E-E080FBB48122}" type="slidenum">
              <a:rPr lang="es-CO" smtClean="0"/>
              <a:t>10</a:t>
            </a:fld>
            <a:endParaRPr lang="es-CO"/>
          </a:p>
        </p:txBody>
      </p:sp>
    </p:spTree>
    <p:extLst>
      <p:ext uri="{BB962C8B-B14F-4D97-AF65-F5344CB8AC3E}">
        <p14:creationId xmlns:p14="http://schemas.microsoft.com/office/powerpoint/2010/main" val="76631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06626D7-F67B-C546-BA4E-E080FBB48122}" type="slidenum">
              <a:rPr lang="es-CO" smtClean="0"/>
              <a:t>11</a:t>
            </a:fld>
            <a:endParaRPr lang="es-CO"/>
          </a:p>
        </p:txBody>
      </p:sp>
    </p:spTree>
    <p:extLst>
      <p:ext uri="{BB962C8B-B14F-4D97-AF65-F5344CB8AC3E}">
        <p14:creationId xmlns:p14="http://schemas.microsoft.com/office/powerpoint/2010/main" val="241003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3D0FE2-B457-A066-8F41-651A7CC87458}"/>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E63218E5-7770-FED5-77B1-B136EB438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4BD38F38-5418-8AB4-4634-C83484E695EF}"/>
              </a:ext>
            </a:extLst>
          </p:cNvPr>
          <p:cNvSpPr>
            <a:spLocks noGrp="1"/>
          </p:cNvSpPr>
          <p:nvPr>
            <p:ph type="dt" sz="half" idx="10"/>
          </p:nvPr>
        </p:nvSpPr>
        <p:spPr/>
        <p:txBody>
          <a:bodyPr/>
          <a:lstStyle/>
          <a:p>
            <a:fld id="{D5BB5B69-21D3-F44F-A4F5-5B635EAB44DA}" type="datetimeFigureOut">
              <a:rPr lang="es-CO" smtClean="0"/>
              <a:t>12/07/2024</a:t>
            </a:fld>
            <a:endParaRPr lang="es-CO"/>
          </a:p>
        </p:txBody>
      </p:sp>
      <p:sp>
        <p:nvSpPr>
          <p:cNvPr id="5" name="Marcador de pie de página 4">
            <a:extLst>
              <a:ext uri="{FF2B5EF4-FFF2-40B4-BE49-F238E27FC236}">
                <a16:creationId xmlns:a16="http://schemas.microsoft.com/office/drawing/2014/main" id="{8364AA17-B49C-1F2A-68C2-BCE6631D0E3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E004676-A087-5C87-852D-673EEE7FD2DD}"/>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51490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21BAE1-84C9-A5C3-4C19-1363ED2D1E21}"/>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A2A42147-A407-2A52-7DAA-15F88FD54CF4}"/>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8EB24788-45D0-7F27-C4EA-5CBFC8451A56}"/>
              </a:ext>
            </a:extLst>
          </p:cNvPr>
          <p:cNvSpPr>
            <a:spLocks noGrp="1"/>
          </p:cNvSpPr>
          <p:nvPr>
            <p:ph type="dt" sz="half" idx="10"/>
          </p:nvPr>
        </p:nvSpPr>
        <p:spPr/>
        <p:txBody>
          <a:bodyPr/>
          <a:lstStyle/>
          <a:p>
            <a:fld id="{D5BB5B69-21D3-F44F-A4F5-5B635EAB44DA}" type="datetimeFigureOut">
              <a:rPr lang="es-CO" smtClean="0"/>
              <a:t>12/07/2024</a:t>
            </a:fld>
            <a:endParaRPr lang="es-CO"/>
          </a:p>
        </p:txBody>
      </p:sp>
      <p:sp>
        <p:nvSpPr>
          <p:cNvPr id="5" name="Marcador de pie de página 4">
            <a:extLst>
              <a:ext uri="{FF2B5EF4-FFF2-40B4-BE49-F238E27FC236}">
                <a16:creationId xmlns:a16="http://schemas.microsoft.com/office/drawing/2014/main" id="{7AD5A482-8329-DF8B-76BB-1D325EC3C01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AD64712-E9E8-8201-833F-6966FCF0218B}"/>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759732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DD42891-2A66-B9B1-8BEE-FED5A8EDB5C7}"/>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9CD2E23F-4E88-BE3E-B7DD-34356A5CC43A}"/>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5FB687FD-05CD-C297-39CE-9E6997F891FF}"/>
              </a:ext>
            </a:extLst>
          </p:cNvPr>
          <p:cNvSpPr>
            <a:spLocks noGrp="1"/>
          </p:cNvSpPr>
          <p:nvPr>
            <p:ph type="dt" sz="half" idx="10"/>
          </p:nvPr>
        </p:nvSpPr>
        <p:spPr/>
        <p:txBody>
          <a:bodyPr/>
          <a:lstStyle/>
          <a:p>
            <a:fld id="{D5BB5B69-21D3-F44F-A4F5-5B635EAB44DA}" type="datetimeFigureOut">
              <a:rPr lang="es-CO" smtClean="0"/>
              <a:t>12/07/2024</a:t>
            </a:fld>
            <a:endParaRPr lang="es-CO"/>
          </a:p>
        </p:txBody>
      </p:sp>
      <p:sp>
        <p:nvSpPr>
          <p:cNvPr id="5" name="Marcador de pie de página 4">
            <a:extLst>
              <a:ext uri="{FF2B5EF4-FFF2-40B4-BE49-F238E27FC236}">
                <a16:creationId xmlns:a16="http://schemas.microsoft.com/office/drawing/2014/main" id="{E5FA67FD-5ACF-299D-92A9-6C9C7126145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2158DBF-0B53-034C-6772-942EBBE08DFB}"/>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729732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582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9"/>
            <a:ext cx="9144000" cy="1655762"/>
          </a:xfrm>
        </p:spPr>
        <p:txBody>
          <a:bodyPr/>
          <a:lstStyle>
            <a:lvl1pPr marL="0" indent="0" algn="ctr">
              <a:buNone/>
              <a:defRPr sz="2332"/>
            </a:lvl1pPr>
            <a:lvl2pPr marL="444188" indent="0" algn="ctr">
              <a:buNone/>
              <a:defRPr sz="1943"/>
            </a:lvl2pPr>
            <a:lvl3pPr marL="888376" indent="0" algn="ctr">
              <a:buNone/>
              <a:defRPr sz="1749"/>
            </a:lvl3pPr>
            <a:lvl4pPr marL="1332564" indent="0" algn="ctr">
              <a:buNone/>
              <a:defRPr sz="1554"/>
            </a:lvl4pPr>
            <a:lvl5pPr marL="1776752" indent="0" algn="ctr">
              <a:buNone/>
              <a:defRPr sz="1554"/>
            </a:lvl5pPr>
            <a:lvl6pPr marL="2220940" indent="0" algn="ctr">
              <a:buNone/>
              <a:defRPr sz="1554"/>
            </a:lvl6pPr>
            <a:lvl7pPr marL="2665128" indent="0" algn="ctr">
              <a:buNone/>
              <a:defRPr sz="1554"/>
            </a:lvl7pPr>
            <a:lvl8pPr marL="3109316" indent="0" algn="ctr">
              <a:buNone/>
              <a:defRPr sz="1554"/>
            </a:lvl8pPr>
            <a:lvl9pPr marL="3553504" indent="0" algn="ctr">
              <a:buNone/>
              <a:defRPr sz="1554"/>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395889" rtl="0" eaLnBrk="1" fontAlgn="auto" latinLnBrk="0" hangingPunct="1">
              <a:lnSpc>
                <a:spcPct val="100000"/>
              </a:lnSpc>
              <a:spcBef>
                <a:spcPts val="0"/>
              </a:spcBef>
              <a:spcAft>
                <a:spcPts val="0"/>
              </a:spcAft>
              <a:buClrTx/>
              <a:buSzTx/>
              <a:buFontTx/>
              <a:buNone/>
              <a:tabLst/>
              <a:defRPr/>
            </a:pPr>
            <a:fld id="{77B97201-DF28-472B-AC2C-B547E4B2347E}" type="datetimeFigureOut">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l" defTabSz="395889" rtl="0" eaLnBrk="1" fontAlgn="auto" latinLnBrk="0" hangingPunct="1">
                <a:lnSpc>
                  <a:spcPct val="100000"/>
                </a:lnSpc>
                <a:spcBef>
                  <a:spcPts val="0"/>
                </a:spcBef>
                <a:spcAft>
                  <a:spcPts val="0"/>
                </a:spcAft>
                <a:buClrTx/>
                <a:buSzTx/>
                <a:buFontTx/>
                <a:buNone/>
                <a:tabLst/>
                <a:defRPr/>
              </a:pPr>
              <a:t>12/07/2024</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395889" rtl="0" eaLnBrk="1" fontAlgn="auto" latinLnBrk="0" hangingPunct="1">
              <a:lnSpc>
                <a:spcPct val="100000"/>
              </a:lnSpc>
              <a:spcBef>
                <a:spcPts val="0"/>
              </a:spcBef>
              <a:spcAft>
                <a:spcPts val="0"/>
              </a:spcAft>
              <a:buClrTx/>
              <a:buSzTx/>
              <a:buFontTx/>
              <a:buNone/>
              <a:tabLst/>
              <a:defRPr/>
            </a:pPr>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95889" rtl="0" eaLnBrk="1" fontAlgn="auto" latinLnBrk="0" hangingPunct="1">
              <a:lnSpc>
                <a:spcPct val="100000"/>
              </a:lnSpc>
              <a:spcBef>
                <a:spcPts val="0"/>
              </a:spcBef>
              <a:spcAft>
                <a:spcPts val="0"/>
              </a:spcAft>
              <a:buClrTx/>
              <a:buSzTx/>
              <a:buFontTx/>
              <a:buNone/>
              <a:tabLst/>
              <a:defRPr/>
            </a:pPr>
            <a:fld id="{31402C6E-4C56-463D-B6A0-2D7E39029AF6}" type="slidenum">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r" defTabSz="395889" rtl="0" eaLnBrk="1" fontAlgn="auto" latinLnBrk="0" hangingPunct="1">
                <a:lnSpc>
                  <a:spcPct val="100000"/>
                </a:lnSpc>
                <a:spcBef>
                  <a:spcPts val="0"/>
                </a:spcBef>
                <a:spcAft>
                  <a:spcPts val="0"/>
                </a:spcAft>
                <a:buClrTx/>
                <a:buSzTx/>
                <a:buFontTx/>
                <a:buNone/>
                <a:tabLst/>
                <a:defRPr/>
              </a:pPr>
              <a:t>‹Nº›</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Tree>
    <p:extLst>
      <p:ext uri="{BB962C8B-B14F-4D97-AF65-F5344CB8AC3E}">
        <p14:creationId xmlns:p14="http://schemas.microsoft.com/office/powerpoint/2010/main" val="2282777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395889" rtl="0" eaLnBrk="1" fontAlgn="auto" latinLnBrk="0" hangingPunct="1">
              <a:lnSpc>
                <a:spcPct val="100000"/>
              </a:lnSpc>
              <a:spcBef>
                <a:spcPts val="0"/>
              </a:spcBef>
              <a:spcAft>
                <a:spcPts val="0"/>
              </a:spcAft>
              <a:buClrTx/>
              <a:buSzTx/>
              <a:buFontTx/>
              <a:buNone/>
              <a:tabLst/>
              <a:defRPr/>
            </a:pPr>
            <a:fld id="{77B97201-DF28-472B-AC2C-B547E4B2347E}" type="datetimeFigureOut">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l" defTabSz="395889" rtl="0" eaLnBrk="1" fontAlgn="auto" latinLnBrk="0" hangingPunct="1">
                <a:lnSpc>
                  <a:spcPct val="100000"/>
                </a:lnSpc>
                <a:spcBef>
                  <a:spcPts val="0"/>
                </a:spcBef>
                <a:spcAft>
                  <a:spcPts val="0"/>
                </a:spcAft>
                <a:buClrTx/>
                <a:buSzTx/>
                <a:buFontTx/>
                <a:buNone/>
                <a:tabLst/>
                <a:defRPr/>
              </a:pPr>
              <a:t>12/07/2024</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395889" rtl="0" eaLnBrk="1" fontAlgn="auto" latinLnBrk="0" hangingPunct="1">
              <a:lnSpc>
                <a:spcPct val="100000"/>
              </a:lnSpc>
              <a:spcBef>
                <a:spcPts val="0"/>
              </a:spcBef>
              <a:spcAft>
                <a:spcPts val="0"/>
              </a:spcAft>
              <a:buClrTx/>
              <a:buSzTx/>
              <a:buFontTx/>
              <a:buNone/>
              <a:tabLst/>
              <a:defRPr/>
            </a:pPr>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95889" rtl="0" eaLnBrk="1" fontAlgn="auto" latinLnBrk="0" hangingPunct="1">
              <a:lnSpc>
                <a:spcPct val="100000"/>
              </a:lnSpc>
              <a:spcBef>
                <a:spcPts val="0"/>
              </a:spcBef>
              <a:spcAft>
                <a:spcPts val="0"/>
              </a:spcAft>
              <a:buClrTx/>
              <a:buSzTx/>
              <a:buFontTx/>
              <a:buNone/>
              <a:tabLst/>
              <a:defRPr/>
            </a:pPr>
            <a:fld id="{31402C6E-4C56-463D-B6A0-2D7E39029AF6}" type="slidenum">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r" defTabSz="395889" rtl="0" eaLnBrk="1" fontAlgn="auto" latinLnBrk="0" hangingPunct="1">
                <a:lnSpc>
                  <a:spcPct val="100000"/>
                </a:lnSpc>
                <a:spcBef>
                  <a:spcPts val="0"/>
                </a:spcBef>
                <a:spcAft>
                  <a:spcPts val="0"/>
                </a:spcAft>
                <a:buClrTx/>
                <a:buSzTx/>
                <a:buFontTx/>
                <a:buNone/>
                <a:tabLst/>
                <a:defRPr/>
              </a:pPr>
              <a:t>‹Nº›</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Tree>
    <p:extLst>
      <p:ext uri="{BB962C8B-B14F-4D97-AF65-F5344CB8AC3E}">
        <p14:creationId xmlns:p14="http://schemas.microsoft.com/office/powerpoint/2010/main" val="1462682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82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332">
                <a:solidFill>
                  <a:schemeClr val="tx1">
                    <a:tint val="75000"/>
                  </a:schemeClr>
                </a:solidFill>
              </a:defRPr>
            </a:lvl1pPr>
            <a:lvl2pPr marL="444188" indent="0">
              <a:buNone/>
              <a:defRPr sz="1943">
                <a:solidFill>
                  <a:schemeClr val="tx1">
                    <a:tint val="75000"/>
                  </a:schemeClr>
                </a:solidFill>
              </a:defRPr>
            </a:lvl2pPr>
            <a:lvl3pPr marL="888376" indent="0">
              <a:buNone/>
              <a:defRPr sz="1749">
                <a:solidFill>
                  <a:schemeClr val="tx1">
                    <a:tint val="75000"/>
                  </a:schemeClr>
                </a:solidFill>
              </a:defRPr>
            </a:lvl3pPr>
            <a:lvl4pPr marL="1332564" indent="0">
              <a:buNone/>
              <a:defRPr sz="1554">
                <a:solidFill>
                  <a:schemeClr val="tx1">
                    <a:tint val="75000"/>
                  </a:schemeClr>
                </a:solidFill>
              </a:defRPr>
            </a:lvl4pPr>
            <a:lvl5pPr marL="1776752" indent="0">
              <a:buNone/>
              <a:defRPr sz="1554">
                <a:solidFill>
                  <a:schemeClr val="tx1">
                    <a:tint val="75000"/>
                  </a:schemeClr>
                </a:solidFill>
              </a:defRPr>
            </a:lvl5pPr>
            <a:lvl6pPr marL="2220940" indent="0">
              <a:buNone/>
              <a:defRPr sz="1554">
                <a:solidFill>
                  <a:schemeClr val="tx1">
                    <a:tint val="75000"/>
                  </a:schemeClr>
                </a:solidFill>
              </a:defRPr>
            </a:lvl6pPr>
            <a:lvl7pPr marL="2665128" indent="0">
              <a:buNone/>
              <a:defRPr sz="1554">
                <a:solidFill>
                  <a:schemeClr val="tx1">
                    <a:tint val="75000"/>
                  </a:schemeClr>
                </a:solidFill>
              </a:defRPr>
            </a:lvl7pPr>
            <a:lvl8pPr marL="3109316" indent="0">
              <a:buNone/>
              <a:defRPr sz="1554">
                <a:solidFill>
                  <a:schemeClr val="tx1">
                    <a:tint val="75000"/>
                  </a:schemeClr>
                </a:solidFill>
              </a:defRPr>
            </a:lvl8pPr>
            <a:lvl9pPr marL="3553504" indent="0">
              <a:buNone/>
              <a:defRPr sz="1554">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pPr marL="0" marR="0" lvl="0" indent="0" algn="l" defTabSz="395889" rtl="0" eaLnBrk="1" fontAlgn="auto" latinLnBrk="0" hangingPunct="1">
              <a:lnSpc>
                <a:spcPct val="100000"/>
              </a:lnSpc>
              <a:spcBef>
                <a:spcPts val="0"/>
              </a:spcBef>
              <a:spcAft>
                <a:spcPts val="0"/>
              </a:spcAft>
              <a:buClrTx/>
              <a:buSzTx/>
              <a:buFontTx/>
              <a:buNone/>
              <a:tabLst/>
              <a:defRPr/>
            </a:pPr>
            <a:fld id="{77B97201-DF28-472B-AC2C-B547E4B2347E}" type="datetimeFigureOut">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l" defTabSz="395889" rtl="0" eaLnBrk="1" fontAlgn="auto" latinLnBrk="0" hangingPunct="1">
                <a:lnSpc>
                  <a:spcPct val="100000"/>
                </a:lnSpc>
                <a:spcBef>
                  <a:spcPts val="0"/>
                </a:spcBef>
                <a:spcAft>
                  <a:spcPts val="0"/>
                </a:spcAft>
                <a:buClrTx/>
                <a:buSzTx/>
                <a:buFontTx/>
                <a:buNone/>
                <a:tabLst/>
                <a:defRPr/>
              </a:pPr>
              <a:t>12/07/2024</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395889" rtl="0" eaLnBrk="1" fontAlgn="auto" latinLnBrk="0" hangingPunct="1">
              <a:lnSpc>
                <a:spcPct val="100000"/>
              </a:lnSpc>
              <a:spcBef>
                <a:spcPts val="0"/>
              </a:spcBef>
              <a:spcAft>
                <a:spcPts val="0"/>
              </a:spcAft>
              <a:buClrTx/>
              <a:buSzTx/>
              <a:buFontTx/>
              <a:buNone/>
              <a:tabLst/>
              <a:defRPr/>
            </a:pPr>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95889" rtl="0" eaLnBrk="1" fontAlgn="auto" latinLnBrk="0" hangingPunct="1">
              <a:lnSpc>
                <a:spcPct val="100000"/>
              </a:lnSpc>
              <a:spcBef>
                <a:spcPts val="0"/>
              </a:spcBef>
              <a:spcAft>
                <a:spcPts val="0"/>
              </a:spcAft>
              <a:buClrTx/>
              <a:buSzTx/>
              <a:buFontTx/>
              <a:buNone/>
              <a:tabLst/>
              <a:defRPr/>
            </a:pPr>
            <a:fld id="{31402C6E-4C56-463D-B6A0-2D7E39029AF6}" type="slidenum">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r" defTabSz="395889" rtl="0" eaLnBrk="1" fontAlgn="auto" latinLnBrk="0" hangingPunct="1">
                <a:lnSpc>
                  <a:spcPct val="100000"/>
                </a:lnSpc>
                <a:spcBef>
                  <a:spcPts val="0"/>
                </a:spcBef>
                <a:spcAft>
                  <a:spcPts val="0"/>
                </a:spcAft>
                <a:buClrTx/>
                <a:buSzTx/>
                <a:buFontTx/>
                <a:buNone/>
                <a:tabLst/>
                <a:defRPr/>
              </a:pPr>
              <a:t>‹Nº›</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Tree>
    <p:extLst>
      <p:ext uri="{BB962C8B-B14F-4D97-AF65-F5344CB8AC3E}">
        <p14:creationId xmlns:p14="http://schemas.microsoft.com/office/powerpoint/2010/main" val="2014848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7"/>
            <a:ext cx="5181599"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1" y="1825627"/>
            <a:ext cx="5181599"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marL="0" marR="0" lvl="0" indent="0" algn="l" defTabSz="395889" rtl="0" eaLnBrk="1" fontAlgn="auto" latinLnBrk="0" hangingPunct="1">
              <a:lnSpc>
                <a:spcPct val="100000"/>
              </a:lnSpc>
              <a:spcBef>
                <a:spcPts val="0"/>
              </a:spcBef>
              <a:spcAft>
                <a:spcPts val="0"/>
              </a:spcAft>
              <a:buClrTx/>
              <a:buSzTx/>
              <a:buFontTx/>
              <a:buNone/>
              <a:tabLst/>
              <a:defRPr/>
            </a:pPr>
            <a:fld id="{77B97201-DF28-472B-AC2C-B547E4B2347E}" type="datetimeFigureOut">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l" defTabSz="395889" rtl="0" eaLnBrk="1" fontAlgn="auto" latinLnBrk="0" hangingPunct="1">
                <a:lnSpc>
                  <a:spcPct val="100000"/>
                </a:lnSpc>
                <a:spcBef>
                  <a:spcPts val="0"/>
                </a:spcBef>
                <a:spcAft>
                  <a:spcPts val="0"/>
                </a:spcAft>
                <a:buClrTx/>
                <a:buSzTx/>
                <a:buFontTx/>
                <a:buNone/>
                <a:tabLst/>
                <a:defRPr/>
              </a:pPr>
              <a:t>12/07/2024</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395889" rtl="0" eaLnBrk="1" fontAlgn="auto" latinLnBrk="0" hangingPunct="1">
              <a:lnSpc>
                <a:spcPct val="100000"/>
              </a:lnSpc>
              <a:spcBef>
                <a:spcPts val="0"/>
              </a:spcBef>
              <a:spcAft>
                <a:spcPts val="0"/>
              </a:spcAft>
              <a:buClrTx/>
              <a:buSzTx/>
              <a:buFontTx/>
              <a:buNone/>
              <a:tabLst/>
              <a:defRPr/>
            </a:pPr>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95889" rtl="0" eaLnBrk="1" fontAlgn="auto" latinLnBrk="0" hangingPunct="1">
              <a:lnSpc>
                <a:spcPct val="100000"/>
              </a:lnSpc>
              <a:spcBef>
                <a:spcPts val="0"/>
              </a:spcBef>
              <a:spcAft>
                <a:spcPts val="0"/>
              </a:spcAft>
              <a:buClrTx/>
              <a:buSzTx/>
              <a:buFontTx/>
              <a:buNone/>
              <a:tabLst/>
              <a:defRPr/>
            </a:pPr>
            <a:fld id="{31402C6E-4C56-463D-B6A0-2D7E39029AF6}" type="slidenum">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r" defTabSz="395889" rtl="0" eaLnBrk="1" fontAlgn="auto" latinLnBrk="0" hangingPunct="1">
                <a:lnSpc>
                  <a:spcPct val="100000"/>
                </a:lnSpc>
                <a:spcBef>
                  <a:spcPts val="0"/>
                </a:spcBef>
                <a:spcAft>
                  <a:spcPts val="0"/>
                </a:spcAft>
                <a:buClrTx/>
                <a:buSzTx/>
                <a:buFontTx/>
                <a:buNone/>
                <a:tabLst/>
                <a:defRPr/>
              </a:pPr>
              <a:t>‹Nº›</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Tree>
    <p:extLst>
      <p:ext uri="{BB962C8B-B14F-4D97-AF65-F5344CB8AC3E}">
        <p14:creationId xmlns:p14="http://schemas.microsoft.com/office/powerpoint/2010/main" val="3705381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32" b="1"/>
            </a:lvl1pPr>
            <a:lvl2pPr marL="444188" indent="0">
              <a:buNone/>
              <a:defRPr sz="1943" b="1"/>
            </a:lvl2pPr>
            <a:lvl3pPr marL="888376" indent="0">
              <a:buNone/>
              <a:defRPr sz="1749" b="1"/>
            </a:lvl3pPr>
            <a:lvl4pPr marL="1332564" indent="0">
              <a:buNone/>
              <a:defRPr sz="1554" b="1"/>
            </a:lvl4pPr>
            <a:lvl5pPr marL="1776752" indent="0">
              <a:buNone/>
              <a:defRPr sz="1554" b="1"/>
            </a:lvl5pPr>
            <a:lvl6pPr marL="2220940" indent="0">
              <a:buNone/>
              <a:defRPr sz="1554" b="1"/>
            </a:lvl6pPr>
            <a:lvl7pPr marL="2665128" indent="0">
              <a:buNone/>
              <a:defRPr sz="1554" b="1"/>
            </a:lvl7pPr>
            <a:lvl8pPr marL="3109316" indent="0">
              <a:buNone/>
              <a:defRPr sz="1554" b="1"/>
            </a:lvl8pPr>
            <a:lvl9pPr marL="3553504" indent="0">
              <a:buNone/>
              <a:defRPr sz="1554" b="1"/>
            </a:lvl9pPr>
          </a:lstStyle>
          <a:p>
            <a:pPr lvl="0"/>
            <a:r>
              <a:rPr lang="es-ES"/>
              <a:t>Editar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332" b="1"/>
            </a:lvl1pPr>
            <a:lvl2pPr marL="444188" indent="0">
              <a:buNone/>
              <a:defRPr sz="1943" b="1"/>
            </a:lvl2pPr>
            <a:lvl3pPr marL="888376" indent="0">
              <a:buNone/>
              <a:defRPr sz="1749" b="1"/>
            </a:lvl3pPr>
            <a:lvl4pPr marL="1332564" indent="0">
              <a:buNone/>
              <a:defRPr sz="1554" b="1"/>
            </a:lvl4pPr>
            <a:lvl5pPr marL="1776752" indent="0">
              <a:buNone/>
              <a:defRPr sz="1554" b="1"/>
            </a:lvl5pPr>
            <a:lvl6pPr marL="2220940" indent="0">
              <a:buNone/>
              <a:defRPr sz="1554" b="1"/>
            </a:lvl6pPr>
            <a:lvl7pPr marL="2665128" indent="0">
              <a:buNone/>
              <a:defRPr sz="1554" b="1"/>
            </a:lvl7pPr>
            <a:lvl8pPr marL="3109316" indent="0">
              <a:buNone/>
              <a:defRPr sz="1554" b="1"/>
            </a:lvl8pPr>
            <a:lvl9pPr marL="3553504" indent="0">
              <a:buNone/>
              <a:defRPr sz="1554"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marL="0" marR="0" lvl="0" indent="0" algn="l" defTabSz="395889" rtl="0" eaLnBrk="1" fontAlgn="auto" latinLnBrk="0" hangingPunct="1">
              <a:lnSpc>
                <a:spcPct val="100000"/>
              </a:lnSpc>
              <a:spcBef>
                <a:spcPts val="0"/>
              </a:spcBef>
              <a:spcAft>
                <a:spcPts val="0"/>
              </a:spcAft>
              <a:buClrTx/>
              <a:buSzTx/>
              <a:buFontTx/>
              <a:buNone/>
              <a:tabLst/>
              <a:defRPr/>
            </a:pPr>
            <a:fld id="{77B97201-DF28-472B-AC2C-B547E4B2347E}" type="datetimeFigureOut">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l" defTabSz="395889" rtl="0" eaLnBrk="1" fontAlgn="auto" latinLnBrk="0" hangingPunct="1">
                <a:lnSpc>
                  <a:spcPct val="100000"/>
                </a:lnSpc>
                <a:spcBef>
                  <a:spcPts val="0"/>
                </a:spcBef>
                <a:spcAft>
                  <a:spcPts val="0"/>
                </a:spcAft>
                <a:buClrTx/>
                <a:buSzTx/>
                <a:buFontTx/>
                <a:buNone/>
                <a:tabLst/>
                <a:defRPr/>
              </a:pPr>
              <a:t>12/07/2024</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395889" rtl="0" eaLnBrk="1" fontAlgn="auto" latinLnBrk="0" hangingPunct="1">
              <a:lnSpc>
                <a:spcPct val="100000"/>
              </a:lnSpc>
              <a:spcBef>
                <a:spcPts val="0"/>
              </a:spcBef>
              <a:spcAft>
                <a:spcPts val="0"/>
              </a:spcAft>
              <a:buClrTx/>
              <a:buSzTx/>
              <a:buFontTx/>
              <a:buNone/>
              <a:tabLst/>
              <a:defRPr/>
            </a:pPr>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95889" rtl="0" eaLnBrk="1" fontAlgn="auto" latinLnBrk="0" hangingPunct="1">
              <a:lnSpc>
                <a:spcPct val="100000"/>
              </a:lnSpc>
              <a:spcBef>
                <a:spcPts val="0"/>
              </a:spcBef>
              <a:spcAft>
                <a:spcPts val="0"/>
              </a:spcAft>
              <a:buClrTx/>
              <a:buSzTx/>
              <a:buFontTx/>
              <a:buNone/>
              <a:tabLst/>
              <a:defRPr/>
            </a:pPr>
            <a:fld id="{31402C6E-4C56-463D-B6A0-2D7E39029AF6}" type="slidenum">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r" defTabSz="395889" rtl="0" eaLnBrk="1" fontAlgn="auto" latinLnBrk="0" hangingPunct="1">
                <a:lnSpc>
                  <a:spcPct val="100000"/>
                </a:lnSpc>
                <a:spcBef>
                  <a:spcPts val="0"/>
                </a:spcBef>
                <a:spcAft>
                  <a:spcPts val="0"/>
                </a:spcAft>
                <a:buClrTx/>
                <a:buSzTx/>
                <a:buFontTx/>
                <a:buNone/>
                <a:tabLst/>
                <a:defRPr/>
              </a:pPr>
              <a:t>‹Nº›</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Tree>
    <p:extLst>
      <p:ext uri="{BB962C8B-B14F-4D97-AF65-F5344CB8AC3E}">
        <p14:creationId xmlns:p14="http://schemas.microsoft.com/office/powerpoint/2010/main" val="3156902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4259131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8" cy="1600200"/>
          </a:xfrm>
        </p:spPr>
        <p:txBody>
          <a:bodyPr anchor="b"/>
          <a:lstStyle>
            <a:lvl1pPr>
              <a:defRPr sz="3109"/>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6"/>
            <a:ext cx="6172200" cy="4873625"/>
          </a:xfrm>
        </p:spPr>
        <p:txBody>
          <a:bodyPr/>
          <a:lstStyle>
            <a:lvl1pPr>
              <a:defRPr sz="3109"/>
            </a:lvl1pPr>
            <a:lvl2pPr>
              <a:defRPr sz="2721"/>
            </a:lvl2pPr>
            <a:lvl3pPr>
              <a:defRPr sz="2332"/>
            </a:lvl3pPr>
            <a:lvl4pPr>
              <a:defRPr sz="1943"/>
            </a:lvl4pPr>
            <a:lvl5pPr>
              <a:defRPr sz="1943"/>
            </a:lvl5pPr>
            <a:lvl6pPr>
              <a:defRPr sz="1943"/>
            </a:lvl6pPr>
            <a:lvl7pPr>
              <a:defRPr sz="1943"/>
            </a:lvl7pPr>
            <a:lvl8pPr>
              <a:defRPr sz="1943"/>
            </a:lvl8pPr>
            <a:lvl9pPr>
              <a:defRPr sz="1943"/>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9" y="2057401"/>
            <a:ext cx="3932238" cy="3811588"/>
          </a:xfrm>
        </p:spPr>
        <p:txBody>
          <a:bodyPr/>
          <a:lstStyle>
            <a:lvl1pPr marL="0" indent="0">
              <a:buNone/>
              <a:defRPr sz="1554"/>
            </a:lvl1pPr>
            <a:lvl2pPr marL="444188" indent="0">
              <a:buNone/>
              <a:defRPr sz="1360"/>
            </a:lvl2pPr>
            <a:lvl3pPr marL="888376" indent="0">
              <a:buNone/>
              <a:defRPr sz="1166"/>
            </a:lvl3pPr>
            <a:lvl4pPr marL="1332564" indent="0">
              <a:buNone/>
              <a:defRPr sz="972"/>
            </a:lvl4pPr>
            <a:lvl5pPr marL="1776752" indent="0">
              <a:buNone/>
              <a:defRPr sz="972"/>
            </a:lvl5pPr>
            <a:lvl6pPr marL="2220940" indent="0">
              <a:buNone/>
              <a:defRPr sz="972"/>
            </a:lvl6pPr>
            <a:lvl7pPr marL="2665128" indent="0">
              <a:buNone/>
              <a:defRPr sz="972"/>
            </a:lvl7pPr>
            <a:lvl8pPr marL="3109316" indent="0">
              <a:buNone/>
              <a:defRPr sz="972"/>
            </a:lvl8pPr>
            <a:lvl9pPr marL="3553504" indent="0">
              <a:buNone/>
              <a:defRPr sz="972"/>
            </a:lvl9pPr>
          </a:lstStyle>
          <a:p>
            <a:pPr lvl="0"/>
            <a:r>
              <a:rPr lang="es-ES"/>
              <a:t>Editar los estilos de texto del patrón</a:t>
            </a:r>
          </a:p>
        </p:txBody>
      </p:sp>
      <p:sp>
        <p:nvSpPr>
          <p:cNvPr id="5" name="Date Placeholder 4"/>
          <p:cNvSpPr>
            <a:spLocks noGrp="1"/>
          </p:cNvSpPr>
          <p:nvPr>
            <p:ph type="dt" sz="half" idx="10"/>
          </p:nvPr>
        </p:nvSpPr>
        <p:spPr/>
        <p:txBody>
          <a:bodyPr/>
          <a:lstStyle/>
          <a:p>
            <a:pPr marL="0" marR="0" lvl="0" indent="0" algn="l" defTabSz="395889" rtl="0" eaLnBrk="1" fontAlgn="auto" latinLnBrk="0" hangingPunct="1">
              <a:lnSpc>
                <a:spcPct val="100000"/>
              </a:lnSpc>
              <a:spcBef>
                <a:spcPts val="0"/>
              </a:spcBef>
              <a:spcAft>
                <a:spcPts val="0"/>
              </a:spcAft>
              <a:buClrTx/>
              <a:buSzTx/>
              <a:buFontTx/>
              <a:buNone/>
              <a:tabLst/>
              <a:defRPr/>
            </a:pPr>
            <a:fld id="{77B97201-DF28-472B-AC2C-B547E4B2347E}" type="datetimeFigureOut">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l" defTabSz="395889" rtl="0" eaLnBrk="1" fontAlgn="auto" latinLnBrk="0" hangingPunct="1">
                <a:lnSpc>
                  <a:spcPct val="100000"/>
                </a:lnSpc>
                <a:spcBef>
                  <a:spcPts val="0"/>
                </a:spcBef>
                <a:spcAft>
                  <a:spcPts val="0"/>
                </a:spcAft>
                <a:buClrTx/>
                <a:buSzTx/>
                <a:buFontTx/>
                <a:buNone/>
                <a:tabLst/>
                <a:defRPr/>
              </a:pPr>
              <a:t>12/07/2024</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395889" rtl="0" eaLnBrk="1" fontAlgn="auto" latinLnBrk="0" hangingPunct="1">
              <a:lnSpc>
                <a:spcPct val="100000"/>
              </a:lnSpc>
              <a:spcBef>
                <a:spcPts val="0"/>
              </a:spcBef>
              <a:spcAft>
                <a:spcPts val="0"/>
              </a:spcAft>
              <a:buClrTx/>
              <a:buSzTx/>
              <a:buFontTx/>
              <a:buNone/>
              <a:tabLst/>
              <a:defRPr/>
            </a:pPr>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95889" rtl="0" eaLnBrk="1" fontAlgn="auto" latinLnBrk="0" hangingPunct="1">
              <a:lnSpc>
                <a:spcPct val="100000"/>
              </a:lnSpc>
              <a:spcBef>
                <a:spcPts val="0"/>
              </a:spcBef>
              <a:spcAft>
                <a:spcPts val="0"/>
              </a:spcAft>
              <a:buClrTx/>
              <a:buSzTx/>
              <a:buFontTx/>
              <a:buNone/>
              <a:tabLst/>
              <a:defRPr/>
            </a:pPr>
            <a:fld id="{31402C6E-4C56-463D-B6A0-2D7E39029AF6}" type="slidenum">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r" defTabSz="395889" rtl="0" eaLnBrk="1" fontAlgn="auto" latinLnBrk="0" hangingPunct="1">
                <a:lnSpc>
                  <a:spcPct val="100000"/>
                </a:lnSpc>
                <a:spcBef>
                  <a:spcPts val="0"/>
                </a:spcBef>
                <a:spcAft>
                  <a:spcPts val="0"/>
                </a:spcAft>
                <a:buClrTx/>
                <a:buSzTx/>
                <a:buFontTx/>
                <a:buNone/>
                <a:tabLst/>
                <a:defRPr/>
              </a:pPr>
              <a:t>‹Nº›</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Tree>
    <p:extLst>
      <p:ext uri="{BB962C8B-B14F-4D97-AF65-F5344CB8AC3E}">
        <p14:creationId xmlns:p14="http://schemas.microsoft.com/office/powerpoint/2010/main" val="540644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8" cy="1600200"/>
          </a:xfrm>
        </p:spPr>
        <p:txBody>
          <a:bodyPr anchor="b"/>
          <a:lstStyle>
            <a:lvl1pPr>
              <a:defRPr sz="3109"/>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09"/>
            </a:lvl1pPr>
            <a:lvl2pPr marL="444188" indent="0">
              <a:buNone/>
              <a:defRPr sz="2721"/>
            </a:lvl2pPr>
            <a:lvl3pPr marL="888376" indent="0">
              <a:buNone/>
              <a:defRPr sz="2332"/>
            </a:lvl3pPr>
            <a:lvl4pPr marL="1332564" indent="0">
              <a:buNone/>
              <a:defRPr sz="1943"/>
            </a:lvl4pPr>
            <a:lvl5pPr marL="1776752" indent="0">
              <a:buNone/>
              <a:defRPr sz="1943"/>
            </a:lvl5pPr>
            <a:lvl6pPr marL="2220940" indent="0">
              <a:buNone/>
              <a:defRPr sz="1943"/>
            </a:lvl6pPr>
            <a:lvl7pPr marL="2665128" indent="0">
              <a:buNone/>
              <a:defRPr sz="1943"/>
            </a:lvl7pPr>
            <a:lvl8pPr marL="3109316" indent="0">
              <a:buNone/>
              <a:defRPr sz="1943"/>
            </a:lvl8pPr>
            <a:lvl9pPr marL="3553504" indent="0">
              <a:buNone/>
              <a:defRPr sz="1943"/>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9" y="2057401"/>
            <a:ext cx="3932238" cy="3811588"/>
          </a:xfrm>
        </p:spPr>
        <p:txBody>
          <a:bodyPr/>
          <a:lstStyle>
            <a:lvl1pPr marL="0" indent="0">
              <a:buNone/>
              <a:defRPr sz="1554"/>
            </a:lvl1pPr>
            <a:lvl2pPr marL="444188" indent="0">
              <a:buNone/>
              <a:defRPr sz="1360"/>
            </a:lvl2pPr>
            <a:lvl3pPr marL="888376" indent="0">
              <a:buNone/>
              <a:defRPr sz="1166"/>
            </a:lvl3pPr>
            <a:lvl4pPr marL="1332564" indent="0">
              <a:buNone/>
              <a:defRPr sz="972"/>
            </a:lvl4pPr>
            <a:lvl5pPr marL="1776752" indent="0">
              <a:buNone/>
              <a:defRPr sz="972"/>
            </a:lvl5pPr>
            <a:lvl6pPr marL="2220940" indent="0">
              <a:buNone/>
              <a:defRPr sz="972"/>
            </a:lvl6pPr>
            <a:lvl7pPr marL="2665128" indent="0">
              <a:buNone/>
              <a:defRPr sz="972"/>
            </a:lvl7pPr>
            <a:lvl8pPr marL="3109316" indent="0">
              <a:buNone/>
              <a:defRPr sz="972"/>
            </a:lvl8pPr>
            <a:lvl9pPr marL="3553504" indent="0">
              <a:buNone/>
              <a:defRPr sz="972"/>
            </a:lvl9pPr>
          </a:lstStyle>
          <a:p>
            <a:pPr lvl="0"/>
            <a:r>
              <a:rPr lang="es-ES"/>
              <a:t>Editar los estilos de texto del patrón</a:t>
            </a:r>
          </a:p>
        </p:txBody>
      </p:sp>
      <p:sp>
        <p:nvSpPr>
          <p:cNvPr id="5" name="Date Placeholder 4"/>
          <p:cNvSpPr>
            <a:spLocks noGrp="1"/>
          </p:cNvSpPr>
          <p:nvPr>
            <p:ph type="dt" sz="half" idx="10"/>
          </p:nvPr>
        </p:nvSpPr>
        <p:spPr/>
        <p:txBody>
          <a:bodyPr/>
          <a:lstStyle/>
          <a:p>
            <a:pPr marL="0" marR="0" lvl="0" indent="0" algn="l" defTabSz="395889" rtl="0" eaLnBrk="1" fontAlgn="auto" latinLnBrk="0" hangingPunct="1">
              <a:lnSpc>
                <a:spcPct val="100000"/>
              </a:lnSpc>
              <a:spcBef>
                <a:spcPts val="0"/>
              </a:spcBef>
              <a:spcAft>
                <a:spcPts val="0"/>
              </a:spcAft>
              <a:buClrTx/>
              <a:buSzTx/>
              <a:buFontTx/>
              <a:buNone/>
              <a:tabLst/>
              <a:defRPr/>
            </a:pPr>
            <a:fld id="{77B97201-DF28-472B-AC2C-B547E4B2347E}" type="datetimeFigureOut">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l" defTabSz="395889" rtl="0" eaLnBrk="1" fontAlgn="auto" latinLnBrk="0" hangingPunct="1">
                <a:lnSpc>
                  <a:spcPct val="100000"/>
                </a:lnSpc>
                <a:spcBef>
                  <a:spcPts val="0"/>
                </a:spcBef>
                <a:spcAft>
                  <a:spcPts val="0"/>
                </a:spcAft>
                <a:buClrTx/>
                <a:buSzTx/>
                <a:buFontTx/>
                <a:buNone/>
                <a:tabLst/>
                <a:defRPr/>
              </a:pPr>
              <a:t>12/07/2024</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395889" rtl="0" eaLnBrk="1" fontAlgn="auto" latinLnBrk="0" hangingPunct="1">
              <a:lnSpc>
                <a:spcPct val="100000"/>
              </a:lnSpc>
              <a:spcBef>
                <a:spcPts val="0"/>
              </a:spcBef>
              <a:spcAft>
                <a:spcPts val="0"/>
              </a:spcAft>
              <a:buClrTx/>
              <a:buSzTx/>
              <a:buFontTx/>
              <a:buNone/>
              <a:tabLst/>
              <a:defRPr/>
            </a:pPr>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95889" rtl="0" eaLnBrk="1" fontAlgn="auto" latinLnBrk="0" hangingPunct="1">
              <a:lnSpc>
                <a:spcPct val="100000"/>
              </a:lnSpc>
              <a:spcBef>
                <a:spcPts val="0"/>
              </a:spcBef>
              <a:spcAft>
                <a:spcPts val="0"/>
              </a:spcAft>
              <a:buClrTx/>
              <a:buSzTx/>
              <a:buFontTx/>
              <a:buNone/>
              <a:tabLst/>
              <a:defRPr/>
            </a:pPr>
            <a:fld id="{31402C6E-4C56-463D-B6A0-2D7E39029AF6}" type="slidenum">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r" defTabSz="395889" rtl="0" eaLnBrk="1" fontAlgn="auto" latinLnBrk="0" hangingPunct="1">
                <a:lnSpc>
                  <a:spcPct val="100000"/>
                </a:lnSpc>
                <a:spcBef>
                  <a:spcPts val="0"/>
                </a:spcBef>
                <a:spcAft>
                  <a:spcPts val="0"/>
                </a:spcAft>
                <a:buClrTx/>
                <a:buSzTx/>
                <a:buFontTx/>
                <a:buNone/>
                <a:tabLst/>
                <a:defRPr/>
              </a:pPr>
              <a:t>‹Nº›</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Tree>
    <p:extLst>
      <p:ext uri="{BB962C8B-B14F-4D97-AF65-F5344CB8AC3E}">
        <p14:creationId xmlns:p14="http://schemas.microsoft.com/office/powerpoint/2010/main" val="234110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0EE7E-16A2-89DD-C3E1-DBC8BB9E39A4}"/>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4CF911E5-08AE-56B2-C6A4-7B346DACC44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F5F6777-E97B-0AB1-65E3-1C4178C5A473}"/>
              </a:ext>
            </a:extLst>
          </p:cNvPr>
          <p:cNvSpPr>
            <a:spLocks noGrp="1"/>
          </p:cNvSpPr>
          <p:nvPr>
            <p:ph type="dt" sz="half" idx="10"/>
          </p:nvPr>
        </p:nvSpPr>
        <p:spPr/>
        <p:txBody>
          <a:bodyPr/>
          <a:lstStyle/>
          <a:p>
            <a:fld id="{D5BB5B69-21D3-F44F-A4F5-5B635EAB44DA}" type="datetimeFigureOut">
              <a:rPr lang="es-CO" smtClean="0"/>
              <a:t>12/07/2024</a:t>
            </a:fld>
            <a:endParaRPr lang="es-CO"/>
          </a:p>
        </p:txBody>
      </p:sp>
      <p:sp>
        <p:nvSpPr>
          <p:cNvPr id="5" name="Marcador de pie de página 4">
            <a:extLst>
              <a:ext uri="{FF2B5EF4-FFF2-40B4-BE49-F238E27FC236}">
                <a16:creationId xmlns:a16="http://schemas.microsoft.com/office/drawing/2014/main" id="{E1121522-5BCA-A250-79D7-2C266BB06CF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7E4B06-EF23-B2AA-F9D0-0D09145079C2}"/>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27263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395889" rtl="0" eaLnBrk="1" fontAlgn="auto" latinLnBrk="0" hangingPunct="1">
              <a:lnSpc>
                <a:spcPct val="100000"/>
              </a:lnSpc>
              <a:spcBef>
                <a:spcPts val="0"/>
              </a:spcBef>
              <a:spcAft>
                <a:spcPts val="0"/>
              </a:spcAft>
              <a:buClrTx/>
              <a:buSzTx/>
              <a:buFontTx/>
              <a:buNone/>
              <a:tabLst/>
              <a:defRPr/>
            </a:pPr>
            <a:fld id="{77B97201-DF28-472B-AC2C-B547E4B2347E}" type="datetimeFigureOut">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l" defTabSz="395889" rtl="0" eaLnBrk="1" fontAlgn="auto" latinLnBrk="0" hangingPunct="1">
                <a:lnSpc>
                  <a:spcPct val="100000"/>
                </a:lnSpc>
                <a:spcBef>
                  <a:spcPts val="0"/>
                </a:spcBef>
                <a:spcAft>
                  <a:spcPts val="0"/>
                </a:spcAft>
                <a:buClrTx/>
                <a:buSzTx/>
                <a:buFontTx/>
                <a:buNone/>
                <a:tabLst/>
                <a:defRPr/>
              </a:pPr>
              <a:t>12/07/2024</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395889" rtl="0" eaLnBrk="1" fontAlgn="auto" latinLnBrk="0" hangingPunct="1">
              <a:lnSpc>
                <a:spcPct val="100000"/>
              </a:lnSpc>
              <a:spcBef>
                <a:spcPts val="0"/>
              </a:spcBef>
              <a:spcAft>
                <a:spcPts val="0"/>
              </a:spcAft>
              <a:buClrTx/>
              <a:buSzTx/>
              <a:buFontTx/>
              <a:buNone/>
              <a:tabLst/>
              <a:defRPr/>
            </a:pPr>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95889" rtl="0" eaLnBrk="1" fontAlgn="auto" latinLnBrk="0" hangingPunct="1">
              <a:lnSpc>
                <a:spcPct val="100000"/>
              </a:lnSpc>
              <a:spcBef>
                <a:spcPts val="0"/>
              </a:spcBef>
              <a:spcAft>
                <a:spcPts val="0"/>
              </a:spcAft>
              <a:buClrTx/>
              <a:buSzTx/>
              <a:buFontTx/>
              <a:buNone/>
              <a:tabLst/>
              <a:defRPr/>
            </a:pPr>
            <a:fld id="{31402C6E-4C56-463D-B6A0-2D7E39029AF6}" type="slidenum">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r" defTabSz="395889" rtl="0" eaLnBrk="1" fontAlgn="auto" latinLnBrk="0" hangingPunct="1">
                <a:lnSpc>
                  <a:spcPct val="100000"/>
                </a:lnSpc>
                <a:spcBef>
                  <a:spcPts val="0"/>
                </a:spcBef>
                <a:spcAft>
                  <a:spcPts val="0"/>
                </a:spcAft>
                <a:buClrTx/>
                <a:buSzTx/>
                <a:buFontTx/>
                <a:buNone/>
                <a:tabLst/>
                <a:defRPr/>
              </a:pPr>
              <a:t>‹Nº›</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Tree>
    <p:extLst>
      <p:ext uri="{BB962C8B-B14F-4D97-AF65-F5344CB8AC3E}">
        <p14:creationId xmlns:p14="http://schemas.microsoft.com/office/powerpoint/2010/main" val="3232788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395889" rtl="0" eaLnBrk="1" fontAlgn="auto" latinLnBrk="0" hangingPunct="1">
              <a:lnSpc>
                <a:spcPct val="100000"/>
              </a:lnSpc>
              <a:spcBef>
                <a:spcPts val="0"/>
              </a:spcBef>
              <a:spcAft>
                <a:spcPts val="0"/>
              </a:spcAft>
              <a:buClrTx/>
              <a:buSzTx/>
              <a:buFontTx/>
              <a:buNone/>
              <a:tabLst/>
              <a:defRPr/>
            </a:pPr>
            <a:fld id="{77B97201-DF28-472B-AC2C-B547E4B2347E}" type="datetimeFigureOut">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l" defTabSz="395889" rtl="0" eaLnBrk="1" fontAlgn="auto" latinLnBrk="0" hangingPunct="1">
                <a:lnSpc>
                  <a:spcPct val="100000"/>
                </a:lnSpc>
                <a:spcBef>
                  <a:spcPts val="0"/>
                </a:spcBef>
                <a:spcAft>
                  <a:spcPts val="0"/>
                </a:spcAft>
                <a:buClrTx/>
                <a:buSzTx/>
                <a:buFontTx/>
                <a:buNone/>
                <a:tabLst/>
                <a:defRPr/>
              </a:pPr>
              <a:t>12/07/2024</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395889" rtl="0" eaLnBrk="1" fontAlgn="auto" latinLnBrk="0" hangingPunct="1">
              <a:lnSpc>
                <a:spcPct val="100000"/>
              </a:lnSpc>
              <a:spcBef>
                <a:spcPts val="0"/>
              </a:spcBef>
              <a:spcAft>
                <a:spcPts val="0"/>
              </a:spcAft>
              <a:buClrTx/>
              <a:buSzTx/>
              <a:buFontTx/>
              <a:buNone/>
              <a:tabLst/>
              <a:defRPr/>
            </a:pPr>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95889" rtl="0" eaLnBrk="1" fontAlgn="auto" latinLnBrk="0" hangingPunct="1">
              <a:lnSpc>
                <a:spcPct val="100000"/>
              </a:lnSpc>
              <a:spcBef>
                <a:spcPts val="0"/>
              </a:spcBef>
              <a:spcAft>
                <a:spcPts val="0"/>
              </a:spcAft>
              <a:buClrTx/>
              <a:buSzTx/>
              <a:buFontTx/>
              <a:buNone/>
              <a:tabLst/>
              <a:defRPr/>
            </a:pPr>
            <a:fld id="{31402C6E-4C56-463D-B6A0-2D7E39029AF6}" type="slidenum">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r" defTabSz="395889" rtl="0" eaLnBrk="1" fontAlgn="auto" latinLnBrk="0" hangingPunct="1">
                <a:lnSpc>
                  <a:spcPct val="100000"/>
                </a:lnSpc>
                <a:spcBef>
                  <a:spcPts val="0"/>
                </a:spcBef>
                <a:spcAft>
                  <a:spcPts val="0"/>
                </a:spcAft>
                <a:buClrTx/>
                <a:buSzTx/>
                <a:buFontTx/>
                <a:buNone/>
                <a:tabLst/>
                <a:defRPr/>
              </a:pPr>
              <a:t>‹Nº›</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Tree>
    <p:extLst>
      <p:ext uri="{BB962C8B-B14F-4D97-AF65-F5344CB8AC3E}">
        <p14:creationId xmlns:p14="http://schemas.microsoft.com/office/powerpoint/2010/main" val="3212139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34B69C7-53A8-4505-A7B7-8BE9755FA5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30" y="5457"/>
            <a:ext cx="12187630" cy="6860461"/>
          </a:xfrm>
          <a:prstGeom prst="rect">
            <a:avLst/>
          </a:prstGeom>
        </p:spPr>
      </p:pic>
      <p:sp>
        <p:nvSpPr>
          <p:cNvPr id="5" name="Title 1">
            <a:extLst>
              <a:ext uri="{FF2B5EF4-FFF2-40B4-BE49-F238E27FC236}">
                <a16:creationId xmlns:a16="http://schemas.microsoft.com/office/drawing/2014/main" id="{EFC11FBD-6E14-48A6-BCB0-58BAF666AC93}"/>
              </a:ext>
            </a:extLst>
          </p:cNvPr>
          <p:cNvSpPr>
            <a:spLocks noGrp="1"/>
          </p:cNvSpPr>
          <p:nvPr>
            <p:ph type="title"/>
          </p:nvPr>
        </p:nvSpPr>
        <p:spPr>
          <a:xfrm>
            <a:off x="1662537" y="284129"/>
            <a:ext cx="10139732" cy="359782"/>
          </a:xfrm>
        </p:spPr>
        <p:txBody>
          <a:bodyPr wrap="square" lIns="0" tIns="0" rIns="0" bIns="0">
            <a:spAutoFit/>
          </a:bodyPr>
          <a:lstStyle>
            <a:lvl1pPr algn="r">
              <a:defRPr sz="2598" i="1">
                <a:solidFill>
                  <a:schemeClr val="bg1"/>
                </a:solidFill>
                <a:latin typeface="Cambria" panose="02040503050406030204" pitchFamily="18" charset="0"/>
              </a:defRPr>
            </a:lvl1pPr>
          </a:lstStyle>
          <a:p>
            <a:r>
              <a:rPr lang="es-ES" dirty="0"/>
              <a:t>Haga clic para modificar el estilo de título del patrón</a:t>
            </a:r>
            <a:endParaRPr lang="en-US" dirty="0"/>
          </a:p>
        </p:txBody>
      </p:sp>
    </p:spTree>
    <p:extLst>
      <p:ext uri="{BB962C8B-B14F-4D97-AF65-F5344CB8AC3E}">
        <p14:creationId xmlns:p14="http://schemas.microsoft.com/office/powerpoint/2010/main" val="50771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CFA003-E691-3FB4-22FD-2D26DC4C754E}"/>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808A0AF6-E843-79A2-9F1B-C185D65415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0CBB28DC-8989-875C-9235-3F2259977E72}"/>
              </a:ext>
            </a:extLst>
          </p:cNvPr>
          <p:cNvSpPr>
            <a:spLocks noGrp="1"/>
          </p:cNvSpPr>
          <p:nvPr>
            <p:ph type="dt" sz="half" idx="10"/>
          </p:nvPr>
        </p:nvSpPr>
        <p:spPr/>
        <p:txBody>
          <a:bodyPr/>
          <a:lstStyle/>
          <a:p>
            <a:fld id="{D5BB5B69-21D3-F44F-A4F5-5B635EAB44DA}" type="datetimeFigureOut">
              <a:rPr lang="es-CO" smtClean="0"/>
              <a:t>12/07/2024</a:t>
            </a:fld>
            <a:endParaRPr lang="es-CO"/>
          </a:p>
        </p:txBody>
      </p:sp>
      <p:sp>
        <p:nvSpPr>
          <p:cNvPr id="5" name="Marcador de pie de página 4">
            <a:extLst>
              <a:ext uri="{FF2B5EF4-FFF2-40B4-BE49-F238E27FC236}">
                <a16:creationId xmlns:a16="http://schemas.microsoft.com/office/drawing/2014/main" id="{2C7F834C-52CF-CB5C-48C3-39FD6D36B2D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4E70C5C-B366-4175-1071-EB4BA6306F01}"/>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59367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E6C200-9AF3-3191-AC58-7BAF277BA014}"/>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DEF85614-AB05-3050-AC63-95DD6092E39F}"/>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B27F60A8-E53C-7B5D-2072-199AD3A4FCDE}"/>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2E683828-E2F2-E97A-3530-F061969E969D}"/>
              </a:ext>
            </a:extLst>
          </p:cNvPr>
          <p:cNvSpPr>
            <a:spLocks noGrp="1"/>
          </p:cNvSpPr>
          <p:nvPr>
            <p:ph type="dt" sz="half" idx="10"/>
          </p:nvPr>
        </p:nvSpPr>
        <p:spPr/>
        <p:txBody>
          <a:bodyPr/>
          <a:lstStyle/>
          <a:p>
            <a:fld id="{D5BB5B69-21D3-F44F-A4F5-5B635EAB44DA}" type="datetimeFigureOut">
              <a:rPr lang="es-CO" smtClean="0"/>
              <a:t>12/07/2024</a:t>
            </a:fld>
            <a:endParaRPr lang="es-CO"/>
          </a:p>
        </p:txBody>
      </p:sp>
      <p:sp>
        <p:nvSpPr>
          <p:cNvPr id="6" name="Marcador de pie de página 5">
            <a:extLst>
              <a:ext uri="{FF2B5EF4-FFF2-40B4-BE49-F238E27FC236}">
                <a16:creationId xmlns:a16="http://schemas.microsoft.com/office/drawing/2014/main" id="{C0633A1B-A3DA-D798-8EB1-B02E517F8EE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C7A822B-2660-5A91-40CB-AF9169FC341D}"/>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11184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3A2E88-4E54-1F5C-640D-3BECBD89D920}"/>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25CD52DB-52E7-DE5E-F668-78C0D7FF6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3BEB7574-6D66-C17E-B97F-374A78CA30AB}"/>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85A4F76D-CC4F-9766-8172-88E746F17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5968EC9D-5B49-26CB-65A1-614783701487}"/>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01CE850F-5FE9-2967-8545-CDF284FC55F1}"/>
              </a:ext>
            </a:extLst>
          </p:cNvPr>
          <p:cNvSpPr>
            <a:spLocks noGrp="1"/>
          </p:cNvSpPr>
          <p:nvPr>
            <p:ph type="dt" sz="half" idx="10"/>
          </p:nvPr>
        </p:nvSpPr>
        <p:spPr/>
        <p:txBody>
          <a:bodyPr/>
          <a:lstStyle/>
          <a:p>
            <a:fld id="{D5BB5B69-21D3-F44F-A4F5-5B635EAB44DA}" type="datetimeFigureOut">
              <a:rPr lang="es-CO" smtClean="0"/>
              <a:t>12/07/2024</a:t>
            </a:fld>
            <a:endParaRPr lang="es-CO"/>
          </a:p>
        </p:txBody>
      </p:sp>
      <p:sp>
        <p:nvSpPr>
          <p:cNvPr id="8" name="Marcador de pie de página 7">
            <a:extLst>
              <a:ext uri="{FF2B5EF4-FFF2-40B4-BE49-F238E27FC236}">
                <a16:creationId xmlns:a16="http://schemas.microsoft.com/office/drawing/2014/main" id="{AB7ACA90-8E81-ECB8-B397-91C19C01F79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C277526-A4B6-4DAA-F739-7E9A6E103A46}"/>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260551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755D05-D02E-329A-4266-B0538A62772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9EF5370B-AFE8-55B1-E7D8-CDB7C3E10832}"/>
              </a:ext>
            </a:extLst>
          </p:cNvPr>
          <p:cNvSpPr>
            <a:spLocks noGrp="1"/>
          </p:cNvSpPr>
          <p:nvPr>
            <p:ph type="dt" sz="half" idx="10"/>
          </p:nvPr>
        </p:nvSpPr>
        <p:spPr/>
        <p:txBody>
          <a:bodyPr/>
          <a:lstStyle/>
          <a:p>
            <a:fld id="{D5BB5B69-21D3-F44F-A4F5-5B635EAB44DA}" type="datetimeFigureOut">
              <a:rPr lang="es-CO" smtClean="0"/>
              <a:t>12/07/2024</a:t>
            </a:fld>
            <a:endParaRPr lang="es-CO"/>
          </a:p>
        </p:txBody>
      </p:sp>
      <p:sp>
        <p:nvSpPr>
          <p:cNvPr id="4" name="Marcador de pie de página 3">
            <a:extLst>
              <a:ext uri="{FF2B5EF4-FFF2-40B4-BE49-F238E27FC236}">
                <a16:creationId xmlns:a16="http://schemas.microsoft.com/office/drawing/2014/main" id="{394FB608-9A4D-DFC1-B15A-677B1E540D5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845FA74-5507-18C4-1BBC-FC722983549A}"/>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295436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C0596D6-7664-35AA-81B3-5BA5DC57FFB0}"/>
              </a:ext>
            </a:extLst>
          </p:cNvPr>
          <p:cNvSpPr>
            <a:spLocks noGrp="1"/>
          </p:cNvSpPr>
          <p:nvPr>
            <p:ph type="dt" sz="half" idx="10"/>
          </p:nvPr>
        </p:nvSpPr>
        <p:spPr/>
        <p:txBody>
          <a:bodyPr/>
          <a:lstStyle/>
          <a:p>
            <a:fld id="{D5BB5B69-21D3-F44F-A4F5-5B635EAB44DA}" type="datetimeFigureOut">
              <a:rPr lang="es-CO" smtClean="0"/>
              <a:t>12/07/2024</a:t>
            </a:fld>
            <a:endParaRPr lang="es-CO"/>
          </a:p>
        </p:txBody>
      </p:sp>
      <p:sp>
        <p:nvSpPr>
          <p:cNvPr id="3" name="Marcador de pie de página 2">
            <a:extLst>
              <a:ext uri="{FF2B5EF4-FFF2-40B4-BE49-F238E27FC236}">
                <a16:creationId xmlns:a16="http://schemas.microsoft.com/office/drawing/2014/main" id="{3F2CF8AE-AB31-6B37-2E60-EDB015F903E9}"/>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8F8118F-C55E-C7A8-1ACA-C9D0D4A47840}"/>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15791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5E9AE8-CFE7-7D0A-CC71-EA26F28841C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5175A795-511F-C8C0-9B26-F254AC1812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E6B217AD-F7BE-94FF-70F7-F40AB8837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22EE662-7765-AAF8-3B67-4489F07B819D}"/>
              </a:ext>
            </a:extLst>
          </p:cNvPr>
          <p:cNvSpPr>
            <a:spLocks noGrp="1"/>
          </p:cNvSpPr>
          <p:nvPr>
            <p:ph type="dt" sz="half" idx="10"/>
          </p:nvPr>
        </p:nvSpPr>
        <p:spPr/>
        <p:txBody>
          <a:bodyPr/>
          <a:lstStyle/>
          <a:p>
            <a:fld id="{D5BB5B69-21D3-F44F-A4F5-5B635EAB44DA}" type="datetimeFigureOut">
              <a:rPr lang="es-CO" smtClean="0"/>
              <a:t>12/07/2024</a:t>
            </a:fld>
            <a:endParaRPr lang="es-CO"/>
          </a:p>
        </p:txBody>
      </p:sp>
      <p:sp>
        <p:nvSpPr>
          <p:cNvPr id="6" name="Marcador de pie de página 5">
            <a:extLst>
              <a:ext uri="{FF2B5EF4-FFF2-40B4-BE49-F238E27FC236}">
                <a16:creationId xmlns:a16="http://schemas.microsoft.com/office/drawing/2014/main" id="{CC2FF6B2-BC9E-6DAD-6911-F5A55BF6334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6B8F64F-AD32-B854-6EFE-B2366C570D28}"/>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223021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A2F4BB-7733-A069-26AC-EA76E8F50C0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9F0B4704-E5CD-F6DB-5303-25577B8176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9A886568-5232-3368-1807-1EF118F28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1A2E62C-A617-FA11-1782-BF978DAC25C4}"/>
              </a:ext>
            </a:extLst>
          </p:cNvPr>
          <p:cNvSpPr>
            <a:spLocks noGrp="1"/>
          </p:cNvSpPr>
          <p:nvPr>
            <p:ph type="dt" sz="half" idx="10"/>
          </p:nvPr>
        </p:nvSpPr>
        <p:spPr/>
        <p:txBody>
          <a:bodyPr/>
          <a:lstStyle/>
          <a:p>
            <a:fld id="{D5BB5B69-21D3-F44F-A4F5-5B635EAB44DA}" type="datetimeFigureOut">
              <a:rPr lang="es-CO" smtClean="0"/>
              <a:t>12/07/2024</a:t>
            </a:fld>
            <a:endParaRPr lang="es-CO"/>
          </a:p>
        </p:txBody>
      </p:sp>
      <p:sp>
        <p:nvSpPr>
          <p:cNvPr id="6" name="Marcador de pie de página 5">
            <a:extLst>
              <a:ext uri="{FF2B5EF4-FFF2-40B4-BE49-F238E27FC236}">
                <a16:creationId xmlns:a16="http://schemas.microsoft.com/office/drawing/2014/main" id="{E7C2335F-977D-E8DC-CB3F-17161625AD4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1E20F7C-8430-DA0B-2491-C1FF84AF9824}"/>
              </a:ext>
            </a:extLst>
          </p:cNvPr>
          <p:cNvSpPr>
            <a:spLocks noGrp="1"/>
          </p:cNvSpPr>
          <p:nvPr>
            <p:ph type="sldNum" sz="quarter" idx="12"/>
          </p:nvPr>
        </p:nvSpPr>
        <p:spPr/>
        <p:txBody>
          <a:bodyPr/>
          <a:lstStyle/>
          <a:p>
            <a:fld id="{53BA63F6-110D-E44B-A5EE-8C57CE461AE3}" type="slidenum">
              <a:rPr lang="es-CO" smtClean="0"/>
              <a:t>‹Nº›</a:t>
            </a:fld>
            <a:endParaRPr lang="es-CO"/>
          </a:p>
        </p:txBody>
      </p:sp>
    </p:spTree>
    <p:extLst>
      <p:ext uri="{BB962C8B-B14F-4D97-AF65-F5344CB8AC3E}">
        <p14:creationId xmlns:p14="http://schemas.microsoft.com/office/powerpoint/2010/main" val="349121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B8D8EC-AA80-D363-7188-763290201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976D197D-9FCA-9D69-A72F-D8A25AC1DB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5D79DC54-28F5-7F7D-647C-B0BCA5B497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B5B69-21D3-F44F-A4F5-5B635EAB44DA}" type="datetimeFigureOut">
              <a:rPr lang="es-CO" smtClean="0"/>
              <a:t>12/07/2024</a:t>
            </a:fld>
            <a:endParaRPr lang="es-CO"/>
          </a:p>
        </p:txBody>
      </p:sp>
      <p:sp>
        <p:nvSpPr>
          <p:cNvPr id="5" name="Marcador de pie de página 4">
            <a:extLst>
              <a:ext uri="{FF2B5EF4-FFF2-40B4-BE49-F238E27FC236}">
                <a16:creationId xmlns:a16="http://schemas.microsoft.com/office/drawing/2014/main" id="{9FDCDF3A-E3FB-298C-FEE4-27C7AE5CAF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80BA162-DC0E-63E4-423B-90711B09A9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A63F6-110D-E44B-A5EE-8C57CE461AE3}" type="slidenum">
              <a:rPr lang="es-CO" smtClean="0"/>
              <a:t>‹Nº›</a:t>
            </a:fld>
            <a:endParaRPr lang="es-CO"/>
          </a:p>
        </p:txBody>
      </p:sp>
    </p:spTree>
    <p:extLst>
      <p:ext uri="{BB962C8B-B14F-4D97-AF65-F5344CB8AC3E}">
        <p14:creationId xmlns:p14="http://schemas.microsoft.com/office/powerpoint/2010/main" val="3184297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7"/>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166">
                <a:solidFill>
                  <a:schemeClr val="tx1">
                    <a:tint val="75000"/>
                  </a:schemeClr>
                </a:solidFill>
              </a:defRPr>
            </a:lvl1pPr>
          </a:lstStyle>
          <a:p>
            <a:pPr marL="0" marR="0" lvl="0" indent="0" algn="l" defTabSz="395889" rtl="0" eaLnBrk="1" fontAlgn="auto" latinLnBrk="0" hangingPunct="1">
              <a:lnSpc>
                <a:spcPct val="100000"/>
              </a:lnSpc>
              <a:spcBef>
                <a:spcPts val="0"/>
              </a:spcBef>
              <a:spcAft>
                <a:spcPts val="0"/>
              </a:spcAft>
              <a:buClrTx/>
              <a:buSzTx/>
              <a:buFontTx/>
              <a:buNone/>
              <a:tabLst/>
              <a:defRPr/>
            </a:pPr>
            <a:fld id="{77B97201-DF28-472B-AC2C-B547E4B2347E}" type="datetimeFigureOut">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l" defTabSz="395889" rtl="0" eaLnBrk="1" fontAlgn="auto" latinLnBrk="0" hangingPunct="1">
                <a:lnSpc>
                  <a:spcPct val="100000"/>
                </a:lnSpc>
                <a:spcBef>
                  <a:spcPts val="0"/>
                </a:spcBef>
                <a:spcAft>
                  <a:spcPts val="0"/>
                </a:spcAft>
                <a:buClrTx/>
                <a:buSzTx/>
                <a:buFontTx/>
                <a:buNone/>
                <a:tabLst/>
                <a:defRPr/>
              </a:pPr>
              <a:t>12/07/2024</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166">
                <a:solidFill>
                  <a:schemeClr val="tx1">
                    <a:tint val="75000"/>
                  </a:schemeClr>
                </a:solidFill>
              </a:defRPr>
            </a:lvl1pPr>
          </a:lstStyle>
          <a:p>
            <a:pPr marL="0" marR="0" lvl="0" indent="0" algn="ctr" defTabSz="395889" rtl="0" eaLnBrk="1" fontAlgn="auto" latinLnBrk="0" hangingPunct="1">
              <a:lnSpc>
                <a:spcPct val="100000"/>
              </a:lnSpc>
              <a:spcBef>
                <a:spcPts val="0"/>
              </a:spcBef>
              <a:spcAft>
                <a:spcPts val="0"/>
              </a:spcAft>
              <a:buClrTx/>
              <a:buSzTx/>
              <a:buFontTx/>
              <a:buNone/>
              <a:tabLst/>
              <a:defRPr/>
            </a:pPr>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66">
                <a:solidFill>
                  <a:schemeClr val="tx1">
                    <a:tint val="75000"/>
                  </a:schemeClr>
                </a:solidFill>
              </a:defRPr>
            </a:lvl1pPr>
          </a:lstStyle>
          <a:p>
            <a:pPr marL="0" marR="0" lvl="0" indent="0" algn="r" defTabSz="395889" rtl="0" eaLnBrk="1" fontAlgn="auto" latinLnBrk="0" hangingPunct="1">
              <a:lnSpc>
                <a:spcPct val="100000"/>
              </a:lnSpc>
              <a:spcBef>
                <a:spcPts val="0"/>
              </a:spcBef>
              <a:spcAft>
                <a:spcPts val="0"/>
              </a:spcAft>
              <a:buClrTx/>
              <a:buSzTx/>
              <a:buFontTx/>
              <a:buNone/>
              <a:tabLst/>
              <a:defRPr/>
            </a:pPr>
            <a:fld id="{31402C6E-4C56-463D-B6A0-2D7E39029AF6}" type="slidenum">
              <a:rPr kumimoji="0" lang="es-CO" sz="1166" b="0" i="0" u="none" strike="noStrike" kern="1200" cap="none" spc="0" normalizeH="0" baseline="0" noProof="0" smtClean="0">
                <a:ln>
                  <a:noFill/>
                </a:ln>
                <a:solidFill>
                  <a:srgbClr val="0F235A">
                    <a:tint val="75000"/>
                  </a:srgbClr>
                </a:solidFill>
                <a:effectLst/>
                <a:uLnTx/>
                <a:uFillTx/>
                <a:latin typeface="Calibri"/>
                <a:ea typeface="+mn-ea"/>
                <a:cs typeface="+mn-cs"/>
              </a:rPr>
              <a:pPr marL="0" marR="0" lvl="0" indent="0" algn="r" defTabSz="395889" rtl="0" eaLnBrk="1" fontAlgn="auto" latinLnBrk="0" hangingPunct="1">
                <a:lnSpc>
                  <a:spcPct val="100000"/>
                </a:lnSpc>
                <a:spcBef>
                  <a:spcPts val="0"/>
                </a:spcBef>
                <a:spcAft>
                  <a:spcPts val="0"/>
                </a:spcAft>
                <a:buClrTx/>
                <a:buSzTx/>
                <a:buFontTx/>
                <a:buNone/>
                <a:tabLst/>
                <a:defRPr/>
              </a:pPr>
              <a:t>‹Nº›</a:t>
            </a:fld>
            <a:endParaRPr kumimoji="0" lang="es-CO" sz="1166" b="0" i="0" u="none" strike="noStrike" kern="1200" cap="none" spc="0" normalizeH="0" baseline="0" noProof="0" dirty="0">
              <a:ln>
                <a:noFill/>
              </a:ln>
              <a:solidFill>
                <a:srgbClr val="0F235A">
                  <a:tint val="75000"/>
                </a:srgbClr>
              </a:solidFill>
              <a:effectLst/>
              <a:uLnTx/>
              <a:uFillTx/>
              <a:latin typeface="Calibri"/>
              <a:ea typeface="+mn-ea"/>
              <a:cs typeface="+mn-cs"/>
            </a:endParaRPr>
          </a:p>
        </p:txBody>
      </p:sp>
    </p:spTree>
    <p:extLst>
      <p:ext uri="{BB962C8B-B14F-4D97-AF65-F5344CB8AC3E}">
        <p14:creationId xmlns:p14="http://schemas.microsoft.com/office/powerpoint/2010/main" val="1925742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88376" rtl="0" eaLnBrk="1" latinLnBrk="0" hangingPunct="1">
        <a:lnSpc>
          <a:spcPct val="90000"/>
        </a:lnSpc>
        <a:spcBef>
          <a:spcPct val="0"/>
        </a:spcBef>
        <a:buNone/>
        <a:defRPr sz="4275" kern="1200">
          <a:solidFill>
            <a:schemeClr val="tx1"/>
          </a:solidFill>
          <a:latin typeface="+mj-lt"/>
          <a:ea typeface="+mj-ea"/>
          <a:cs typeface="+mj-cs"/>
        </a:defRPr>
      </a:lvl1pPr>
    </p:titleStyle>
    <p:bodyStyle>
      <a:lvl1pPr marL="222094" indent="-222094" algn="l" defTabSz="888376" rtl="0" eaLnBrk="1" latinLnBrk="0" hangingPunct="1">
        <a:lnSpc>
          <a:spcPct val="90000"/>
        </a:lnSpc>
        <a:spcBef>
          <a:spcPts val="972"/>
        </a:spcBef>
        <a:buFont typeface="Arial" panose="020B0604020202020204" pitchFamily="34" charset="0"/>
        <a:buChar char="•"/>
        <a:defRPr sz="2721" kern="1200">
          <a:solidFill>
            <a:schemeClr val="tx1"/>
          </a:solidFill>
          <a:latin typeface="+mn-lt"/>
          <a:ea typeface="+mn-ea"/>
          <a:cs typeface="+mn-cs"/>
        </a:defRPr>
      </a:lvl1pPr>
      <a:lvl2pPr marL="666282" indent="-222094" algn="l" defTabSz="888376" rtl="0" eaLnBrk="1" latinLnBrk="0" hangingPunct="1">
        <a:lnSpc>
          <a:spcPct val="90000"/>
        </a:lnSpc>
        <a:spcBef>
          <a:spcPts val="486"/>
        </a:spcBef>
        <a:buFont typeface="Arial" panose="020B0604020202020204" pitchFamily="34" charset="0"/>
        <a:buChar char="•"/>
        <a:defRPr sz="2332" kern="1200">
          <a:solidFill>
            <a:schemeClr val="tx1"/>
          </a:solidFill>
          <a:latin typeface="+mn-lt"/>
          <a:ea typeface="+mn-ea"/>
          <a:cs typeface="+mn-cs"/>
        </a:defRPr>
      </a:lvl2pPr>
      <a:lvl3pPr marL="1110470" indent="-222094" algn="l" defTabSz="888376" rtl="0" eaLnBrk="1" latinLnBrk="0" hangingPunct="1">
        <a:lnSpc>
          <a:spcPct val="90000"/>
        </a:lnSpc>
        <a:spcBef>
          <a:spcPts val="486"/>
        </a:spcBef>
        <a:buFont typeface="Arial" panose="020B0604020202020204" pitchFamily="34" charset="0"/>
        <a:buChar char="•"/>
        <a:defRPr sz="1943" kern="1200">
          <a:solidFill>
            <a:schemeClr val="tx1"/>
          </a:solidFill>
          <a:latin typeface="+mn-lt"/>
          <a:ea typeface="+mn-ea"/>
          <a:cs typeface="+mn-cs"/>
        </a:defRPr>
      </a:lvl3pPr>
      <a:lvl4pPr marL="1554658" indent="-222094" algn="l" defTabSz="888376" rtl="0" eaLnBrk="1" latinLnBrk="0" hangingPunct="1">
        <a:lnSpc>
          <a:spcPct val="90000"/>
        </a:lnSpc>
        <a:spcBef>
          <a:spcPts val="486"/>
        </a:spcBef>
        <a:buFont typeface="Arial" panose="020B0604020202020204" pitchFamily="34" charset="0"/>
        <a:buChar char="•"/>
        <a:defRPr sz="1749" kern="1200">
          <a:solidFill>
            <a:schemeClr val="tx1"/>
          </a:solidFill>
          <a:latin typeface="+mn-lt"/>
          <a:ea typeface="+mn-ea"/>
          <a:cs typeface="+mn-cs"/>
        </a:defRPr>
      </a:lvl4pPr>
      <a:lvl5pPr marL="1998846" indent="-222094" algn="l" defTabSz="888376" rtl="0" eaLnBrk="1" latinLnBrk="0" hangingPunct="1">
        <a:lnSpc>
          <a:spcPct val="90000"/>
        </a:lnSpc>
        <a:spcBef>
          <a:spcPts val="486"/>
        </a:spcBef>
        <a:buFont typeface="Arial" panose="020B0604020202020204" pitchFamily="34" charset="0"/>
        <a:buChar char="•"/>
        <a:defRPr sz="1749" kern="1200">
          <a:solidFill>
            <a:schemeClr val="tx1"/>
          </a:solidFill>
          <a:latin typeface="+mn-lt"/>
          <a:ea typeface="+mn-ea"/>
          <a:cs typeface="+mn-cs"/>
        </a:defRPr>
      </a:lvl5pPr>
      <a:lvl6pPr marL="2443034" indent="-222094" algn="l" defTabSz="888376" rtl="0" eaLnBrk="1" latinLnBrk="0" hangingPunct="1">
        <a:lnSpc>
          <a:spcPct val="90000"/>
        </a:lnSpc>
        <a:spcBef>
          <a:spcPts val="486"/>
        </a:spcBef>
        <a:buFont typeface="Arial" panose="020B0604020202020204" pitchFamily="34" charset="0"/>
        <a:buChar char="•"/>
        <a:defRPr sz="1749" kern="1200">
          <a:solidFill>
            <a:schemeClr val="tx1"/>
          </a:solidFill>
          <a:latin typeface="+mn-lt"/>
          <a:ea typeface="+mn-ea"/>
          <a:cs typeface="+mn-cs"/>
        </a:defRPr>
      </a:lvl6pPr>
      <a:lvl7pPr marL="2887222" indent="-222094" algn="l" defTabSz="888376" rtl="0" eaLnBrk="1" latinLnBrk="0" hangingPunct="1">
        <a:lnSpc>
          <a:spcPct val="90000"/>
        </a:lnSpc>
        <a:spcBef>
          <a:spcPts val="486"/>
        </a:spcBef>
        <a:buFont typeface="Arial" panose="020B0604020202020204" pitchFamily="34" charset="0"/>
        <a:buChar char="•"/>
        <a:defRPr sz="1749" kern="1200">
          <a:solidFill>
            <a:schemeClr val="tx1"/>
          </a:solidFill>
          <a:latin typeface="+mn-lt"/>
          <a:ea typeface="+mn-ea"/>
          <a:cs typeface="+mn-cs"/>
        </a:defRPr>
      </a:lvl7pPr>
      <a:lvl8pPr marL="3331410" indent="-222094" algn="l" defTabSz="888376" rtl="0" eaLnBrk="1" latinLnBrk="0" hangingPunct="1">
        <a:lnSpc>
          <a:spcPct val="90000"/>
        </a:lnSpc>
        <a:spcBef>
          <a:spcPts val="486"/>
        </a:spcBef>
        <a:buFont typeface="Arial" panose="020B0604020202020204" pitchFamily="34" charset="0"/>
        <a:buChar char="•"/>
        <a:defRPr sz="1749" kern="1200">
          <a:solidFill>
            <a:schemeClr val="tx1"/>
          </a:solidFill>
          <a:latin typeface="+mn-lt"/>
          <a:ea typeface="+mn-ea"/>
          <a:cs typeface="+mn-cs"/>
        </a:defRPr>
      </a:lvl8pPr>
      <a:lvl9pPr marL="3775598" indent="-222094" algn="l" defTabSz="888376" rtl="0" eaLnBrk="1" latinLnBrk="0" hangingPunct="1">
        <a:lnSpc>
          <a:spcPct val="90000"/>
        </a:lnSpc>
        <a:spcBef>
          <a:spcPts val="486"/>
        </a:spcBef>
        <a:buFont typeface="Arial" panose="020B0604020202020204" pitchFamily="34" charset="0"/>
        <a:buChar char="•"/>
        <a:defRPr sz="1749" kern="1200">
          <a:solidFill>
            <a:schemeClr val="tx1"/>
          </a:solidFill>
          <a:latin typeface="+mn-lt"/>
          <a:ea typeface="+mn-ea"/>
          <a:cs typeface="+mn-cs"/>
        </a:defRPr>
      </a:lvl9pPr>
    </p:bodyStyle>
    <p:otherStyle>
      <a:defPPr>
        <a:defRPr lang="en-US"/>
      </a:defPPr>
      <a:lvl1pPr marL="0" algn="l" defTabSz="888376" rtl="0" eaLnBrk="1" latinLnBrk="0" hangingPunct="1">
        <a:defRPr sz="1749" kern="1200">
          <a:solidFill>
            <a:schemeClr val="tx1"/>
          </a:solidFill>
          <a:latin typeface="+mn-lt"/>
          <a:ea typeface="+mn-ea"/>
          <a:cs typeface="+mn-cs"/>
        </a:defRPr>
      </a:lvl1pPr>
      <a:lvl2pPr marL="444188" algn="l" defTabSz="888376" rtl="0" eaLnBrk="1" latinLnBrk="0" hangingPunct="1">
        <a:defRPr sz="1749" kern="1200">
          <a:solidFill>
            <a:schemeClr val="tx1"/>
          </a:solidFill>
          <a:latin typeface="+mn-lt"/>
          <a:ea typeface="+mn-ea"/>
          <a:cs typeface="+mn-cs"/>
        </a:defRPr>
      </a:lvl2pPr>
      <a:lvl3pPr marL="888376" algn="l" defTabSz="888376" rtl="0" eaLnBrk="1" latinLnBrk="0" hangingPunct="1">
        <a:defRPr sz="1749" kern="1200">
          <a:solidFill>
            <a:schemeClr val="tx1"/>
          </a:solidFill>
          <a:latin typeface="+mn-lt"/>
          <a:ea typeface="+mn-ea"/>
          <a:cs typeface="+mn-cs"/>
        </a:defRPr>
      </a:lvl3pPr>
      <a:lvl4pPr marL="1332564" algn="l" defTabSz="888376" rtl="0" eaLnBrk="1" latinLnBrk="0" hangingPunct="1">
        <a:defRPr sz="1749" kern="1200">
          <a:solidFill>
            <a:schemeClr val="tx1"/>
          </a:solidFill>
          <a:latin typeface="+mn-lt"/>
          <a:ea typeface="+mn-ea"/>
          <a:cs typeface="+mn-cs"/>
        </a:defRPr>
      </a:lvl4pPr>
      <a:lvl5pPr marL="1776752" algn="l" defTabSz="888376" rtl="0" eaLnBrk="1" latinLnBrk="0" hangingPunct="1">
        <a:defRPr sz="1749" kern="1200">
          <a:solidFill>
            <a:schemeClr val="tx1"/>
          </a:solidFill>
          <a:latin typeface="+mn-lt"/>
          <a:ea typeface="+mn-ea"/>
          <a:cs typeface="+mn-cs"/>
        </a:defRPr>
      </a:lvl5pPr>
      <a:lvl6pPr marL="2220940" algn="l" defTabSz="888376" rtl="0" eaLnBrk="1" latinLnBrk="0" hangingPunct="1">
        <a:defRPr sz="1749" kern="1200">
          <a:solidFill>
            <a:schemeClr val="tx1"/>
          </a:solidFill>
          <a:latin typeface="+mn-lt"/>
          <a:ea typeface="+mn-ea"/>
          <a:cs typeface="+mn-cs"/>
        </a:defRPr>
      </a:lvl6pPr>
      <a:lvl7pPr marL="2665128" algn="l" defTabSz="888376" rtl="0" eaLnBrk="1" latinLnBrk="0" hangingPunct="1">
        <a:defRPr sz="1749" kern="1200">
          <a:solidFill>
            <a:schemeClr val="tx1"/>
          </a:solidFill>
          <a:latin typeface="+mn-lt"/>
          <a:ea typeface="+mn-ea"/>
          <a:cs typeface="+mn-cs"/>
        </a:defRPr>
      </a:lvl7pPr>
      <a:lvl8pPr marL="3109316" algn="l" defTabSz="888376" rtl="0" eaLnBrk="1" latinLnBrk="0" hangingPunct="1">
        <a:defRPr sz="1749" kern="1200">
          <a:solidFill>
            <a:schemeClr val="tx1"/>
          </a:solidFill>
          <a:latin typeface="+mn-lt"/>
          <a:ea typeface="+mn-ea"/>
          <a:cs typeface="+mn-cs"/>
        </a:defRPr>
      </a:lvl8pPr>
      <a:lvl9pPr marL="3553504" algn="l" defTabSz="888376" rtl="0" eaLnBrk="1" latinLnBrk="0" hangingPunct="1">
        <a:defRPr sz="17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jp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4.jp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18" Type="http://schemas.microsoft.com/office/2007/relationships/diagramDrawing" Target="../diagrams/drawing11.xml"/><Relationship Id="rId3" Type="http://schemas.openxmlformats.org/officeDocument/2006/relationships/image" Target="../media/image4.jpg"/><Relationship Id="rId7" Type="http://schemas.openxmlformats.org/officeDocument/2006/relationships/diagramColors" Target="../diagrams/colors9.xml"/><Relationship Id="rId12" Type="http://schemas.openxmlformats.org/officeDocument/2006/relationships/diagramColors" Target="../diagrams/colors10.xml"/><Relationship Id="rId17" Type="http://schemas.openxmlformats.org/officeDocument/2006/relationships/diagramColors" Target="../diagrams/colors11.xml"/><Relationship Id="rId2" Type="http://schemas.openxmlformats.org/officeDocument/2006/relationships/notesSlide" Target="../notesSlides/notesSlide10.xml"/><Relationship Id="rId16" Type="http://schemas.openxmlformats.org/officeDocument/2006/relationships/diagramQuickStyle" Target="../diagrams/quickStyle11.xml"/><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5" Type="http://schemas.openxmlformats.org/officeDocument/2006/relationships/diagramLayout" Target="../diagrams/layout11.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diagramData" Target="../diagrams/data1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4.jpg"/><Relationship Id="rId7" Type="http://schemas.openxmlformats.org/officeDocument/2006/relationships/diagramColors" Target="../diagrams/colors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hyperlink" Target="Presentacion%20Descuentos%20e%20incentivos.pptx" TargetMode="External"/><Relationship Id="rId2" Type="http://schemas.openxmlformats.org/officeDocument/2006/relationships/diagramData" Target="../diagrams/data15.xml"/><Relationship Id="rId1" Type="http://schemas.openxmlformats.org/officeDocument/2006/relationships/slideLayout" Target="../slideLayouts/slideLayout2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package" Target="../embeddings/Microsoft_Excel_Worksheet.xlsx"/></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4.jp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880F153-7765-4249-B307-8732118CB01A}"/>
              </a:ext>
            </a:extLst>
          </p:cNvPr>
          <p:cNvSpPr txBox="1"/>
          <p:nvPr/>
        </p:nvSpPr>
        <p:spPr>
          <a:xfrm>
            <a:off x="4890053" y="16110"/>
            <a:ext cx="6977270" cy="1692771"/>
          </a:xfrm>
          <a:prstGeom prst="rect">
            <a:avLst/>
          </a:prstGeom>
          <a:noFill/>
        </p:spPr>
        <p:txBody>
          <a:bodyPr wrap="square" lIns="0" tIns="0" rIns="0" bIns="0" rtlCol="0">
            <a:spAutoFit/>
          </a:bodyPr>
          <a:lstStyle/>
          <a:p>
            <a:pPr algn="r"/>
            <a:r>
              <a:rPr lang="es-CO" sz="5500" b="1" dirty="0">
                <a:solidFill>
                  <a:srgbClr val="00245E"/>
                </a:solidFill>
                <a:latin typeface="Arial" panose="020B0604020202020204" pitchFamily="34" charset="0"/>
                <a:ea typeface="Franklin Gothic Demi Cond" charset="0"/>
                <a:cs typeface="Arial" panose="020B0604020202020204" pitchFamily="34" charset="0"/>
              </a:rPr>
              <a:t>Universidad Militar Nueva Granada</a:t>
            </a:r>
          </a:p>
        </p:txBody>
      </p:sp>
      <p:sp>
        <p:nvSpPr>
          <p:cNvPr id="8" name="CuadroTexto 7">
            <a:extLst>
              <a:ext uri="{FF2B5EF4-FFF2-40B4-BE49-F238E27FC236}">
                <a16:creationId xmlns:a16="http://schemas.microsoft.com/office/drawing/2014/main" id="{7880F153-7765-4249-B307-8732118CB01A}"/>
              </a:ext>
            </a:extLst>
          </p:cNvPr>
          <p:cNvSpPr txBox="1"/>
          <p:nvPr/>
        </p:nvSpPr>
        <p:spPr>
          <a:xfrm>
            <a:off x="6935817" y="2772798"/>
            <a:ext cx="4660265" cy="677108"/>
          </a:xfrm>
          <a:prstGeom prst="rect">
            <a:avLst/>
          </a:prstGeom>
          <a:noFill/>
        </p:spPr>
        <p:txBody>
          <a:bodyPr wrap="square" lIns="0" tIns="0" rIns="0" bIns="0" rtlCol="0">
            <a:spAutoFit/>
          </a:bodyPr>
          <a:lstStyle/>
          <a:p>
            <a:pPr algn="r"/>
            <a:r>
              <a:rPr lang="es-ES" sz="4400" b="1" spc="300" dirty="0">
                <a:solidFill>
                  <a:srgbClr val="002060"/>
                </a:solidFill>
                <a:effectLst>
                  <a:outerShdw blurRad="38100" dist="38100" dir="2700000" algn="tl">
                    <a:srgbClr val="000000">
                      <a:alpha val="43137"/>
                    </a:srgbClr>
                  </a:outerShdw>
                </a:effectLst>
                <a:latin typeface="Bahnschrift Condensed" panose="020B0502040204020203" pitchFamily="34" charset="0"/>
                <a:cs typeface="Arial" panose="020B0604020202020204" pitchFamily="34" charset="0"/>
              </a:rPr>
              <a:t>División Financiera</a:t>
            </a:r>
          </a:p>
        </p:txBody>
      </p:sp>
      <p:sp>
        <p:nvSpPr>
          <p:cNvPr id="3" name="CuadroTexto 2"/>
          <p:cNvSpPr txBox="1"/>
          <p:nvPr/>
        </p:nvSpPr>
        <p:spPr>
          <a:xfrm>
            <a:off x="9190393" y="3274005"/>
            <a:ext cx="1999265" cy="584775"/>
          </a:xfrm>
          <a:prstGeom prst="rect">
            <a:avLst/>
          </a:prstGeom>
          <a:noFill/>
        </p:spPr>
        <p:txBody>
          <a:bodyPr wrap="none" rtlCol="0">
            <a:spAutoFit/>
          </a:bodyPr>
          <a:lstStyle/>
          <a:p>
            <a:r>
              <a:rPr lang="es-CO" sz="3200" b="1" dirty="0">
                <a:solidFill>
                  <a:srgbClr val="002060"/>
                </a:solidFill>
                <a:latin typeface="Bahnschrift Condensed" panose="020B0502040204020203" pitchFamily="34" charset="0"/>
              </a:rPr>
              <a:t>Julio de 2024</a:t>
            </a:r>
            <a:endParaRPr lang="en-US" sz="3200" b="1" dirty="0">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246366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6629400" y="291257"/>
            <a:ext cx="4414478" cy="461665"/>
          </a:xfrm>
          <a:prstGeom prst="rect">
            <a:avLst/>
          </a:prstGeom>
          <a:noFill/>
        </p:spPr>
        <p:txBody>
          <a:bodyPr wrap="none" rtlCol="0">
            <a:spAutoFit/>
          </a:bodyPr>
          <a:lstStyle/>
          <a:p>
            <a:r>
              <a:rPr lang="es-CO" sz="2400" b="1" dirty="0">
                <a:solidFill>
                  <a:srgbClr val="002060"/>
                </a:solidFill>
              </a:rPr>
              <a:t>REQUISITOS GRUPOS DE INTERÉS</a:t>
            </a:r>
            <a:endParaRPr lang="en-US" sz="2400" b="1" dirty="0">
              <a:solidFill>
                <a:srgbClr val="002060"/>
              </a:solidFill>
            </a:endParaRPr>
          </a:p>
        </p:txBody>
      </p:sp>
      <p:sp>
        <p:nvSpPr>
          <p:cNvPr id="4" name="Rectángulo 3"/>
          <p:cNvSpPr/>
          <p:nvPr/>
        </p:nvSpPr>
        <p:spPr>
          <a:xfrm>
            <a:off x="322132" y="997266"/>
            <a:ext cx="11584118" cy="646331"/>
          </a:xfrm>
          <a:prstGeom prst="rect">
            <a:avLst/>
          </a:prstGeom>
        </p:spPr>
        <p:txBody>
          <a:bodyPr wrap="square">
            <a:spAutoFit/>
          </a:bodyPr>
          <a:lstStyle/>
          <a:p>
            <a:pPr>
              <a:spcAft>
                <a:spcPts val="0"/>
              </a:spcAft>
            </a:pPr>
            <a:r>
              <a:rPr lang="es-ES" dirty="0">
                <a:solidFill>
                  <a:srgbClr val="002060"/>
                </a:solidFill>
              </a:rPr>
              <a:t>Los requisitos de nuestro grupo de interés, se encuentran identificados, normatizados y publicados en la página web, además de ser socializados a través de “</a:t>
            </a:r>
            <a:r>
              <a:rPr lang="es-ES" dirty="0" err="1">
                <a:solidFill>
                  <a:srgbClr val="002060"/>
                </a:solidFill>
              </a:rPr>
              <a:t>info</a:t>
            </a:r>
            <a:r>
              <a:rPr lang="es-ES" dirty="0">
                <a:solidFill>
                  <a:srgbClr val="002060"/>
                </a:solidFill>
              </a:rPr>
              <a:t>” (correo electrónico)</a:t>
            </a:r>
            <a:endParaRPr lang="en-US" sz="1600" dirty="0">
              <a:solidFill>
                <a:srgbClr val="002060"/>
              </a:solidFill>
              <a:effectLst/>
              <a:latin typeface="Times New Roman" panose="02020603050405020304" pitchFamily="18" charset="0"/>
              <a:ea typeface="Times New Roman" panose="02020603050405020304" pitchFamily="18" charset="0"/>
            </a:endParaRPr>
          </a:p>
        </p:txBody>
      </p:sp>
      <p:graphicFrame>
        <p:nvGraphicFramePr>
          <p:cNvPr id="11" name="Diagrama 10"/>
          <p:cNvGraphicFramePr/>
          <p:nvPr>
            <p:extLst>
              <p:ext uri="{D42A27DB-BD31-4B8C-83A1-F6EECF244321}">
                <p14:modId xmlns:p14="http://schemas.microsoft.com/office/powerpoint/2010/main" val="3322012498"/>
              </p:ext>
            </p:extLst>
          </p:nvPr>
        </p:nvGraphicFramePr>
        <p:xfrm>
          <a:off x="1456790" y="1574800"/>
          <a:ext cx="8928635"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56716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323033" y="394843"/>
            <a:ext cx="11235349" cy="389017"/>
          </a:xfrm>
          <a:prstGeom prst="rect">
            <a:avLst/>
          </a:prstGeom>
        </p:spPr>
        <p:txBody>
          <a:bodyPr vert="horz" wrap="square" lIns="0" tIns="0" rIns="0" bIns="0" rtlCol="0" anchor="ctr">
            <a:spAutoFit/>
          </a:bodyPr>
          <a:lstStyle>
            <a:lvl1pPr algn="r" defTabSz="1025957" rtl="0" eaLnBrk="1" latinLnBrk="0" hangingPunct="1">
              <a:lnSpc>
                <a:spcPts val="3200"/>
              </a:lnSpc>
              <a:spcBef>
                <a:spcPct val="0"/>
              </a:spcBef>
              <a:buNone/>
              <a:defRPr sz="2800" b="0" i="0" kern="1200" spc="0" baseline="0">
                <a:solidFill>
                  <a:srgbClr val="000447"/>
                </a:solidFill>
                <a:latin typeface="Helvetica" pitchFamily="2" charset="0"/>
                <a:ea typeface="Verdana" panose="020B0604030504040204" pitchFamily="34" charset="0"/>
                <a:cs typeface="Verdana" panose="020B0604030504040204" pitchFamily="34" charset="0"/>
              </a:defRPr>
            </a:lvl1pPr>
          </a:lstStyle>
          <a:p>
            <a:pPr marL="0" marR="0" lvl="0" indent="0" algn="r" defTabSz="1025957" rtl="0" eaLnBrk="1" fontAlgn="auto" latinLnBrk="0" hangingPunct="1">
              <a:lnSpc>
                <a:spcPts val="3200"/>
              </a:lnSpc>
              <a:spcBef>
                <a:spcPct val="0"/>
              </a:spcBef>
              <a:spcAft>
                <a:spcPts val="0"/>
              </a:spcAft>
              <a:buClrTx/>
              <a:buSzTx/>
              <a:buFontTx/>
              <a:buNone/>
              <a:tabLst/>
              <a:defRPr/>
            </a:pPr>
            <a:r>
              <a:rPr kumimoji="0" lang="es-CO" sz="2400" b="1" i="0" u="none" strike="noStrike" kern="1200" cap="none" spc="0" normalizeH="0" baseline="0" noProof="0" dirty="0">
                <a:ln>
                  <a:noFill/>
                </a:ln>
                <a:solidFill>
                  <a:srgbClr val="000447"/>
                </a:solidFill>
                <a:effectLst/>
                <a:uLnTx/>
                <a:uFillTx/>
                <a:latin typeface="+mn-lt"/>
                <a:ea typeface="Verdana" panose="020B0604030504040204" pitchFamily="34" charset="0"/>
              </a:rPr>
              <a:t>INFORMACIÓN DOCUMENTADA</a:t>
            </a:r>
            <a:endParaRPr kumimoji="0" lang="en-US" sz="2400" b="1" i="0" u="none" strike="noStrike" kern="1200" cap="none" spc="0" normalizeH="0" baseline="0" noProof="0" dirty="0">
              <a:ln>
                <a:noFill/>
              </a:ln>
              <a:solidFill>
                <a:srgbClr val="000447"/>
              </a:solidFill>
              <a:effectLst/>
              <a:uLnTx/>
              <a:uFillTx/>
              <a:latin typeface="+mn-lt"/>
              <a:ea typeface="Verdana" panose="020B0604030504040204" pitchFamily="34" charset="0"/>
            </a:endParaRPr>
          </a:p>
        </p:txBody>
      </p:sp>
      <p:sp>
        <p:nvSpPr>
          <p:cNvPr id="7" name="Rectángulo 6"/>
          <p:cNvSpPr/>
          <p:nvPr/>
        </p:nvSpPr>
        <p:spPr>
          <a:xfrm>
            <a:off x="247655" y="1058671"/>
            <a:ext cx="11461745" cy="981423"/>
          </a:xfrm>
          <a:prstGeom prst="rect">
            <a:avLst/>
          </a:prstGeom>
        </p:spPr>
        <p:txBody>
          <a:bodyPr wrap="square">
            <a:spAutoFit/>
          </a:bodyPr>
          <a:lstStyle/>
          <a:p>
            <a:pPr algn="just" defTabSz="457200">
              <a:lnSpc>
                <a:spcPct val="107000"/>
              </a:lnSpc>
            </a:pPr>
            <a:r>
              <a:rPr lang="es-ES" dirty="0">
                <a:solidFill>
                  <a:srgbClr val="0F235A"/>
                </a:solidFill>
                <a:ea typeface="Calibri" panose="020F0502020204030204" pitchFamily="34" charset="0"/>
                <a:cs typeface="Times New Roman" panose="02020603050405020304" pitchFamily="18" charset="0"/>
              </a:rPr>
              <a:t>La División Financiera tiene documentados los procedimientos, formatos y manuales necesarios como apoyo al desarrollo de las diferentes actividades del proceso de ingresos y gastos, documentos que se encuentran conservados en el módulo </a:t>
            </a:r>
            <a:r>
              <a:rPr lang="es-ES" dirty="0" err="1">
                <a:solidFill>
                  <a:srgbClr val="0F235A"/>
                </a:solidFill>
                <a:ea typeface="Calibri" panose="020F0502020204030204" pitchFamily="34" charset="0"/>
                <a:cs typeface="Times New Roman" panose="02020603050405020304" pitchFamily="18" charset="0"/>
              </a:rPr>
              <a:t>kawak</a:t>
            </a:r>
            <a:r>
              <a:rPr lang="es-ES" dirty="0">
                <a:solidFill>
                  <a:srgbClr val="0F235A"/>
                </a:solidFill>
                <a:latin typeface="Tahoma" panose="020B0604030504040204" pitchFamily="34" charset="0"/>
                <a:ea typeface="Calibri" panose="020F0502020204030204" pitchFamily="34" charset="0"/>
                <a:cs typeface="Times New Roman" panose="02020603050405020304" pitchFamily="18" charset="0"/>
              </a:rPr>
              <a:t>.</a:t>
            </a:r>
          </a:p>
        </p:txBody>
      </p:sp>
      <p:graphicFrame>
        <p:nvGraphicFramePr>
          <p:cNvPr id="8" name="Diagrama 7"/>
          <p:cNvGraphicFramePr/>
          <p:nvPr>
            <p:extLst>
              <p:ext uri="{D42A27DB-BD31-4B8C-83A1-F6EECF244321}">
                <p14:modId xmlns:p14="http://schemas.microsoft.com/office/powerpoint/2010/main" val="605650746"/>
              </p:ext>
            </p:extLst>
          </p:nvPr>
        </p:nvGraphicFramePr>
        <p:xfrm>
          <a:off x="6159616" y="2081282"/>
          <a:ext cx="5752984" cy="34932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a 10"/>
          <p:cNvGraphicFramePr/>
          <p:nvPr>
            <p:extLst>
              <p:ext uri="{D42A27DB-BD31-4B8C-83A1-F6EECF244321}">
                <p14:modId xmlns:p14="http://schemas.microsoft.com/office/powerpoint/2010/main" val="3853238243"/>
              </p:ext>
            </p:extLst>
          </p:nvPr>
        </p:nvGraphicFramePr>
        <p:xfrm>
          <a:off x="155693" y="2082041"/>
          <a:ext cx="5822834" cy="327277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219471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p:cNvSpPr txBox="1">
            <a:spLocks/>
          </p:cNvSpPr>
          <p:nvPr/>
        </p:nvSpPr>
        <p:spPr>
          <a:xfrm>
            <a:off x="-323033" y="394843"/>
            <a:ext cx="11235349" cy="389017"/>
          </a:xfrm>
          <a:prstGeom prst="rect">
            <a:avLst/>
          </a:prstGeom>
        </p:spPr>
        <p:txBody>
          <a:bodyPr vert="horz" wrap="square" lIns="0" tIns="0" rIns="0" bIns="0" rtlCol="0" anchor="ctr">
            <a:spAutoFit/>
          </a:bodyPr>
          <a:lstStyle>
            <a:lvl1pPr algn="r" defTabSz="1025957" rtl="0" eaLnBrk="1" latinLnBrk="0" hangingPunct="1">
              <a:lnSpc>
                <a:spcPts val="3200"/>
              </a:lnSpc>
              <a:spcBef>
                <a:spcPct val="0"/>
              </a:spcBef>
              <a:buNone/>
              <a:defRPr sz="2800" b="0" i="0" kern="1200" spc="0" baseline="0">
                <a:solidFill>
                  <a:srgbClr val="000447"/>
                </a:solidFill>
                <a:latin typeface="Helvetica" pitchFamily="2" charset="0"/>
                <a:ea typeface="Verdana" panose="020B0604030504040204" pitchFamily="34" charset="0"/>
                <a:cs typeface="Verdana" panose="020B0604030504040204" pitchFamily="34" charset="0"/>
              </a:defRPr>
            </a:lvl1pPr>
          </a:lstStyle>
          <a:p>
            <a:pPr marL="0" marR="0" lvl="0" indent="0" algn="r" defTabSz="1025957" rtl="0" eaLnBrk="1" fontAlgn="auto" latinLnBrk="0" hangingPunct="1">
              <a:lnSpc>
                <a:spcPts val="3200"/>
              </a:lnSpc>
              <a:spcBef>
                <a:spcPct val="0"/>
              </a:spcBef>
              <a:spcAft>
                <a:spcPts val="0"/>
              </a:spcAft>
              <a:buClrTx/>
              <a:buSzTx/>
              <a:buFontTx/>
              <a:buNone/>
              <a:tabLst/>
              <a:defRPr/>
            </a:pPr>
            <a:r>
              <a:rPr kumimoji="0" lang="es-CO" sz="2400" b="1" i="0" u="none" strike="noStrike" kern="1200" cap="none" spc="0" normalizeH="0" baseline="0" noProof="0" dirty="0">
                <a:ln>
                  <a:noFill/>
                </a:ln>
                <a:solidFill>
                  <a:srgbClr val="000447"/>
                </a:solidFill>
                <a:effectLst/>
                <a:uLnTx/>
                <a:uFillTx/>
                <a:latin typeface="+mn-lt"/>
                <a:ea typeface="Verdana" panose="020B0604030504040204" pitchFamily="34" charset="0"/>
              </a:rPr>
              <a:t>INFORMACIÓN DOCUMENTADA</a:t>
            </a:r>
            <a:endParaRPr kumimoji="0" lang="en-US" sz="2400" b="1" i="0" u="none" strike="noStrike" kern="1200" cap="none" spc="0" normalizeH="0" baseline="0" noProof="0" dirty="0">
              <a:ln>
                <a:noFill/>
              </a:ln>
              <a:solidFill>
                <a:srgbClr val="000447"/>
              </a:solidFill>
              <a:effectLst/>
              <a:uLnTx/>
              <a:uFillTx/>
              <a:latin typeface="+mn-lt"/>
              <a:ea typeface="Verdana" panose="020B0604030504040204" pitchFamily="34" charset="0"/>
            </a:endParaRPr>
          </a:p>
        </p:txBody>
      </p:sp>
      <p:sp>
        <p:nvSpPr>
          <p:cNvPr id="7" name="Rectángulo 6"/>
          <p:cNvSpPr/>
          <p:nvPr/>
        </p:nvSpPr>
        <p:spPr>
          <a:xfrm>
            <a:off x="247655" y="1058671"/>
            <a:ext cx="11461745" cy="685059"/>
          </a:xfrm>
          <a:prstGeom prst="rect">
            <a:avLst/>
          </a:prstGeom>
        </p:spPr>
        <p:txBody>
          <a:bodyPr wrap="square">
            <a:spAutoFit/>
          </a:bodyPr>
          <a:lstStyle/>
          <a:p>
            <a:pPr algn="just" defTabSz="457200">
              <a:lnSpc>
                <a:spcPct val="107000"/>
              </a:lnSpc>
            </a:pPr>
            <a:r>
              <a:rPr lang="es-ES" dirty="0">
                <a:solidFill>
                  <a:srgbClr val="0F235A"/>
                </a:solidFill>
                <a:ea typeface="Calibri" panose="020F0502020204030204" pitchFamily="34" charset="0"/>
                <a:cs typeface="Times New Roman" panose="02020603050405020304" pitchFamily="18" charset="0"/>
              </a:rPr>
              <a:t>La División Financiera tiene documentados los procedimientos necesarios como apoyo al desarrollo de las diferentes actividades del proceso de ingresos y gastos, documentos que se encuentran conservados en el módulo </a:t>
            </a:r>
            <a:r>
              <a:rPr lang="es-ES" dirty="0" err="1">
                <a:solidFill>
                  <a:srgbClr val="0F235A"/>
                </a:solidFill>
                <a:ea typeface="Calibri" panose="020F0502020204030204" pitchFamily="34" charset="0"/>
                <a:cs typeface="Times New Roman" panose="02020603050405020304" pitchFamily="18" charset="0"/>
              </a:rPr>
              <a:t>kawak</a:t>
            </a:r>
            <a:r>
              <a:rPr lang="es-ES" dirty="0">
                <a:solidFill>
                  <a:srgbClr val="0F235A"/>
                </a:solidFill>
                <a:latin typeface="Tahoma" panose="020B0604030504040204" pitchFamily="34" charset="0"/>
                <a:ea typeface="Calibri" panose="020F0502020204030204" pitchFamily="34" charset="0"/>
                <a:cs typeface="Times New Roman" panose="02020603050405020304" pitchFamily="18" charset="0"/>
              </a:rPr>
              <a:t>.</a:t>
            </a:r>
          </a:p>
        </p:txBody>
      </p:sp>
      <p:graphicFrame>
        <p:nvGraphicFramePr>
          <p:cNvPr id="12" name="Diagrama 11"/>
          <p:cNvGraphicFramePr/>
          <p:nvPr>
            <p:extLst>
              <p:ext uri="{D42A27DB-BD31-4B8C-83A1-F6EECF244321}">
                <p14:modId xmlns:p14="http://schemas.microsoft.com/office/powerpoint/2010/main" val="945036890"/>
              </p:ext>
            </p:extLst>
          </p:nvPr>
        </p:nvGraphicFramePr>
        <p:xfrm>
          <a:off x="6470766" y="1743730"/>
          <a:ext cx="5467234" cy="32473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Diagrama 12"/>
          <p:cNvGraphicFramePr/>
          <p:nvPr>
            <p:extLst>
              <p:ext uri="{D42A27DB-BD31-4B8C-83A1-F6EECF244321}">
                <p14:modId xmlns:p14="http://schemas.microsoft.com/office/powerpoint/2010/main" val="1308425778"/>
              </p:ext>
            </p:extLst>
          </p:nvPr>
        </p:nvGraphicFramePr>
        <p:xfrm>
          <a:off x="162160" y="1891540"/>
          <a:ext cx="6308606" cy="40520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Diagrama 8"/>
          <p:cNvGraphicFramePr/>
          <p:nvPr>
            <p:extLst>
              <p:ext uri="{D42A27DB-BD31-4B8C-83A1-F6EECF244321}">
                <p14:modId xmlns:p14="http://schemas.microsoft.com/office/powerpoint/2010/main" val="813081801"/>
              </p:ext>
            </p:extLst>
          </p:nvPr>
        </p:nvGraphicFramePr>
        <p:xfrm>
          <a:off x="6616816" y="4991100"/>
          <a:ext cx="5175134" cy="68505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61548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n 8"/>
          <p:cNvPicPr>
            <a:picLocks noChangeAspect="1"/>
          </p:cNvPicPr>
          <p:nvPr/>
        </p:nvPicPr>
        <p:blipFill>
          <a:blip r:embed="rId3"/>
          <a:stretch>
            <a:fillRect/>
          </a:stretch>
        </p:blipFill>
        <p:spPr>
          <a:xfrm>
            <a:off x="355474" y="1477407"/>
            <a:ext cx="11350847" cy="4876800"/>
          </a:xfrm>
          <a:prstGeom prst="rect">
            <a:avLst/>
          </a:prstGeom>
        </p:spPr>
      </p:pic>
      <p:sp>
        <p:nvSpPr>
          <p:cNvPr id="72" name="Título 2"/>
          <p:cNvSpPr>
            <a:spLocks noGrp="1"/>
          </p:cNvSpPr>
          <p:nvPr>
            <p:ph type="title"/>
          </p:nvPr>
        </p:nvSpPr>
        <p:spPr>
          <a:xfrm>
            <a:off x="8461251" y="5169353"/>
            <a:ext cx="3169117" cy="456151"/>
          </a:xfrm>
        </p:spPr>
        <p:txBody>
          <a:bodyPr>
            <a:normAutofit/>
          </a:bodyPr>
          <a:lstStyle/>
          <a:p>
            <a:pPr algn="r"/>
            <a:r>
              <a:rPr lang="es-ES" sz="1600" b="1" dirty="0">
                <a:solidFill>
                  <a:srgbClr val="002060"/>
                </a:solidFill>
                <a:latin typeface="Arial" panose="020B0604020202020204" pitchFamily="34" charset="0"/>
                <a:cs typeface="Arial" panose="020B0604020202020204" pitchFamily="34" charset="0"/>
              </a:rPr>
              <a:t>Normatividad aplicable</a:t>
            </a:r>
            <a:endParaRPr lang="es-CO" sz="1600" dirty="0">
              <a:solidFill>
                <a:srgbClr val="002060"/>
              </a:solidFill>
              <a:latin typeface="Arial" panose="020B0604020202020204" pitchFamily="34" charset="0"/>
              <a:cs typeface="Arial" panose="020B0604020202020204" pitchFamily="34" charset="0"/>
            </a:endParaRPr>
          </a:p>
        </p:txBody>
      </p:sp>
      <p:sp>
        <p:nvSpPr>
          <p:cNvPr id="4" name="Rectángulo 3"/>
          <p:cNvSpPr/>
          <p:nvPr/>
        </p:nvSpPr>
        <p:spPr>
          <a:xfrm>
            <a:off x="6375399" y="403786"/>
            <a:ext cx="4660943" cy="43088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SECCIÓN DE CONTABILIDAD</a:t>
            </a:r>
            <a:endParaRPr kumimoji="0" lang="es-ES" sz="2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 name="CuadroTexto 1"/>
          <p:cNvSpPr txBox="1"/>
          <p:nvPr/>
        </p:nvSpPr>
        <p:spPr>
          <a:xfrm>
            <a:off x="331375" y="1154241"/>
            <a:ext cx="11399043" cy="646331"/>
          </a:xfrm>
          <a:prstGeom prst="rect">
            <a:avLst/>
          </a:prstGeom>
          <a:noFill/>
        </p:spPr>
        <p:txBody>
          <a:bodyPr wrap="square" rtlCol="0">
            <a:spAutoFit/>
          </a:bodyPr>
          <a:lstStyle/>
          <a:p>
            <a:pPr lvl="0"/>
            <a:r>
              <a:rPr lang="es-CO" dirty="0">
                <a:solidFill>
                  <a:srgbClr val="0F235A">
                    <a:hueOff val="0"/>
                    <a:satOff val="0"/>
                    <a:lumOff val="0"/>
                    <a:alphaOff val="0"/>
                  </a:srgbClr>
                </a:solidFill>
                <a:cs typeface="Arial" pitchFamily="34" charset="0"/>
              </a:rPr>
              <a:t>Encargada de </a:t>
            </a:r>
            <a:r>
              <a:rPr lang="es-ES" dirty="0">
                <a:solidFill>
                  <a:srgbClr val="0F235A">
                    <a:hueOff val="0"/>
                    <a:satOff val="0"/>
                    <a:lumOff val="0"/>
                    <a:alphaOff val="0"/>
                  </a:srgbClr>
                </a:solidFill>
                <a:cs typeface="Arial" pitchFamily="34" charset="0"/>
              </a:rPr>
              <a:t>realizar el proceso contable conforme a la normatividad vigente de las operaciones económicas efectuadas por la Universidad, generar control de cartera y obligaciones.</a:t>
            </a:r>
            <a:endParaRPr lang="es-ES" dirty="0"/>
          </a:p>
        </p:txBody>
      </p:sp>
    </p:spTree>
    <p:extLst>
      <p:ext uri="{BB962C8B-B14F-4D97-AF65-F5344CB8AC3E}">
        <p14:creationId xmlns:p14="http://schemas.microsoft.com/office/powerpoint/2010/main" val="366843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360199" y="317381"/>
            <a:ext cx="11193342" cy="43088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SECCIÓN DE CONTABILIDAD</a:t>
            </a:r>
            <a:endParaRPr kumimoji="0" lang="es-ES" sz="2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8" name="Grupo 7">
            <a:extLst>
              <a:ext uri="{FF2B5EF4-FFF2-40B4-BE49-F238E27FC236}">
                <a16:creationId xmlns:a16="http://schemas.microsoft.com/office/drawing/2014/main" id="{A89F2360-DD30-4AFF-90A9-94412382BFC4}"/>
              </a:ext>
            </a:extLst>
          </p:cNvPr>
          <p:cNvGrpSpPr/>
          <p:nvPr/>
        </p:nvGrpSpPr>
        <p:grpSpPr>
          <a:xfrm>
            <a:off x="1035222" y="1213008"/>
            <a:ext cx="10343978" cy="4928295"/>
            <a:chOff x="4887530" y="2251249"/>
            <a:chExt cx="14602591" cy="10702751"/>
          </a:xfrm>
        </p:grpSpPr>
        <p:sp>
          <p:nvSpPr>
            <p:cNvPr id="10" name="Freeform 38">
              <a:extLst>
                <a:ext uri="{FF2B5EF4-FFF2-40B4-BE49-F238E27FC236}">
                  <a16:creationId xmlns:a16="http://schemas.microsoft.com/office/drawing/2014/main" id="{617FBA8C-FBC1-433B-8A8C-90E122375C9C}"/>
                </a:ext>
              </a:extLst>
            </p:cNvPr>
            <p:cNvSpPr>
              <a:spLocks noChangeArrowheads="1"/>
            </p:cNvSpPr>
            <p:nvPr/>
          </p:nvSpPr>
          <p:spPr bwMode="auto">
            <a:xfrm>
              <a:off x="17047230" y="9706639"/>
              <a:ext cx="2442890" cy="1836380"/>
            </a:xfrm>
            <a:custGeom>
              <a:avLst/>
              <a:gdLst>
                <a:gd name="T0" fmla="*/ 0 w 2559"/>
                <a:gd name="T1" fmla="*/ 1475 h 1922"/>
                <a:gd name="T2" fmla="*/ 1 w 2559"/>
                <a:gd name="T3" fmla="*/ 1921 h 1922"/>
                <a:gd name="T4" fmla="*/ 2558 w 2559"/>
                <a:gd name="T5" fmla="*/ 444 h 1922"/>
                <a:gd name="T6" fmla="*/ 2557 w 2559"/>
                <a:gd name="T7" fmla="*/ 0 h 1922"/>
                <a:gd name="T8" fmla="*/ 0 w 2559"/>
                <a:gd name="T9" fmla="*/ 1475 h 1922"/>
              </a:gdLst>
              <a:ahLst/>
              <a:cxnLst>
                <a:cxn ang="0">
                  <a:pos x="T0" y="T1"/>
                </a:cxn>
                <a:cxn ang="0">
                  <a:pos x="T2" y="T3"/>
                </a:cxn>
                <a:cxn ang="0">
                  <a:pos x="T4" y="T5"/>
                </a:cxn>
                <a:cxn ang="0">
                  <a:pos x="T6" y="T7"/>
                </a:cxn>
                <a:cxn ang="0">
                  <a:pos x="T8" y="T9"/>
                </a:cxn>
              </a:cxnLst>
              <a:rect l="0" t="0" r="r" b="b"/>
              <a:pathLst>
                <a:path w="2559" h="1922">
                  <a:moveTo>
                    <a:pt x="0" y="1475"/>
                  </a:moveTo>
                  <a:lnTo>
                    <a:pt x="1" y="1921"/>
                  </a:lnTo>
                  <a:lnTo>
                    <a:pt x="2558" y="444"/>
                  </a:lnTo>
                  <a:lnTo>
                    <a:pt x="2557" y="0"/>
                  </a:lnTo>
                  <a:lnTo>
                    <a:pt x="0" y="1475"/>
                  </a:lnTo>
                </a:path>
              </a:pathLst>
            </a:custGeom>
            <a:solidFill>
              <a:srgbClr val="B74919">
                <a:lumMod val="75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11" name="Freeform 39">
              <a:extLst>
                <a:ext uri="{FF2B5EF4-FFF2-40B4-BE49-F238E27FC236}">
                  <a16:creationId xmlns:a16="http://schemas.microsoft.com/office/drawing/2014/main" id="{F4EC54AC-7D17-4BCF-AE57-0FAB259D4BEC}"/>
                </a:ext>
              </a:extLst>
            </p:cNvPr>
            <p:cNvSpPr>
              <a:spLocks noChangeArrowheads="1"/>
            </p:cNvSpPr>
            <p:nvPr/>
          </p:nvSpPr>
          <p:spPr bwMode="auto">
            <a:xfrm>
              <a:off x="14621187" y="8295662"/>
              <a:ext cx="4868934" cy="2817746"/>
            </a:xfrm>
            <a:custGeom>
              <a:avLst/>
              <a:gdLst>
                <a:gd name="T0" fmla="*/ 0 w 5098"/>
                <a:gd name="T1" fmla="*/ 1476 h 2952"/>
                <a:gd name="T2" fmla="*/ 2540 w 5098"/>
                <a:gd name="T3" fmla="*/ 2951 h 2952"/>
                <a:gd name="T4" fmla="*/ 5097 w 5098"/>
                <a:gd name="T5" fmla="*/ 1476 h 2952"/>
                <a:gd name="T6" fmla="*/ 2557 w 5098"/>
                <a:gd name="T7" fmla="*/ 0 h 2952"/>
                <a:gd name="T8" fmla="*/ 0 w 5098"/>
                <a:gd name="T9" fmla="*/ 1476 h 2952"/>
              </a:gdLst>
              <a:ahLst/>
              <a:cxnLst>
                <a:cxn ang="0">
                  <a:pos x="T0" y="T1"/>
                </a:cxn>
                <a:cxn ang="0">
                  <a:pos x="T2" y="T3"/>
                </a:cxn>
                <a:cxn ang="0">
                  <a:pos x="T4" y="T5"/>
                </a:cxn>
                <a:cxn ang="0">
                  <a:pos x="T6" y="T7"/>
                </a:cxn>
                <a:cxn ang="0">
                  <a:pos x="T8" y="T9"/>
                </a:cxn>
              </a:cxnLst>
              <a:rect l="0" t="0" r="r" b="b"/>
              <a:pathLst>
                <a:path w="5098" h="2952">
                  <a:moveTo>
                    <a:pt x="0" y="1476"/>
                  </a:moveTo>
                  <a:lnTo>
                    <a:pt x="2540" y="2951"/>
                  </a:lnTo>
                  <a:lnTo>
                    <a:pt x="5097" y="1476"/>
                  </a:lnTo>
                  <a:lnTo>
                    <a:pt x="2557" y="0"/>
                  </a:lnTo>
                  <a:lnTo>
                    <a:pt x="0" y="1476"/>
                  </a:lnTo>
                </a:path>
              </a:pathLst>
            </a:custGeom>
            <a:solidFill>
              <a:srgbClr val="B74919">
                <a:lumMod val="60000"/>
                <a:lumOff val="4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12" name="Freeform 40">
              <a:extLst>
                <a:ext uri="{FF2B5EF4-FFF2-40B4-BE49-F238E27FC236}">
                  <a16:creationId xmlns:a16="http://schemas.microsoft.com/office/drawing/2014/main" id="{328F1E2D-1DC8-4842-ACA0-9738E918BD2F}"/>
                </a:ext>
              </a:extLst>
            </p:cNvPr>
            <p:cNvSpPr>
              <a:spLocks noChangeArrowheads="1"/>
            </p:cNvSpPr>
            <p:nvPr/>
          </p:nvSpPr>
          <p:spPr bwMode="auto">
            <a:xfrm>
              <a:off x="14722273" y="8354628"/>
              <a:ext cx="4670974" cy="2704027"/>
            </a:xfrm>
            <a:custGeom>
              <a:avLst/>
              <a:gdLst>
                <a:gd name="T0" fmla="*/ 0 w 4892"/>
                <a:gd name="T1" fmla="*/ 1417 h 2833"/>
                <a:gd name="T2" fmla="*/ 2454 w 4892"/>
                <a:gd name="T3" fmla="*/ 0 h 2833"/>
                <a:gd name="T4" fmla="*/ 4891 w 4892"/>
                <a:gd name="T5" fmla="*/ 1417 h 2833"/>
                <a:gd name="T6" fmla="*/ 2437 w 4892"/>
                <a:gd name="T7" fmla="*/ 2832 h 2833"/>
                <a:gd name="T8" fmla="*/ 0 w 4892"/>
                <a:gd name="T9" fmla="*/ 1417 h 2833"/>
              </a:gdLst>
              <a:ahLst/>
              <a:cxnLst>
                <a:cxn ang="0">
                  <a:pos x="T0" y="T1"/>
                </a:cxn>
                <a:cxn ang="0">
                  <a:pos x="T2" y="T3"/>
                </a:cxn>
                <a:cxn ang="0">
                  <a:pos x="T4" y="T5"/>
                </a:cxn>
                <a:cxn ang="0">
                  <a:pos x="T6" y="T7"/>
                </a:cxn>
                <a:cxn ang="0">
                  <a:pos x="T8" y="T9"/>
                </a:cxn>
              </a:cxnLst>
              <a:rect l="0" t="0" r="r" b="b"/>
              <a:pathLst>
                <a:path w="4892" h="2833">
                  <a:moveTo>
                    <a:pt x="0" y="1417"/>
                  </a:moveTo>
                  <a:lnTo>
                    <a:pt x="2454" y="0"/>
                  </a:lnTo>
                  <a:lnTo>
                    <a:pt x="4891" y="1417"/>
                  </a:lnTo>
                  <a:lnTo>
                    <a:pt x="2437" y="2832"/>
                  </a:lnTo>
                  <a:lnTo>
                    <a:pt x="0" y="1417"/>
                  </a:lnTo>
                </a:path>
              </a:pathLst>
            </a:custGeom>
            <a:solidFill>
              <a:srgbClr val="B74919"/>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13" name="Freeform 41">
              <a:extLst>
                <a:ext uri="{FF2B5EF4-FFF2-40B4-BE49-F238E27FC236}">
                  <a16:creationId xmlns:a16="http://schemas.microsoft.com/office/drawing/2014/main" id="{93C2BCA5-3653-43CA-B2C0-EF5AE4493253}"/>
                </a:ext>
              </a:extLst>
            </p:cNvPr>
            <p:cNvSpPr>
              <a:spLocks noChangeArrowheads="1"/>
            </p:cNvSpPr>
            <p:nvPr/>
          </p:nvSpPr>
          <p:spPr bwMode="auto">
            <a:xfrm>
              <a:off x="14604339" y="9706639"/>
              <a:ext cx="2442890" cy="1836380"/>
            </a:xfrm>
            <a:custGeom>
              <a:avLst/>
              <a:gdLst>
                <a:gd name="T0" fmla="*/ 2557 w 2559"/>
                <a:gd name="T1" fmla="*/ 1475 h 1922"/>
                <a:gd name="T2" fmla="*/ 2558 w 2559"/>
                <a:gd name="T3" fmla="*/ 1921 h 1922"/>
                <a:gd name="T4" fmla="*/ 0 w 2559"/>
                <a:gd name="T5" fmla="*/ 444 h 1922"/>
                <a:gd name="T6" fmla="*/ 17 w 2559"/>
                <a:gd name="T7" fmla="*/ 0 h 1922"/>
                <a:gd name="T8" fmla="*/ 2557 w 2559"/>
                <a:gd name="T9" fmla="*/ 1475 h 1922"/>
              </a:gdLst>
              <a:ahLst/>
              <a:cxnLst>
                <a:cxn ang="0">
                  <a:pos x="T0" y="T1"/>
                </a:cxn>
                <a:cxn ang="0">
                  <a:pos x="T2" y="T3"/>
                </a:cxn>
                <a:cxn ang="0">
                  <a:pos x="T4" y="T5"/>
                </a:cxn>
                <a:cxn ang="0">
                  <a:pos x="T6" y="T7"/>
                </a:cxn>
                <a:cxn ang="0">
                  <a:pos x="T8" y="T9"/>
                </a:cxn>
              </a:cxnLst>
              <a:rect l="0" t="0" r="r" b="b"/>
              <a:pathLst>
                <a:path w="2559" h="1922">
                  <a:moveTo>
                    <a:pt x="2557" y="1475"/>
                  </a:moveTo>
                  <a:lnTo>
                    <a:pt x="2558" y="1921"/>
                  </a:lnTo>
                  <a:lnTo>
                    <a:pt x="0" y="444"/>
                  </a:lnTo>
                  <a:lnTo>
                    <a:pt x="17" y="0"/>
                  </a:lnTo>
                  <a:lnTo>
                    <a:pt x="2557" y="1475"/>
                  </a:lnTo>
                </a:path>
              </a:pathLst>
            </a:custGeom>
            <a:solidFill>
              <a:srgbClr val="B74919">
                <a:lumMod val="75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14" name="Freeform 42">
              <a:extLst>
                <a:ext uri="{FF2B5EF4-FFF2-40B4-BE49-F238E27FC236}">
                  <a16:creationId xmlns:a16="http://schemas.microsoft.com/office/drawing/2014/main" id="{C6CD5B32-5DDA-4E6A-9EFC-3B371FA44D1B}"/>
                </a:ext>
              </a:extLst>
            </p:cNvPr>
            <p:cNvSpPr>
              <a:spLocks noChangeArrowheads="1"/>
            </p:cNvSpPr>
            <p:nvPr/>
          </p:nvSpPr>
          <p:spPr bwMode="auto">
            <a:xfrm>
              <a:off x="9019387" y="9706639"/>
              <a:ext cx="737078" cy="884496"/>
            </a:xfrm>
            <a:custGeom>
              <a:avLst/>
              <a:gdLst>
                <a:gd name="T0" fmla="*/ 44 w 771"/>
                <a:gd name="T1" fmla="*/ 421 h 927"/>
                <a:gd name="T2" fmla="*/ 42 w 771"/>
                <a:gd name="T3" fmla="*/ 422 h 927"/>
                <a:gd name="T4" fmla="*/ 39 w 771"/>
                <a:gd name="T5" fmla="*/ 424 h 927"/>
                <a:gd name="T6" fmla="*/ 33 w 771"/>
                <a:gd name="T7" fmla="*/ 428 h 927"/>
                <a:gd name="T8" fmla="*/ 29 w 771"/>
                <a:gd name="T9" fmla="*/ 431 h 927"/>
                <a:gd name="T10" fmla="*/ 24 w 771"/>
                <a:gd name="T11" fmla="*/ 435 h 927"/>
                <a:gd name="T12" fmla="*/ 23 w 771"/>
                <a:gd name="T13" fmla="*/ 436 h 927"/>
                <a:gd name="T14" fmla="*/ 22 w 771"/>
                <a:gd name="T15" fmla="*/ 437 h 927"/>
                <a:gd name="T16" fmla="*/ 16 w 771"/>
                <a:gd name="T17" fmla="*/ 444 h 927"/>
                <a:gd name="T18" fmla="*/ 14 w 771"/>
                <a:gd name="T19" fmla="*/ 446 h 927"/>
                <a:gd name="T20" fmla="*/ 13 w 771"/>
                <a:gd name="T21" fmla="*/ 447 h 927"/>
                <a:gd name="T22" fmla="*/ 10 w 771"/>
                <a:gd name="T23" fmla="*/ 452 h 927"/>
                <a:gd name="T24" fmla="*/ 9 w 771"/>
                <a:gd name="T25" fmla="*/ 454 h 927"/>
                <a:gd name="T26" fmla="*/ 8 w 771"/>
                <a:gd name="T27" fmla="*/ 456 h 927"/>
                <a:gd name="T28" fmla="*/ 6 w 771"/>
                <a:gd name="T29" fmla="*/ 460 h 927"/>
                <a:gd name="T30" fmla="*/ 5 w 771"/>
                <a:gd name="T31" fmla="*/ 463 h 927"/>
                <a:gd name="T32" fmla="*/ 4 w 771"/>
                <a:gd name="T33" fmla="*/ 464 h 927"/>
                <a:gd name="T34" fmla="*/ 3 w 771"/>
                <a:gd name="T35" fmla="*/ 468 h 927"/>
                <a:gd name="T36" fmla="*/ 2 w 771"/>
                <a:gd name="T37" fmla="*/ 471 h 927"/>
                <a:gd name="T38" fmla="*/ 2 w 771"/>
                <a:gd name="T39" fmla="*/ 472 h 927"/>
                <a:gd name="T40" fmla="*/ 2 w 771"/>
                <a:gd name="T41" fmla="*/ 477 h 927"/>
                <a:gd name="T42" fmla="*/ 1 w 771"/>
                <a:gd name="T43" fmla="*/ 480 h 927"/>
                <a:gd name="T44" fmla="*/ 0 w 771"/>
                <a:gd name="T45" fmla="*/ 926 h 927"/>
                <a:gd name="T46" fmla="*/ 1 w 771"/>
                <a:gd name="T47" fmla="*/ 922 h 927"/>
                <a:gd name="T48" fmla="*/ 1 w 771"/>
                <a:gd name="T49" fmla="*/ 917 h 927"/>
                <a:gd name="T50" fmla="*/ 2 w 771"/>
                <a:gd name="T51" fmla="*/ 913 h 927"/>
                <a:gd name="T52" fmla="*/ 3 w 771"/>
                <a:gd name="T53" fmla="*/ 909 h 927"/>
                <a:gd name="T54" fmla="*/ 5 w 771"/>
                <a:gd name="T55" fmla="*/ 906 h 927"/>
                <a:gd name="T56" fmla="*/ 7 w 771"/>
                <a:gd name="T57" fmla="*/ 901 h 927"/>
                <a:gd name="T58" fmla="*/ 9 w 771"/>
                <a:gd name="T59" fmla="*/ 897 h 927"/>
                <a:gd name="T60" fmla="*/ 12 w 771"/>
                <a:gd name="T61" fmla="*/ 892 h 927"/>
                <a:gd name="T62" fmla="*/ 14 w 771"/>
                <a:gd name="T63" fmla="*/ 889 h 927"/>
                <a:gd name="T64" fmla="*/ 21 w 771"/>
                <a:gd name="T65" fmla="*/ 883 h 927"/>
                <a:gd name="T66" fmla="*/ 23 w 771"/>
                <a:gd name="T67" fmla="*/ 880 h 927"/>
                <a:gd name="T68" fmla="*/ 27 w 771"/>
                <a:gd name="T69" fmla="*/ 877 h 927"/>
                <a:gd name="T70" fmla="*/ 32 w 771"/>
                <a:gd name="T71" fmla="*/ 873 h 927"/>
                <a:gd name="T72" fmla="*/ 37 w 771"/>
                <a:gd name="T73" fmla="*/ 870 h 927"/>
                <a:gd name="T74" fmla="*/ 43 w 771"/>
                <a:gd name="T75" fmla="*/ 866 h 927"/>
                <a:gd name="T76" fmla="*/ 770 w 771"/>
                <a:gd name="T77"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1" h="927">
                  <a:moveTo>
                    <a:pt x="44" y="421"/>
                  </a:moveTo>
                  <a:lnTo>
                    <a:pt x="44" y="421"/>
                  </a:lnTo>
                  <a:cubicBezTo>
                    <a:pt x="44" y="421"/>
                    <a:pt x="43" y="422"/>
                    <a:pt x="42" y="422"/>
                  </a:cubicBezTo>
                  <a:lnTo>
                    <a:pt x="42" y="422"/>
                  </a:lnTo>
                  <a:cubicBezTo>
                    <a:pt x="41" y="423"/>
                    <a:pt x="40" y="423"/>
                    <a:pt x="39" y="424"/>
                  </a:cubicBezTo>
                  <a:lnTo>
                    <a:pt x="39" y="424"/>
                  </a:lnTo>
                  <a:cubicBezTo>
                    <a:pt x="37" y="426"/>
                    <a:pt x="35" y="427"/>
                    <a:pt x="33" y="428"/>
                  </a:cubicBezTo>
                  <a:lnTo>
                    <a:pt x="33" y="428"/>
                  </a:lnTo>
                  <a:cubicBezTo>
                    <a:pt x="32" y="429"/>
                    <a:pt x="30" y="430"/>
                    <a:pt x="29" y="431"/>
                  </a:cubicBezTo>
                  <a:lnTo>
                    <a:pt x="29" y="431"/>
                  </a:lnTo>
                  <a:cubicBezTo>
                    <a:pt x="27" y="433"/>
                    <a:pt x="26" y="434"/>
                    <a:pt x="24" y="435"/>
                  </a:cubicBezTo>
                  <a:lnTo>
                    <a:pt x="24" y="435"/>
                  </a:lnTo>
                  <a:cubicBezTo>
                    <a:pt x="24" y="435"/>
                    <a:pt x="24" y="436"/>
                    <a:pt x="23" y="436"/>
                  </a:cubicBezTo>
                  <a:lnTo>
                    <a:pt x="23" y="436"/>
                  </a:lnTo>
                  <a:cubicBezTo>
                    <a:pt x="23" y="436"/>
                    <a:pt x="23" y="437"/>
                    <a:pt x="22" y="437"/>
                  </a:cubicBezTo>
                  <a:lnTo>
                    <a:pt x="22" y="437"/>
                  </a:lnTo>
                  <a:cubicBezTo>
                    <a:pt x="20" y="440"/>
                    <a:pt x="17" y="442"/>
                    <a:pt x="16" y="444"/>
                  </a:cubicBezTo>
                  <a:lnTo>
                    <a:pt x="16" y="444"/>
                  </a:lnTo>
                  <a:cubicBezTo>
                    <a:pt x="15" y="444"/>
                    <a:pt x="14" y="445"/>
                    <a:pt x="14" y="446"/>
                  </a:cubicBezTo>
                  <a:lnTo>
                    <a:pt x="14" y="446"/>
                  </a:lnTo>
                  <a:cubicBezTo>
                    <a:pt x="14" y="446"/>
                    <a:pt x="14" y="447"/>
                    <a:pt x="13" y="447"/>
                  </a:cubicBezTo>
                  <a:lnTo>
                    <a:pt x="13" y="447"/>
                  </a:lnTo>
                  <a:cubicBezTo>
                    <a:pt x="12" y="449"/>
                    <a:pt x="11" y="450"/>
                    <a:pt x="10" y="452"/>
                  </a:cubicBezTo>
                  <a:lnTo>
                    <a:pt x="10" y="452"/>
                  </a:lnTo>
                  <a:cubicBezTo>
                    <a:pt x="9" y="453"/>
                    <a:pt x="9" y="453"/>
                    <a:pt x="9" y="454"/>
                  </a:cubicBezTo>
                  <a:lnTo>
                    <a:pt x="9" y="454"/>
                  </a:lnTo>
                  <a:cubicBezTo>
                    <a:pt x="8" y="454"/>
                    <a:pt x="8" y="455"/>
                    <a:pt x="8" y="456"/>
                  </a:cubicBezTo>
                  <a:lnTo>
                    <a:pt x="8" y="456"/>
                  </a:lnTo>
                  <a:cubicBezTo>
                    <a:pt x="7" y="457"/>
                    <a:pt x="6" y="459"/>
                    <a:pt x="6" y="460"/>
                  </a:cubicBezTo>
                  <a:lnTo>
                    <a:pt x="6" y="460"/>
                  </a:lnTo>
                  <a:cubicBezTo>
                    <a:pt x="5" y="461"/>
                    <a:pt x="5" y="462"/>
                    <a:pt x="5" y="463"/>
                  </a:cubicBezTo>
                  <a:lnTo>
                    <a:pt x="5" y="463"/>
                  </a:lnTo>
                  <a:cubicBezTo>
                    <a:pt x="5" y="463"/>
                    <a:pt x="5" y="463"/>
                    <a:pt x="4" y="464"/>
                  </a:cubicBezTo>
                  <a:lnTo>
                    <a:pt x="4" y="464"/>
                  </a:lnTo>
                  <a:cubicBezTo>
                    <a:pt x="4" y="465"/>
                    <a:pt x="3" y="467"/>
                    <a:pt x="3" y="468"/>
                  </a:cubicBezTo>
                  <a:lnTo>
                    <a:pt x="3" y="468"/>
                  </a:lnTo>
                  <a:cubicBezTo>
                    <a:pt x="3" y="469"/>
                    <a:pt x="2" y="470"/>
                    <a:pt x="2" y="471"/>
                  </a:cubicBezTo>
                  <a:lnTo>
                    <a:pt x="2" y="471"/>
                  </a:lnTo>
                  <a:cubicBezTo>
                    <a:pt x="2" y="472"/>
                    <a:pt x="2" y="472"/>
                    <a:pt x="2" y="472"/>
                  </a:cubicBezTo>
                  <a:lnTo>
                    <a:pt x="2" y="472"/>
                  </a:lnTo>
                  <a:cubicBezTo>
                    <a:pt x="2" y="473"/>
                    <a:pt x="2" y="475"/>
                    <a:pt x="2" y="477"/>
                  </a:cubicBezTo>
                  <a:lnTo>
                    <a:pt x="2" y="477"/>
                  </a:lnTo>
                  <a:cubicBezTo>
                    <a:pt x="2" y="477"/>
                    <a:pt x="1" y="478"/>
                    <a:pt x="1" y="480"/>
                  </a:cubicBezTo>
                  <a:lnTo>
                    <a:pt x="1" y="480"/>
                  </a:lnTo>
                  <a:cubicBezTo>
                    <a:pt x="1" y="480"/>
                    <a:pt x="1" y="480"/>
                    <a:pt x="1" y="481"/>
                  </a:cubicBezTo>
                  <a:lnTo>
                    <a:pt x="0" y="926"/>
                  </a:lnTo>
                  <a:lnTo>
                    <a:pt x="0" y="926"/>
                  </a:lnTo>
                  <a:cubicBezTo>
                    <a:pt x="0" y="925"/>
                    <a:pt x="0" y="923"/>
                    <a:pt x="1" y="922"/>
                  </a:cubicBezTo>
                  <a:lnTo>
                    <a:pt x="1" y="922"/>
                  </a:lnTo>
                  <a:cubicBezTo>
                    <a:pt x="1" y="920"/>
                    <a:pt x="1" y="918"/>
                    <a:pt x="1" y="917"/>
                  </a:cubicBezTo>
                  <a:lnTo>
                    <a:pt x="1" y="917"/>
                  </a:lnTo>
                  <a:cubicBezTo>
                    <a:pt x="1" y="916"/>
                    <a:pt x="2" y="914"/>
                    <a:pt x="2" y="913"/>
                  </a:cubicBezTo>
                  <a:lnTo>
                    <a:pt x="2" y="913"/>
                  </a:lnTo>
                  <a:cubicBezTo>
                    <a:pt x="2" y="912"/>
                    <a:pt x="2" y="910"/>
                    <a:pt x="3" y="909"/>
                  </a:cubicBezTo>
                  <a:lnTo>
                    <a:pt x="3" y="909"/>
                  </a:lnTo>
                  <a:cubicBezTo>
                    <a:pt x="3" y="908"/>
                    <a:pt x="4" y="907"/>
                    <a:pt x="5" y="906"/>
                  </a:cubicBezTo>
                  <a:lnTo>
                    <a:pt x="5" y="906"/>
                  </a:lnTo>
                  <a:cubicBezTo>
                    <a:pt x="5" y="904"/>
                    <a:pt x="6" y="902"/>
                    <a:pt x="7" y="901"/>
                  </a:cubicBezTo>
                  <a:lnTo>
                    <a:pt x="7" y="901"/>
                  </a:lnTo>
                  <a:cubicBezTo>
                    <a:pt x="7" y="900"/>
                    <a:pt x="8" y="899"/>
                    <a:pt x="9" y="897"/>
                  </a:cubicBezTo>
                  <a:lnTo>
                    <a:pt x="9" y="897"/>
                  </a:lnTo>
                  <a:cubicBezTo>
                    <a:pt x="10" y="896"/>
                    <a:pt x="11" y="894"/>
                    <a:pt x="12" y="892"/>
                  </a:cubicBezTo>
                  <a:lnTo>
                    <a:pt x="12" y="892"/>
                  </a:lnTo>
                  <a:cubicBezTo>
                    <a:pt x="13" y="891"/>
                    <a:pt x="13" y="890"/>
                    <a:pt x="14" y="889"/>
                  </a:cubicBezTo>
                  <a:lnTo>
                    <a:pt x="14" y="889"/>
                  </a:lnTo>
                  <a:cubicBezTo>
                    <a:pt x="16" y="887"/>
                    <a:pt x="19" y="885"/>
                    <a:pt x="21" y="883"/>
                  </a:cubicBezTo>
                  <a:lnTo>
                    <a:pt x="21" y="883"/>
                  </a:lnTo>
                  <a:cubicBezTo>
                    <a:pt x="22" y="882"/>
                    <a:pt x="22" y="881"/>
                    <a:pt x="23" y="880"/>
                  </a:cubicBezTo>
                  <a:lnTo>
                    <a:pt x="23" y="880"/>
                  </a:lnTo>
                  <a:cubicBezTo>
                    <a:pt x="24" y="879"/>
                    <a:pt x="26" y="878"/>
                    <a:pt x="27" y="877"/>
                  </a:cubicBezTo>
                  <a:lnTo>
                    <a:pt x="27" y="877"/>
                  </a:lnTo>
                  <a:cubicBezTo>
                    <a:pt x="29" y="876"/>
                    <a:pt x="30" y="874"/>
                    <a:pt x="32" y="873"/>
                  </a:cubicBezTo>
                  <a:lnTo>
                    <a:pt x="32" y="873"/>
                  </a:lnTo>
                  <a:cubicBezTo>
                    <a:pt x="33" y="872"/>
                    <a:pt x="36" y="871"/>
                    <a:pt x="37" y="870"/>
                  </a:cubicBezTo>
                  <a:lnTo>
                    <a:pt x="37" y="870"/>
                  </a:lnTo>
                  <a:cubicBezTo>
                    <a:pt x="39" y="869"/>
                    <a:pt x="41" y="867"/>
                    <a:pt x="43" y="866"/>
                  </a:cubicBezTo>
                  <a:lnTo>
                    <a:pt x="769" y="444"/>
                  </a:lnTo>
                  <a:lnTo>
                    <a:pt x="770" y="0"/>
                  </a:lnTo>
                  <a:lnTo>
                    <a:pt x="44" y="421"/>
                  </a:lnTo>
                </a:path>
              </a:pathLst>
            </a:custGeom>
            <a:solidFill>
              <a:srgbClr val="1D9A78">
                <a:lumMod val="75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15" name="Freeform 43">
              <a:extLst>
                <a:ext uri="{FF2B5EF4-FFF2-40B4-BE49-F238E27FC236}">
                  <a16:creationId xmlns:a16="http://schemas.microsoft.com/office/drawing/2014/main" id="{9F7092F9-C849-4C75-9623-396F6CC1F062}"/>
                </a:ext>
              </a:extLst>
            </p:cNvPr>
            <p:cNvSpPr>
              <a:spLocks noChangeArrowheads="1"/>
            </p:cNvSpPr>
            <p:nvPr/>
          </p:nvSpPr>
          <p:spPr bwMode="auto">
            <a:xfrm>
              <a:off x="4887530" y="8295662"/>
              <a:ext cx="4868934" cy="2817746"/>
            </a:xfrm>
            <a:custGeom>
              <a:avLst/>
              <a:gdLst>
                <a:gd name="T0" fmla="*/ 5097 w 5098"/>
                <a:gd name="T1" fmla="*/ 1476 h 2952"/>
                <a:gd name="T2" fmla="*/ 4371 w 5098"/>
                <a:gd name="T3" fmla="*/ 1897 h 2952"/>
                <a:gd name="T4" fmla="*/ 4371 w 5098"/>
                <a:gd name="T5" fmla="*/ 1897 h 2952"/>
                <a:gd name="T6" fmla="*/ 4371 w 5098"/>
                <a:gd name="T7" fmla="*/ 2017 h 2952"/>
                <a:gd name="T8" fmla="*/ 4371 w 5098"/>
                <a:gd name="T9" fmla="*/ 2017 h 2952"/>
                <a:gd name="T10" fmla="*/ 4423 w 5098"/>
                <a:gd name="T11" fmla="*/ 2037 h 2952"/>
                <a:gd name="T12" fmla="*/ 4423 w 5098"/>
                <a:gd name="T13" fmla="*/ 2037 h 2952"/>
                <a:gd name="T14" fmla="*/ 4667 w 5098"/>
                <a:gd name="T15" fmla="*/ 2128 h 2952"/>
                <a:gd name="T16" fmla="*/ 4667 w 5098"/>
                <a:gd name="T17" fmla="*/ 2128 h 2952"/>
                <a:gd name="T18" fmla="*/ 4693 w 5098"/>
                <a:gd name="T19" fmla="*/ 2144 h 2952"/>
                <a:gd name="T20" fmla="*/ 4693 w 5098"/>
                <a:gd name="T21" fmla="*/ 2144 h 2952"/>
                <a:gd name="T22" fmla="*/ 4689 w 5098"/>
                <a:gd name="T23" fmla="*/ 2689 h 2952"/>
                <a:gd name="T24" fmla="*/ 4689 w 5098"/>
                <a:gd name="T25" fmla="*/ 2689 h 2952"/>
                <a:gd name="T26" fmla="*/ 3684 w 5098"/>
                <a:gd name="T27" fmla="*/ 2700 h 2952"/>
                <a:gd name="T28" fmla="*/ 3684 w 5098"/>
                <a:gd name="T29" fmla="*/ 2700 h 2952"/>
                <a:gd name="T30" fmla="*/ 3525 w 5098"/>
                <a:gd name="T31" fmla="*/ 2559 h 2952"/>
                <a:gd name="T32" fmla="*/ 3525 w 5098"/>
                <a:gd name="T33" fmla="*/ 2559 h 2952"/>
                <a:gd name="T34" fmla="*/ 3492 w 5098"/>
                <a:gd name="T35" fmla="*/ 2529 h 2952"/>
                <a:gd name="T36" fmla="*/ 3492 w 5098"/>
                <a:gd name="T37" fmla="*/ 2529 h 2952"/>
                <a:gd name="T38" fmla="*/ 3283 w 5098"/>
                <a:gd name="T39" fmla="*/ 2529 h 2952"/>
                <a:gd name="T40" fmla="*/ 2557 w 5098"/>
                <a:gd name="T41" fmla="*/ 2951 h 2952"/>
                <a:gd name="T42" fmla="*/ 0 w 5098"/>
                <a:gd name="T43" fmla="*/ 1476 h 2952"/>
                <a:gd name="T44" fmla="*/ 2540 w 5098"/>
                <a:gd name="T45" fmla="*/ 0 h 2952"/>
                <a:gd name="T46" fmla="*/ 5097 w 5098"/>
                <a:gd name="T47" fmla="*/ 1476 h 2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98" h="2952">
                  <a:moveTo>
                    <a:pt x="5097" y="1476"/>
                  </a:moveTo>
                  <a:lnTo>
                    <a:pt x="4371" y="1897"/>
                  </a:lnTo>
                  <a:lnTo>
                    <a:pt x="4371" y="1897"/>
                  </a:lnTo>
                  <a:cubicBezTo>
                    <a:pt x="4312" y="1932"/>
                    <a:pt x="4316" y="1986"/>
                    <a:pt x="4371" y="2017"/>
                  </a:cubicBezTo>
                  <a:lnTo>
                    <a:pt x="4371" y="2017"/>
                  </a:lnTo>
                  <a:cubicBezTo>
                    <a:pt x="4385" y="2026"/>
                    <a:pt x="4402" y="2032"/>
                    <a:pt x="4423" y="2037"/>
                  </a:cubicBezTo>
                  <a:lnTo>
                    <a:pt x="4423" y="2037"/>
                  </a:lnTo>
                  <a:cubicBezTo>
                    <a:pt x="4511" y="2056"/>
                    <a:pt x="4595" y="2087"/>
                    <a:pt x="4667" y="2128"/>
                  </a:cubicBezTo>
                  <a:lnTo>
                    <a:pt x="4667" y="2128"/>
                  </a:lnTo>
                  <a:cubicBezTo>
                    <a:pt x="4676" y="2134"/>
                    <a:pt x="4685" y="2139"/>
                    <a:pt x="4693" y="2144"/>
                  </a:cubicBezTo>
                  <a:lnTo>
                    <a:pt x="4693" y="2144"/>
                  </a:lnTo>
                  <a:cubicBezTo>
                    <a:pt x="4934" y="2298"/>
                    <a:pt x="4932" y="2537"/>
                    <a:pt x="4689" y="2689"/>
                  </a:cubicBezTo>
                  <a:lnTo>
                    <a:pt x="4689" y="2689"/>
                  </a:lnTo>
                  <a:cubicBezTo>
                    <a:pt x="4420" y="2858"/>
                    <a:pt x="3964" y="2861"/>
                    <a:pt x="3684" y="2700"/>
                  </a:cubicBezTo>
                  <a:lnTo>
                    <a:pt x="3684" y="2700"/>
                  </a:lnTo>
                  <a:cubicBezTo>
                    <a:pt x="3612" y="2659"/>
                    <a:pt x="3559" y="2610"/>
                    <a:pt x="3525" y="2559"/>
                  </a:cubicBezTo>
                  <a:lnTo>
                    <a:pt x="3525" y="2559"/>
                  </a:lnTo>
                  <a:cubicBezTo>
                    <a:pt x="3517" y="2547"/>
                    <a:pt x="3506" y="2537"/>
                    <a:pt x="3492" y="2529"/>
                  </a:cubicBezTo>
                  <a:lnTo>
                    <a:pt x="3492" y="2529"/>
                  </a:lnTo>
                  <a:cubicBezTo>
                    <a:pt x="3437" y="2497"/>
                    <a:pt x="3342" y="2494"/>
                    <a:pt x="3283" y="2529"/>
                  </a:cubicBezTo>
                  <a:lnTo>
                    <a:pt x="2557" y="2951"/>
                  </a:lnTo>
                  <a:lnTo>
                    <a:pt x="0" y="1476"/>
                  </a:lnTo>
                  <a:lnTo>
                    <a:pt x="2540" y="0"/>
                  </a:lnTo>
                  <a:lnTo>
                    <a:pt x="5097" y="1476"/>
                  </a:lnTo>
                </a:path>
              </a:pathLst>
            </a:custGeom>
            <a:solidFill>
              <a:srgbClr val="1D9A78">
                <a:lumMod val="60000"/>
                <a:lumOff val="4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16" name="Freeform 44">
              <a:extLst>
                <a:ext uri="{FF2B5EF4-FFF2-40B4-BE49-F238E27FC236}">
                  <a16:creationId xmlns:a16="http://schemas.microsoft.com/office/drawing/2014/main" id="{66765161-3D3A-4C94-90E0-1A71A2304159}"/>
                </a:ext>
              </a:extLst>
            </p:cNvPr>
            <p:cNvSpPr>
              <a:spLocks noChangeArrowheads="1"/>
            </p:cNvSpPr>
            <p:nvPr/>
          </p:nvSpPr>
          <p:spPr bwMode="auto">
            <a:xfrm>
              <a:off x="4984406" y="8354628"/>
              <a:ext cx="4670974" cy="2704027"/>
            </a:xfrm>
            <a:custGeom>
              <a:avLst/>
              <a:gdLst>
                <a:gd name="T0" fmla="*/ 0 w 4892"/>
                <a:gd name="T1" fmla="*/ 1417 h 2833"/>
                <a:gd name="T2" fmla="*/ 2437 w 4892"/>
                <a:gd name="T3" fmla="*/ 0 h 2833"/>
                <a:gd name="T4" fmla="*/ 4891 w 4892"/>
                <a:gd name="T5" fmla="*/ 1417 h 2833"/>
                <a:gd name="T6" fmla="*/ 4242 w 4892"/>
                <a:gd name="T7" fmla="*/ 1793 h 2833"/>
                <a:gd name="T8" fmla="*/ 4242 w 4892"/>
                <a:gd name="T9" fmla="*/ 1793 h 2833"/>
                <a:gd name="T10" fmla="*/ 4173 w 4892"/>
                <a:gd name="T11" fmla="*/ 1898 h 2833"/>
                <a:gd name="T12" fmla="*/ 4173 w 4892"/>
                <a:gd name="T13" fmla="*/ 1898 h 2833"/>
                <a:gd name="T14" fmla="*/ 4243 w 4892"/>
                <a:gd name="T15" fmla="*/ 2004 h 2833"/>
                <a:gd name="T16" fmla="*/ 4243 w 4892"/>
                <a:gd name="T17" fmla="*/ 2004 h 2833"/>
                <a:gd name="T18" fmla="*/ 4308 w 4892"/>
                <a:gd name="T19" fmla="*/ 2028 h 2833"/>
                <a:gd name="T20" fmla="*/ 4308 w 4892"/>
                <a:gd name="T21" fmla="*/ 2028 h 2833"/>
                <a:gd name="T22" fmla="*/ 4539 w 4892"/>
                <a:gd name="T23" fmla="*/ 2115 h 2833"/>
                <a:gd name="T24" fmla="*/ 4539 w 4892"/>
                <a:gd name="T25" fmla="*/ 2115 h 2833"/>
                <a:gd name="T26" fmla="*/ 4562 w 4892"/>
                <a:gd name="T27" fmla="*/ 2129 h 2833"/>
                <a:gd name="T28" fmla="*/ 4562 w 4892"/>
                <a:gd name="T29" fmla="*/ 2129 h 2833"/>
                <a:gd name="T30" fmla="*/ 4718 w 4892"/>
                <a:gd name="T31" fmla="*/ 2357 h 2833"/>
                <a:gd name="T32" fmla="*/ 4718 w 4892"/>
                <a:gd name="T33" fmla="*/ 2357 h 2833"/>
                <a:gd name="T34" fmla="*/ 4559 w 4892"/>
                <a:gd name="T35" fmla="*/ 2586 h 2833"/>
                <a:gd name="T36" fmla="*/ 4559 w 4892"/>
                <a:gd name="T37" fmla="*/ 2586 h 2833"/>
                <a:gd name="T38" fmla="*/ 4075 w 4892"/>
                <a:gd name="T39" fmla="*/ 2708 h 2833"/>
                <a:gd name="T40" fmla="*/ 4075 w 4892"/>
                <a:gd name="T41" fmla="*/ 2708 h 2833"/>
                <a:gd name="T42" fmla="*/ 3607 w 4892"/>
                <a:gd name="T43" fmla="*/ 2596 h 2833"/>
                <a:gd name="T44" fmla="*/ 3607 w 4892"/>
                <a:gd name="T45" fmla="*/ 2596 h 2833"/>
                <a:gd name="T46" fmla="*/ 3465 w 4892"/>
                <a:gd name="T47" fmla="*/ 2471 h 2833"/>
                <a:gd name="T48" fmla="*/ 3465 w 4892"/>
                <a:gd name="T49" fmla="*/ 2471 h 2833"/>
                <a:gd name="T50" fmla="*/ 3415 w 4892"/>
                <a:gd name="T51" fmla="*/ 2425 h 2833"/>
                <a:gd name="T52" fmla="*/ 3415 w 4892"/>
                <a:gd name="T53" fmla="*/ 2425 h 2833"/>
                <a:gd name="T54" fmla="*/ 3284 w 4892"/>
                <a:gd name="T55" fmla="*/ 2394 h 2833"/>
                <a:gd name="T56" fmla="*/ 3284 w 4892"/>
                <a:gd name="T57" fmla="*/ 2394 h 2833"/>
                <a:gd name="T58" fmla="*/ 3154 w 4892"/>
                <a:gd name="T59" fmla="*/ 2425 h 2833"/>
                <a:gd name="T60" fmla="*/ 2454 w 4892"/>
                <a:gd name="T61" fmla="*/ 2832 h 2833"/>
                <a:gd name="T62" fmla="*/ 0 w 4892"/>
                <a:gd name="T63" fmla="*/ 1417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92" h="2833">
                  <a:moveTo>
                    <a:pt x="0" y="1417"/>
                  </a:moveTo>
                  <a:lnTo>
                    <a:pt x="2437" y="0"/>
                  </a:lnTo>
                  <a:lnTo>
                    <a:pt x="4891" y="1417"/>
                  </a:lnTo>
                  <a:lnTo>
                    <a:pt x="4242" y="1793"/>
                  </a:lnTo>
                  <a:lnTo>
                    <a:pt x="4242" y="1793"/>
                  </a:lnTo>
                  <a:cubicBezTo>
                    <a:pt x="4199" y="1819"/>
                    <a:pt x="4173" y="1857"/>
                    <a:pt x="4173" y="1898"/>
                  </a:cubicBezTo>
                  <a:lnTo>
                    <a:pt x="4173" y="1898"/>
                  </a:lnTo>
                  <a:cubicBezTo>
                    <a:pt x="4173" y="1940"/>
                    <a:pt x="4199" y="1978"/>
                    <a:pt x="4243" y="2004"/>
                  </a:cubicBezTo>
                  <a:lnTo>
                    <a:pt x="4243" y="2004"/>
                  </a:lnTo>
                  <a:cubicBezTo>
                    <a:pt x="4261" y="2014"/>
                    <a:pt x="4284" y="2023"/>
                    <a:pt x="4308" y="2028"/>
                  </a:cubicBezTo>
                  <a:lnTo>
                    <a:pt x="4308" y="2028"/>
                  </a:lnTo>
                  <a:cubicBezTo>
                    <a:pt x="4395" y="2047"/>
                    <a:pt x="4473" y="2076"/>
                    <a:pt x="4539" y="2115"/>
                  </a:cubicBezTo>
                  <a:lnTo>
                    <a:pt x="4539" y="2115"/>
                  </a:lnTo>
                  <a:cubicBezTo>
                    <a:pt x="4546" y="2119"/>
                    <a:pt x="4554" y="2124"/>
                    <a:pt x="4562" y="2129"/>
                  </a:cubicBezTo>
                  <a:lnTo>
                    <a:pt x="4562" y="2129"/>
                  </a:lnTo>
                  <a:cubicBezTo>
                    <a:pt x="4663" y="2193"/>
                    <a:pt x="4718" y="2274"/>
                    <a:pt x="4718" y="2357"/>
                  </a:cubicBezTo>
                  <a:lnTo>
                    <a:pt x="4718" y="2357"/>
                  </a:lnTo>
                  <a:cubicBezTo>
                    <a:pt x="4717" y="2440"/>
                    <a:pt x="4661" y="2522"/>
                    <a:pt x="4559" y="2586"/>
                  </a:cubicBezTo>
                  <a:lnTo>
                    <a:pt x="4559" y="2586"/>
                  </a:lnTo>
                  <a:cubicBezTo>
                    <a:pt x="4436" y="2663"/>
                    <a:pt x="4259" y="2708"/>
                    <a:pt x="4075" y="2708"/>
                  </a:cubicBezTo>
                  <a:lnTo>
                    <a:pt x="4075" y="2708"/>
                  </a:lnTo>
                  <a:cubicBezTo>
                    <a:pt x="3898" y="2708"/>
                    <a:pt x="3732" y="2668"/>
                    <a:pt x="3607" y="2596"/>
                  </a:cubicBezTo>
                  <a:lnTo>
                    <a:pt x="3607" y="2596"/>
                  </a:lnTo>
                  <a:cubicBezTo>
                    <a:pt x="3544" y="2560"/>
                    <a:pt x="3496" y="2518"/>
                    <a:pt x="3465" y="2471"/>
                  </a:cubicBezTo>
                  <a:lnTo>
                    <a:pt x="3465" y="2471"/>
                  </a:lnTo>
                  <a:cubicBezTo>
                    <a:pt x="3453" y="2453"/>
                    <a:pt x="3436" y="2438"/>
                    <a:pt x="3415" y="2425"/>
                  </a:cubicBezTo>
                  <a:lnTo>
                    <a:pt x="3415" y="2425"/>
                  </a:lnTo>
                  <a:cubicBezTo>
                    <a:pt x="3379" y="2405"/>
                    <a:pt x="3332" y="2394"/>
                    <a:pt x="3284" y="2394"/>
                  </a:cubicBezTo>
                  <a:lnTo>
                    <a:pt x="3284" y="2394"/>
                  </a:lnTo>
                  <a:cubicBezTo>
                    <a:pt x="3235" y="2394"/>
                    <a:pt x="3190" y="2405"/>
                    <a:pt x="3154" y="2425"/>
                  </a:cubicBezTo>
                  <a:lnTo>
                    <a:pt x="2454" y="2832"/>
                  </a:lnTo>
                  <a:lnTo>
                    <a:pt x="0" y="1417"/>
                  </a:lnTo>
                </a:path>
              </a:pathLst>
            </a:custGeom>
            <a:solidFill>
              <a:srgbClr val="1D9A78"/>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17" name="Freeform 45">
              <a:extLst>
                <a:ext uri="{FF2B5EF4-FFF2-40B4-BE49-F238E27FC236}">
                  <a16:creationId xmlns:a16="http://schemas.microsoft.com/office/drawing/2014/main" id="{32B7AF76-5BF3-4D53-B12A-0BC9C99AF8A6}"/>
                </a:ext>
              </a:extLst>
            </p:cNvPr>
            <p:cNvSpPr>
              <a:spLocks noChangeArrowheads="1"/>
            </p:cNvSpPr>
            <p:nvPr/>
          </p:nvSpPr>
          <p:spPr bwMode="auto">
            <a:xfrm>
              <a:off x="7326212" y="10603770"/>
              <a:ext cx="2211236" cy="939249"/>
            </a:xfrm>
            <a:custGeom>
              <a:avLst/>
              <a:gdLst>
                <a:gd name="T0" fmla="*/ 2312 w 2317"/>
                <a:gd name="T1" fmla="*/ 42 h 982"/>
                <a:gd name="T2" fmla="*/ 2302 w 2317"/>
                <a:gd name="T3" fmla="*/ 81 h 982"/>
                <a:gd name="T4" fmla="*/ 2283 w 2317"/>
                <a:gd name="T5" fmla="*/ 122 h 982"/>
                <a:gd name="T6" fmla="*/ 2255 w 2317"/>
                <a:gd name="T7" fmla="*/ 165 h 982"/>
                <a:gd name="T8" fmla="*/ 2211 w 2317"/>
                <a:gd name="T9" fmla="*/ 213 h 982"/>
                <a:gd name="T10" fmla="*/ 2176 w 2317"/>
                <a:gd name="T11" fmla="*/ 244 h 982"/>
                <a:gd name="T12" fmla="*/ 2117 w 2317"/>
                <a:gd name="T13" fmla="*/ 282 h 982"/>
                <a:gd name="T14" fmla="*/ 2039 w 2317"/>
                <a:gd name="T15" fmla="*/ 322 h 982"/>
                <a:gd name="T16" fmla="*/ 1948 w 2317"/>
                <a:gd name="T17" fmla="*/ 355 h 982"/>
                <a:gd name="T18" fmla="*/ 1884 w 2317"/>
                <a:gd name="T19" fmla="*/ 373 h 982"/>
                <a:gd name="T20" fmla="*/ 1824 w 2317"/>
                <a:gd name="T21" fmla="*/ 385 h 982"/>
                <a:gd name="T22" fmla="*/ 1739 w 2317"/>
                <a:gd name="T23" fmla="*/ 397 h 982"/>
                <a:gd name="T24" fmla="*/ 1651 w 2317"/>
                <a:gd name="T25" fmla="*/ 402 h 982"/>
                <a:gd name="T26" fmla="*/ 1580 w 2317"/>
                <a:gd name="T27" fmla="*/ 401 h 982"/>
                <a:gd name="T28" fmla="*/ 1511 w 2317"/>
                <a:gd name="T29" fmla="*/ 397 h 982"/>
                <a:gd name="T30" fmla="*/ 1444 w 2317"/>
                <a:gd name="T31" fmla="*/ 389 h 982"/>
                <a:gd name="T32" fmla="*/ 1377 w 2317"/>
                <a:gd name="T33" fmla="*/ 377 h 982"/>
                <a:gd name="T34" fmla="*/ 1309 w 2317"/>
                <a:gd name="T35" fmla="*/ 360 h 982"/>
                <a:gd name="T36" fmla="*/ 1207 w 2317"/>
                <a:gd name="T37" fmla="*/ 323 h 982"/>
                <a:gd name="T38" fmla="*/ 1154 w 2317"/>
                <a:gd name="T39" fmla="*/ 298 h 982"/>
                <a:gd name="T40" fmla="*/ 925 w 2317"/>
                <a:gd name="T41" fmla="*/ 108 h 982"/>
                <a:gd name="T42" fmla="*/ 899 w 2317"/>
                <a:gd name="T43" fmla="*/ 98 h 982"/>
                <a:gd name="T44" fmla="*/ 881 w 2317"/>
                <a:gd name="T45" fmla="*/ 93 h 982"/>
                <a:gd name="T46" fmla="*/ 864 w 2317"/>
                <a:gd name="T47" fmla="*/ 90 h 982"/>
                <a:gd name="T48" fmla="*/ 842 w 2317"/>
                <a:gd name="T49" fmla="*/ 88 h 982"/>
                <a:gd name="T50" fmla="*/ 822 w 2317"/>
                <a:gd name="T51" fmla="*/ 88 h 982"/>
                <a:gd name="T52" fmla="*/ 805 w 2317"/>
                <a:gd name="T53" fmla="*/ 90 h 982"/>
                <a:gd name="T54" fmla="*/ 775 w 2317"/>
                <a:gd name="T55" fmla="*/ 95 h 982"/>
                <a:gd name="T56" fmla="*/ 757 w 2317"/>
                <a:gd name="T57" fmla="*/ 100 h 982"/>
                <a:gd name="T58" fmla="*/ 0 w 2317"/>
                <a:gd name="T59" fmla="*/ 981 h 982"/>
                <a:gd name="T60" fmla="*/ 755 w 2317"/>
                <a:gd name="T61" fmla="*/ 545 h 982"/>
                <a:gd name="T62" fmla="*/ 781 w 2317"/>
                <a:gd name="T63" fmla="*/ 538 h 982"/>
                <a:gd name="T64" fmla="*/ 819 w 2317"/>
                <a:gd name="T65" fmla="*/ 534 h 982"/>
                <a:gd name="T66" fmla="*/ 848 w 2317"/>
                <a:gd name="T67" fmla="*/ 534 h 982"/>
                <a:gd name="T68" fmla="*/ 877 w 2317"/>
                <a:gd name="T69" fmla="*/ 538 h 982"/>
                <a:gd name="T70" fmla="*/ 913 w 2317"/>
                <a:gd name="T71" fmla="*/ 548 h 982"/>
                <a:gd name="T72" fmla="*/ 968 w 2317"/>
                <a:gd name="T73" fmla="*/ 588 h 982"/>
                <a:gd name="T74" fmla="*/ 1179 w 2317"/>
                <a:gd name="T75" fmla="*/ 757 h 982"/>
                <a:gd name="T76" fmla="*/ 1228 w 2317"/>
                <a:gd name="T77" fmla="*/ 778 h 982"/>
                <a:gd name="T78" fmla="*/ 1308 w 2317"/>
                <a:gd name="T79" fmla="*/ 805 h 982"/>
                <a:gd name="T80" fmla="*/ 1356 w 2317"/>
                <a:gd name="T81" fmla="*/ 817 h 982"/>
                <a:gd name="T82" fmla="*/ 1409 w 2317"/>
                <a:gd name="T83" fmla="*/ 828 h 982"/>
                <a:gd name="T84" fmla="*/ 1459 w 2317"/>
                <a:gd name="T85" fmla="*/ 837 h 982"/>
                <a:gd name="T86" fmla="*/ 1522 w 2317"/>
                <a:gd name="T87" fmla="*/ 843 h 982"/>
                <a:gd name="T88" fmla="*/ 1578 w 2317"/>
                <a:gd name="T89" fmla="*/ 847 h 982"/>
                <a:gd name="T90" fmla="*/ 1630 w 2317"/>
                <a:gd name="T91" fmla="*/ 848 h 982"/>
                <a:gd name="T92" fmla="*/ 1696 w 2317"/>
                <a:gd name="T93" fmla="*/ 845 h 982"/>
                <a:gd name="T94" fmla="*/ 1745 w 2317"/>
                <a:gd name="T95" fmla="*/ 841 h 982"/>
                <a:gd name="T96" fmla="*/ 1830 w 2317"/>
                <a:gd name="T97" fmla="*/ 830 h 982"/>
                <a:gd name="T98" fmla="*/ 1883 w 2317"/>
                <a:gd name="T99" fmla="*/ 818 h 982"/>
                <a:gd name="T100" fmla="*/ 1947 w 2317"/>
                <a:gd name="T101" fmla="*/ 801 h 982"/>
                <a:gd name="T102" fmla="*/ 2009 w 2317"/>
                <a:gd name="T103" fmla="*/ 780 h 982"/>
                <a:gd name="T104" fmla="*/ 2089 w 2317"/>
                <a:gd name="T105" fmla="*/ 743 h 982"/>
                <a:gd name="T106" fmla="*/ 2154 w 2317"/>
                <a:gd name="T107" fmla="*/ 704 h 982"/>
                <a:gd name="T108" fmla="*/ 2193 w 2317"/>
                <a:gd name="T109" fmla="*/ 674 h 982"/>
                <a:gd name="T110" fmla="*/ 2231 w 2317"/>
                <a:gd name="T111" fmla="*/ 639 h 982"/>
                <a:gd name="T112" fmla="*/ 2254 w 2317"/>
                <a:gd name="T113" fmla="*/ 610 h 982"/>
                <a:gd name="T114" fmla="*/ 2281 w 2317"/>
                <a:gd name="T115" fmla="*/ 572 h 982"/>
                <a:gd name="T116" fmla="*/ 2298 w 2317"/>
                <a:gd name="T117" fmla="*/ 534 h 982"/>
                <a:gd name="T118" fmla="*/ 2307 w 2317"/>
                <a:gd name="T119" fmla="*/ 507 h 982"/>
                <a:gd name="T120" fmla="*/ 2313 w 2317"/>
                <a:gd name="T121" fmla="*/ 476 h 982"/>
                <a:gd name="T122" fmla="*/ 2316 w 2317"/>
                <a:gd name="T123"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7" h="982">
                  <a:moveTo>
                    <a:pt x="2316" y="12"/>
                  </a:moveTo>
                  <a:lnTo>
                    <a:pt x="2316" y="12"/>
                  </a:lnTo>
                  <a:cubicBezTo>
                    <a:pt x="2316" y="15"/>
                    <a:pt x="2315" y="19"/>
                    <a:pt x="2315" y="23"/>
                  </a:cubicBezTo>
                  <a:lnTo>
                    <a:pt x="2315" y="23"/>
                  </a:lnTo>
                  <a:cubicBezTo>
                    <a:pt x="2315" y="25"/>
                    <a:pt x="2315" y="28"/>
                    <a:pt x="2314" y="31"/>
                  </a:cubicBezTo>
                  <a:lnTo>
                    <a:pt x="2314" y="31"/>
                  </a:lnTo>
                  <a:cubicBezTo>
                    <a:pt x="2313" y="35"/>
                    <a:pt x="2313" y="38"/>
                    <a:pt x="2312" y="42"/>
                  </a:cubicBezTo>
                  <a:lnTo>
                    <a:pt x="2312" y="42"/>
                  </a:lnTo>
                  <a:cubicBezTo>
                    <a:pt x="2312" y="45"/>
                    <a:pt x="2311" y="48"/>
                    <a:pt x="2311" y="51"/>
                  </a:cubicBezTo>
                  <a:lnTo>
                    <a:pt x="2311" y="51"/>
                  </a:lnTo>
                  <a:cubicBezTo>
                    <a:pt x="2310" y="54"/>
                    <a:pt x="2309" y="58"/>
                    <a:pt x="2308" y="62"/>
                  </a:cubicBezTo>
                  <a:lnTo>
                    <a:pt x="2308" y="62"/>
                  </a:lnTo>
                  <a:cubicBezTo>
                    <a:pt x="2308" y="64"/>
                    <a:pt x="2307" y="67"/>
                    <a:pt x="2306" y="70"/>
                  </a:cubicBezTo>
                  <a:lnTo>
                    <a:pt x="2306" y="70"/>
                  </a:lnTo>
                  <a:cubicBezTo>
                    <a:pt x="2305" y="73"/>
                    <a:pt x="2303" y="77"/>
                    <a:pt x="2302" y="81"/>
                  </a:cubicBezTo>
                  <a:lnTo>
                    <a:pt x="2302" y="81"/>
                  </a:lnTo>
                  <a:cubicBezTo>
                    <a:pt x="2301" y="83"/>
                    <a:pt x="2301" y="86"/>
                    <a:pt x="2300" y="89"/>
                  </a:cubicBezTo>
                  <a:lnTo>
                    <a:pt x="2300" y="89"/>
                  </a:lnTo>
                  <a:cubicBezTo>
                    <a:pt x="2298" y="93"/>
                    <a:pt x="2296" y="97"/>
                    <a:pt x="2294" y="101"/>
                  </a:cubicBezTo>
                  <a:lnTo>
                    <a:pt x="2294" y="101"/>
                  </a:lnTo>
                  <a:cubicBezTo>
                    <a:pt x="2293" y="103"/>
                    <a:pt x="2292" y="105"/>
                    <a:pt x="2291" y="108"/>
                  </a:cubicBezTo>
                  <a:lnTo>
                    <a:pt x="2291" y="108"/>
                  </a:lnTo>
                  <a:cubicBezTo>
                    <a:pt x="2289" y="113"/>
                    <a:pt x="2287" y="118"/>
                    <a:pt x="2283" y="122"/>
                  </a:cubicBezTo>
                  <a:lnTo>
                    <a:pt x="2283" y="122"/>
                  </a:lnTo>
                  <a:cubicBezTo>
                    <a:pt x="2283" y="124"/>
                    <a:pt x="2282" y="125"/>
                    <a:pt x="2281" y="126"/>
                  </a:cubicBezTo>
                  <a:lnTo>
                    <a:pt x="2281" y="126"/>
                  </a:lnTo>
                  <a:cubicBezTo>
                    <a:pt x="2278" y="133"/>
                    <a:pt x="2273" y="140"/>
                    <a:pt x="2270" y="146"/>
                  </a:cubicBezTo>
                  <a:lnTo>
                    <a:pt x="2270" y="146"/>
                  </a:lnTo>
                  <a:cubicBezTo>
                    <a:pt x="2268" y="148"/>
                    <a:pt x="2267" y="150"/>
                    <a:pt x="2265" y="152"/>
                  </a:cubicBezTo>
                  <a:lnTo>
                    <a:pt x="2265" y="152"/>
                  </a:lnTo>
                  <a:cubicBezTo>
                    <a:pt x="2262" y="156"/>
                    <a:pt x="2259" y="161"/>
                    <a:pt x="2255" y="165"/>
                  </a:cubicBezTo>
                  <a:lnTo>
                    <a:pt x="2255" y="165"/>
                  </a:lnTo>
                  <a:cubicBezTo>
                    <a:pt x="2254" y="168"/>
                    <a:pt x="2252" y="169"/>
                    <a:pt x="2251" y="171"/>
                  </a:cubicBezTo>
                  <a:lnTo>
                    <a:pt x="2251" y="171"/>
                  </a:lnTo>
                  <a:cubicBezTo>
                    <a:pt x="2246" y="177"/>
                    <a:pt x="2241" y="182"/>
                    <a:pt x="2237" y="188"/>
                  </a:cubicBezTo>
                  <a:lnTo>
                    <a:pt x="2237" y="188"/>
                  </a:lnTo>
                  <a:cubicBezTo>
                    <a:pt x="2235" y="190"/>
                    <a:pt x="2234" y="192"/>
                    <a:pt x="2232" y="193"/>
                  </a:cubicBezTo>
                  <a:lnTo>
                    <a:pt x="2232" y="193"/>
                  </a:lnTo>
                  <a:cubicBezTo>
                    <a:pt x="2225" y="200"/>
                    <a:pt x="2219" y="207"/>
                    <a:pt x="2211" y="213"/>
                  </a:cubicBezTo>
                  <a:lnTo>
                    <a:pt x="2211" y="213"/>
                  </a:lnTo>
                  <a:cubicBezTo>
                    <a:pt x="2208" y="216"/>
                    <a:pt x="2205" y="219"/>
                    <a:pt x="2202" y="222"/>
                  </a:cubicBezTo>
                  <a:lnTo>
                    <a:pt x="2202" y="222"/>
                  </a:lnTo>
                  <a:cubicBezTo>
                    <a:pt x="2200" y="224"/>
                    <a:pt x="2197" y="226"/>
                    <a:pt x="2194" y="229"/>
                  </a:cubicBezTo>
                  <a:lnTo>
                    <a:pt x="2194" y="229"/>
                  </a:lnTo>
                  <a:cubicBezTo>
                    <a:pt x="2191" y="232"/>
                    <a:pt x="2187" y="234"/>
                    <a:pt x="2183" y="237"/>
                  </a:cubicBezTo>
                  <a:lnTo>
                    <a:pt x="2183" y="237"/>
                  </a:lnTo>
                  <a:cubicBezTo>
                    <a:pt x="2180" y="240"/>
                    <a:pt x="2178" y="242"/>
                    <a:pt x="2176" y="244"/>
                  </a:cubicBezTo>
                  <a:lnTo>
                    <a:pt x="2176" y="244"/>
                  </a:lnTo>
                  <a:cubicBezTo>
                    <a:pt x="2171" y="247"/>
                    <a:pt x="2166" y="251"/>
                    <a:pt x="2162" y="253"/>
                  </a:cubicBezTo>
                  <a:lnTo>
                    <a:pt x="2162" y="253"/>
                  </a:lnTo>
                  <a:cubicBezTo>
                    <a:pt x="2160" y="255"/>
                    <a:pt x="2157" y="257"/>
                    <a:pt x="2155" y="259"/>
                  </a:cubicBezTo>
                  <a:lnTo>
                    <a:pt x="2155" y="259"/>
                  </a:lnTo>
                  <a:cubicBezTo>
                    <a:pt x="2148" y="263"/>
                    <a:pt x="2141" y="268"/>
                    <a:pt x="2133" y="273"/>
                  </a:cubicBezTo>
                  <a:lnTo>
                    <a:pt x="2133" y="273"/>
                  </a:lnTo>
                  <a:cubicBezTo>
                    <a:pt x="2129" y="276"/>
                    <a:pt x="2123" y="279"/>
                    <a:pt x="2117" y="282"/>
                  </a:cubicBezTo>
                  <a:lnTo>
                    <a:pt x="2117" y="282"/>
                  </a:lnTo>
                  <a:cubicBezTo>
                    <a:pt x="2109" y="287"/>
                    <a:pt x="2099" y="293"/>
                    <a:pt x="2090" y="298"/>
                  </a:cubicBezTo>
                  <a:lnTo>
                    <a:pt x="2090" y="298"/>
                  </a:lnTo>
                  <a:cubicBezTo>
                    <a:pt x="2087" y="299"/>
                    <a:pt x="2086" y="300"/>
                    <a:pt x="2083" y="301"/>
                  </a:cubicBezTo>
                  <a:lnTo>
                    <a:pt x="2083" y="301"/>
                  </a:lnTo>
                  <a:cubicBezTo>
                    <a:pt x="2071" y="307"/>
                    <a:pt x="2060" y="313"/>
                    <a:pt x="2048" y="318"/>
                  </a:cubicBezTo>
                  <a:lnTo>
                    <a:pt x="2048" y="318"/>
                  </a:lnTo>
                  <a:cubicBezTo>
                    <a:pt x="2045" y="319"/>
                    <a:pt x="2042" y="320"/>
                    <a:pt x="2039" y="322"/>
                  </a:cubicBezTo>
                  <a:lnTo>
                    <a:pt x="2039" y="322"/>
                  </a:lnTo>
                  <a:cubicBezTo>
                    <a:pt x="2030" y="326"/>
                    <a:pt x="2020" y="330"/>
                    <a:pt x="2010" y="334"/>
                  </a:cubicBezTo>
                  <a:lnTo>
                    <a:pt x="2010" y="334"/>
                  </a:lnTo>
                  <a:cubicBezTo>
                    <a:pt x="2006" y="335"/>
                    <a:pt x="2003" y="337"/>
                    <a:pt x="2000" y="338"/>
                  </a:cubicBezTo>
                  <a:lnTo>
                    <a:pt x="2000" y="338"/>
                  </a:lnTo>
                  <a:cubicBezTo>
                    <a:pt x="1988" y="343"/>
                    <a:pt x="1975" y="347"/>
                    <a:pt x="1962" y="351"/>
                  </a:cubicBezTo>
                  <a:lnTo>
                    <a:pt x="1962" y="351"/>
                  </a:lnTo>
                  <a:cubicBezTo>
                    <a:pt x="1958" y="353"/>
                    <a:pt x="1953" y="354"/>
                    <a:pt x="1948" y="355"/>
                  </a:cubicBezTo>
                  <a:lnTo>
                    <a:pt x="1948" y="355"/>
                  </a:lnTo>
                  <a:cubicBezTo>
                    <a:pt x="1942" y="357"/>
                    <a:pt x="1937" y="359"/>
                    <a:pt x="1931" y="361"/>
                  </a:cubicBezTo>
                  <a:lnTo>
                    <a:pt x="1931" y="361"/>
                  </a:lnTo>
                  <a:cubicBezTo>
                    <a:pt x="1926" y="362"/>
                    <a:pt x="1921" y="363"/>
                    <a:pt x="1916" y="364"/>
                  </a:cubicBezTo>
                  <a:lnTo>
                    <a:pt x="1916" y="364"/>
                  </a:lnTo>
                  <a:cubicBezTo>
                    <a:pt x="1911" y="366"/>
                    <a:pt x="1905" y="368"/>
                    <a:pt x="1899" y="369"/>
                  </a:cubicBezTo>
                  <a:lnTo>
                    <a:pt x="1899" y="369"/>
                  </a:lnTo>
                  <a:cubicBezTo>
                    <a:pt x="1894" y="370"/>
                    <a:pt x="1889" y="371"/>
                    <a:pt x="1884" y="373"/>
                  </a:cubicBezTo>
                  <a:lnTo>
                    <a:pt x="1884" y="373"/>
                  </a:lnTo>
                  <a:cubicBezTo>
                    <a:pt x="1878" y="374"/>
                    <a:pt x="1873" y="375"/>
                    <a:pt x="1867" y="377"/>
                  </a:cubicBezTo>
                  <a:lnTo>
                    <a:pt x="1867" y="377"/>
                  </a:lnTo>
                  <a:cubicBezTo>
                    <a:pt x="1862" y="378"/>
                    <a:pt x="1857" y="379"/>
                    <a:pt x="1851" y="380"/>
                  </a:cubicBezTo>
                  <a:lnTo>
                    <a:pt x="1851" y="380"/>
                  </a:lnTo>
                  <a:cubicBezTo>
                    <a:pt x="1845" y="381"/>
                    <a:pt x="1840" y="383"/>
                    <a:pt x="1834" y="383"/>
                  </a:cubicBezTo>
                  <a:lnTo>
                    <a:pt x="1834" y="383"/>
                  </a:lnTo>
                  <a:cubicBezTo>
                    <a:pt x="1830" y="384"/>
                    <a:pt x="1827" y="384"/>
                    <a:pt x="1824" y="385"/>
                  </a:cubicBezTo>
                  <a:lnTo>
                    <a:pt x="1824" y="385"/>
                  </a:lnTo>
                  <a:cubicBezTo>
                    <a:pt x="1813" y="387"/>
                    <a:pt x="1803" y="388"/>
                    <a:pt x="1793" y="390"/>
                  </a:cubicBezTo>
                  <a:lnTo>
                    <a:pt x="1793" y="390"/>
                  </a:lnTo>
                  <a:cubicBezTo>
                    <a:pt x="1788" y="391"/>
                    <a:pt x="1784" y="391"/>
                    <a:pt x="1780" y="392"/>
                  </a:cubicBezTo>
                  <a:lnTo>
                    <a:pt x="1780" y="392"/>
                  </a:lnTo>
                  <a:cubicBezTo>
                    <a:pt x="1768" y="393"/>
                    <a:pt x="1757" y="395"/>
                    <a:pt x="1746" y="396"/>
                  </a:cubicBezTo>
                  <a:lnTo>
                    <a:pt x="1746" y="396"/>
                  </a:lnTo>
                  <a:cubicBezTo>
                    <a:pt x="1744" y="396"/>
                    <a:pt x="1742" y="397"/>
                    <a:pt x="1739" y="397"/>
                  </a:cubicBezTo>
                  <a:lnTo>
                    <a:pt x="1739" y="397"/>
                  </a:lnTo>
                  <a:cubicBezTo>
                    <a:pt x="1727" y="398"/>
                    <a:pt x="1714" y="399"/>
                    <a:pt x="1703" y="400"/>
                  </a:cubicBezTo>
                  <a:lnTo>
                    <a:pt x="1703" y="400"/>
                  </a:lnTo>
                  <a:cubicBezTo>
                    <a:pt x="1701" y="400"/>
                    <a:pt x="1699" y="400"/>
                    <a:pt x="1697" y="400"/>
                  </a:cubicBezTo>
                  <a:lnTo>
                    <a:pt x="1697" y="400"/>
                  </a:lnTo>
                  <a:cubicBezTo>
                    <a:pt x="1687" y="401"/>
                    <a:pt x="1676" y="401"/>
                    <a:pt x="1666" y="401"/>
                  </a:cubicBezTo>
                  <a:lnTo>
                    <a:pt x="1666" y="401"/>
                  </a:lnTo>
                  <a:cubicBezTo>
                    <a:pt x="1661" y="402"/>
                    <a:pt x="1656" y="402"/>
                    <a:pt x="1651" y="402"/>
                  </a:cubicBezTo>
                  <a:lnTo>
                    <a:pt x="1651" y="402"/>
                  </a:lnTo>
                  <a:cubicBezTo>
                    <a:pt x="1644" y="402"/>
                    <a:pt x="1638" y="403"/>
                    <a:pt x="1631" y="403"/>
                  </a:cubicBezTo>
                  <a:lnTo>
                    <a:pt x="1631" y="403"/>
                  </a:lnTo>
                  <a:cubicBezTo>
                    <a:pt x="1626" y="403"/>
                    <a:pt x="1621" y="403"/>
                    <a:pt x="1616" y="403"/>
                  </a:cubicBezTo>
                  <a:lnTo>
                    <a:pt x="1616" y="403"/>
                  </a:lnTo>
                  <a:cubicBezTo>
                    <a:pt x="1609" y="402"/>
                    <a:pt x="1602" y="402"/>
                    <a:pt x="1596" y="402"/>
                  </a:cubicBezTo>
                  <a:lnTo>
                    <a:pt x="1596" y="402"/>
                  </a:lnTo>
                  <a:cubicBezTo>
                    <a:pt x="1591" y="402"/>
                    <a:pt x="1585" y="402"/>
                    <a:pt x="1580" y="401"/>
                  </a:cubicBezTo>
                  <a:lnTo>
                    <a:pt x="1580" y="401"/>
                  </a:lnTo>
                  <a:cubicBezTo>
                    <a:pt x="1573" y="401"/>
                    <a:pt x="1568" y="401"/>
                    <a:pt x="1562" y="401"/>
                  </a:cubicBezTo>
                  <a:lnTo>
                    <a:pt x="1562" y="401"/>
                  </a:lnTo>
                  <a:cubicBezTo>
                    <a:pt x="1556" y="401"/>
                    <a:pt x="1551" y="400"/>
                    <a:pt x="1545" y="400"/>
                  </a:cubicBezTo>
                  <a:lnTo>
                    <a:pt x="1545" y="400"/>
                  </a:lnTo>
                  <a:cubicBezTo>
                    <a:pt x="1540" y="400"/>
                    <a:pt x="1533" y="399"/>
                    <a:pt x="1528" y="398"/>
                  </a:cubicBezTo>
                  <a:lnTo>
                    <a:pt x="1528" y="398"/>
                  </a:lnTo>
                  <a:cubicBezTo>
                    <a:pt x="1522" y="398"/>
                    <a:pt x="1517" y="398"/>
                    <a:pt x="1511" y="397"/>
                  </a:cubicBezTo>
                  <a:lnTo>
                    <a:pt x="1511" y="397"/>
                  </a:lnTo>
                  <a:cubicBezTo>
                    <a:pt x="1505" y="397"/>
                    <a:pt x="1500" y="396"/>
                    <a:pt x="1494" y="395"/>
                  </a:cubicBezTo>
                  <a:lnTo>
                    <a:pt x="1494" y="395"/>
                  </a:lnTo>
                  <a:cubicBezTo>
                    <a:pt x="1488" y="395"/>
                    <a:pt x="1482" y="394"/>
                    <a:pt x="1477" y="394"/>
                  </a:cubicBezTo>
                  <a:lnTo>
                    <a:pt x="1477" y="394"/>
                  </a:lnTo>
                  <a:cubicBezTo>
                    <a:pt x="1471" y="393"/>
                    <a:pt x="1465" y="392"/>
                    <a:pt x="1460" y="391"/>
                  </a:cubicBezTo>
                  <a:lnTo>
                    <a:pt x="1460" y="391"/>
                  </a:lnTo>
                  <a:cubicBezTo>
                    <a:pt x="1455" y="391"/>
                    <a:pt x="1450" y="390"/>
                    <a:pt x="1444" y="389"/>
                  </a:cubicBezTo>
                  <a:lnTo>
                    <a:pt x="1444" y="389"/>
                  </a:lnTo>
                  <a:cubicBezTo>
                    <a:pt x="1438" y="388"/>
                    <a:pt x="1432" y="387"/>
                    <a:pt x="1426" y="386"/>
                  </a:cubicBezTo>
                  <a:lnTo>
                    <a:pt x="1426" y="386"/>
                  </a:lnTo>
                  <a:cubicBezTo>
                    <a:pt x="1420" y="385"/>
                    <a:pt x="1416" y="384"/>
                    <a:pt x="1410" y="383"/>
                  </a:cubicBezTo>
                  <a:lnTo>
                    <a:pt x="1410" y="383"/>
                  </a:lnTo>
                  <a:cubicBezTo>
                    <a:pt x="1404" y="382"/>
                    <a:pt x="1398" y="381"/>
                    <a:pt x="1392" y="380"/>
                  </a:cubicBezTo>
                  <a:lnTo>
                    <a:pt x="1392" y="380"/>
                  </a:lnTo>
                  <a:cubicBezTo>
                    <a:pt x="1387" y="379"/>
                    <a:pt x="1382" y="378"/>
                    <a:pt x="1377" y="377"/>
                  </a:cubicBezTo>
                  <a:lnTo>
                    <a:pt x="1377" y="377"/>
                  </a:lnTo>
                  <a:cubicBezTo>
                    <a:pt x="1370" y="375"/>
                    <a:pt x="1364" y="374"/>
                    <a:pt x="1357" y="372"/>
                  </a:cubicBezTo>
                  <a:lnTo>
                    <a:pt x="1357" y="372"/>
                  </a:lnTo>
                  <a:cubicBezTo>
                    <a:pt x="1352" y="371"/>
                    <a:pt x="1347" y="370"/>
                    <a:pt x="1343" y="368"/>
                  </a:cubicBezTo>
                  <a:lnTo>
                    <a:pt x="1343" y="368"/>
                  </a:lnTo>
                  <a:cubicBezTo>
                    <a:pt x="1336" y="367"/>
                    <a:pt x="1329" y="365"/>
                    <a:pt x="1322" y="363"/>
                  </a:cubicBezTo>
                  <a:lnTo>
                    <a:pt x="1322" y="363"/>
                  </a:lnTo>
                  <a:cubicBezTo>
                    <a:pt x="1318" y="362"/>
                    <a:pt x="1313" y="361"/>
                    <a:pt x="1309" y="360"/>
                  </a:cubicBezTo>
                  <a:lnTo>
                    <a:pt x="1309" y="360"/>
                  </a:lnTo>
                  <a:cubicBezTo>
                    <a:pt x="1296" y="355"/>
                    <a:pt x="1283" y="352"/>
                    <a:pt x="1270" y="347"/>
                  </a:cubicBezTo>
                  <a:lnTo>
                    <a:pt x="1270" y="347"/>
                  </a:lnTo>
                  <a:lnTo>
                    <a:pt x="1270" y="347"/>
                  </a:lnTo>
                  <a:cubicBezTo>
                    <a:pt x="1258" y="343"/>
                    <a:pt x="1245" y="338"/>
                    <a:pt x="1233" y="334"/>
                  </a:cubicBezTo>
                  <a:lnTo>
                    <a:pt x="1233" y="334"/>
                  </a:lnTo>
                  <a:cubicBezTo>
                    <a:pt x="1229" y="332"/>
                    <a:pt x="1224" y="330"/>
                    <a:pt x="1219" y="328"/>
                  </a:cubicBezTo>
                  <a:lnTo>
                    <a:pt x="1219" y="328"/>
                  </a:lnTo>
                  <a:cubicBezTo>
                    <a:pt x="1215" y="327"/>
                    <a:pt x="1211" y="325"/>
                    <a:pt x="1207" y="323"/>
                  </a:cubicBezTo>
                  <a:lnTo>
                    <a:pt x="1207" y="323"/>
                  </a:lnTo>
                  <a:cubicBezTo>
                    <a:pt x="1202" y="321"/>
                    <a:pt x="1196" y="318"/>
                    <a:pt x="1190" y="316"/>
                  </a:cubicBezTo>
                  <a:lnTo>
                    <a:pt x="1190" y="316"/>
                  </a:lnTo>
                  <a:cubicBezTo>
                    <a:pt x="1187" y="314"/>
                    <a:pt x="1184" y="313"/>
                    <a:pt x="1180" y="311"/>
                  </a:cubicBezTo>
                  <a:lnTo>
                    <a:pt x="1180" y="311"/>
                  </a:lnTo>
                  <a:cubicBezTo>
                    <a:pt x="1174" y="308"/>
                    <a:pt x="1168" y="305"/>
                    <a:pt x="1162" y="302"/>
                  </a:cubicBezTo>
                  <a:lnTo>
                    <a:pt x="1162" y="302"/>
                  </a:lnTo>
                  <a:cubicBezTo>
                    <a:pt x="1159" y="301"/>
                    <a:pt x="1157" y="300"/>
                    <a:pt x="1154" y="298"/>
                  </a:cubicBezTo>
                  <a:lnTo>
                    <a:pt x="1154" y="298"/>
                  </a:lnTo>
                  <a:cubicBezTo>
                    <a:pt x="1145" y="293"/>
                    <a:pt x="1137" y="289"/>
                    <a:pt x="1128" y="284"/>
                  </a:cubicBezTo>
                  <a:lnTo>
                    <a:pt x="1128" y="284"/>
                  </a:lnTo>
                  <a:cubicBezTo>
                    <a:pt x="1056" y="243"/>
                    <a:pt x="1003" y="194"/>
                    <a:pt x="969" y="143"/>
                  </a:cubicBezTo>
                  <a:lnTo>
                    <a:pt x="969" y="143"/>
                  </a:lnTo>
                  <a:cubicBezTo>
                    <a:pt x="961" y="131"/>
                    <a:pt x="950" y="121"/>
                    <a:pt x="936" y="113"/>
                  </a:cubicBezTo>
                  <a:lnTo>
                    <a:pt x="936" y="113"/>
                  </a:lnTo>
                  <a:cubicBezTo>
                    <a:pt x="932" y="111"/>
                    <a:pt x="929" y="109"/>
                    <a:pt x="925" y="108"/>
                  </a:cubicBezTo>
                  <a:lnTo>
                    <a:pt x="925" y="108"/>
                  </a:lnTo>
                  <a:cubicBezTo>
                    <a:pt x="924" y="107"/>
                    <a:pt x="923" y="106"/>
                    <a:pt x="922" y="106"/>
                  </a:cubicBezTo>
                  <a:lnTo>
                    <a:pt x="922" y="106"/>
                  </a:lnTo>
                  <a:cubicBezTo>
                    <a:pt x="919" y="105"/>
                    <a:pt x="917" y="104"/>
                    <a:pt x="915" y="103"/>
                  </a:cubicBezTo>
                  <a:lnTo>
                    <a:pt x="915" y="103"/>
                  </a:lnTo>
                  <a:cubicBezTo>
                    <a:pt x="915" y="103"/>
                    <a:pt x="915" y="103"/>
                    <a:pt x="914" y="103"/>
                  </a:cubicBezTo>
                  <a:lnTo>
                    <a:pt x="914" y="103"/>
                  </a:lnTo>
                  <a:cubicBezTo>
                    <a:pt x="909" y="101"/>
                    <a:pt x="904" y="99"/>
                    <a:pt x="899" y="98"/>
                  </a:cubicBezTo>
                  <a:lnTo>
                    <a:pt x="899" y="98"/>
                  </a:lnTo>
                  <a:cubicBezTo>
                    <a:pt x="898" y="97"/>
                    <a:pt x="897" y="97"/>
                    <a:pt x="897" y="97"/>
                  </a:cubicBezTo>
                  <a:lnTo>
                    <a:pt x="897" y="97"/>
                  </a:lnTo>
                  <a:cubicBezTo>
                    <a:pt x="896" y="97"/>
                    <a:pt x="895" y="97"/>
                    <a:pt x="893" y="96"/>
                  </a:cubicBezTo>
                  <a:lnTo>
                    <a:pt x="893" y="96"/>
                  </a:lnTo>
                  <a:cubicBezTo>
                    <a:pt x="891" y="95"/>
                    <a:pt x="887" y="95"/>
                    <a:pt x="884" y="94"/>
                  </a:cubicBezTo>
                  <a:lnTo>
                    <a:pt x="884" y="94"/>
                  </a:lnTo>
                  <a:cubicBezTo>
                    <a:pt x="883" y="93"/>
                    <a:pt x="882" y="93"/>
                    <a:pt x="881" y="93"/>
                  </a:cubicBezTo>
                  <a:lnTo>
                    <a:pt x="881" y="93"/>
                  </a:lnTo>
                  <a:cubicBezTo>
                    <a:pt x="881" y="93"/>
                    <a:pt x="879" y="93"/>
                    <a:pt x="878" y="92"/>
                  </a:cubicBezTo>
                  <a:lnTo>
                    <a:pt x="878" y="92"/>
                  </a:lnTo>
                  <a:cubicBezTo>
                    <a:pt x="876" y="92"/>
                    <a:pt x="873" y="92"/>
                    <a:pt x="870" y="91"/>
                  </a:cubicBezTo>
                  <a:lnTo>
                    <a:pt x="870" y="91"/>
                  </a:lnTo>
                  <a:cubicBezTo>
                    <a:pt x="869" y="91"/>
                    <a:pt x="868" y="91"/>
                    <a:pt x="866" y="91"/>
                  </a:cubicBezTo>
                  <a:lnTo>
                    <a:pt x="866" y="91"/>
                  </a:lnTo>
                  <a:cubicBezTo>
                    <a:pt x="866" y="91"/>
                    <a:pt x="865" y="91"/>
                    <a:pt x="864" y="90"/>
                  </a:cubicBezTo>
                  <a:lnTo>
                    <a:pt x="864" y="90"/>
                  </a:lnTo>
                  <a:cubicBezTo>
                    <a:pt x="861" y="90"/>
                    <a:pt x="859" y="90"/>
                    <a:pt x="856" y="90"/>
                  </a:cubicBezTo>
                  <a:lnTo>
                    <a:pt x="856" y="90"/>
                  </a:lnTo>
                  <a:cubicBezTo>
                    <a:pt x="855" y="90"/>
                    <a:pt x="853" y="89"/>
                    <a:pt x="852" y="89"/>
                  </a:cubicBezTo>
                  <a:lnTo>
                    <a:pt x="852" y="89"/>
                  </a:lnTo>
                  <a:cubicBezTo>
                    <a:pt x="851" y="89"/>
                    <a:pt x="851" y="89"/>
                    <a:pt x="849" y="89"/>
                  </a:cubicBezTo>
                  <a:lnTo>
                    <a:pt x="849" y="89"/>
                  </a:lnTo>
                  <a:cubicBezTo>
                    <a:pt x="847" y="89"/>
                    <a:pt x="845" y="88"/>
                    <a:pt x="842" y="88"/>
                  </a:cubicBezTo>
                  <a:lnTo>
                    <a:pt x="842" y="88"/>
                  </a:lnTo>
                  <a:cubicBezTo>
                    <a:pt x="841" y="88"/>
                    <a:pt x="839" y="88"/>
                    <a:pt x="837" y="88"/>
                  </a:cubicBezTo>
                  <a:lnTo>
                    <a:pt x="837" y="88"/>
                  </a:lnTo>
                  <a:cubicBezTo>
                    <a:pt x="836" y="88"/>
                    <a:pt x="836" y="88"/>
                    <a:pt x="835" y="88"/>
                  </a:cubicBezTo>
                  <a:lnTo>
                    <a:pt x="835" y="88"/>
                  </a:lnTo>
                  <a:cubicBezTo>
                    <a:pt x="832" y="88"/>
                    <a:pt x="829" y="88"/>
                    <a:pt x="827" y="88"/>
                  </a:cubicBezTo>
                  <a:lnTo>
                    <a:pt x="827" y="88"/>
                  </a:lnTo>
                  <a:cubicBezTo>
                    <a:pt x="825" y="88"/>
                    <a:pt x="823" y="88"/>
                    <a:pt x="822" y="88"/>
                  </a:cubicBezTo>
                  <a:lnTo>
                    <a:pt x="822" y="88"/>
                  </a:lnTo>
                  <a:lnTo>
                    <a:pt x="821" y="88"/>
                  </a:lnTo>
                  <a:lnTo>
                    <a:pt x="821" y="88"/>
                  </a:lnTo>
                  <a:cubicBezTo>
                    <a:pt x="816" y="88"/>
                    <a:pt x="813" y="89"/>
                    <a:pt x="809" y="89"/>
                  </a:cubicBezTo>
                  <a:lnTo>
                    <a:pt x="809" y="89"/>
                  </a:lnTo>
                  <a:cubicBezTo>
                    <a:pt x="808" y="90"/>
                    <a:pt x="806" y="90"/>
                    <a:pt x="806" y="90"/>
                  </a:cubicBezTo>
                  <a:lnTo>
                    <a:pt x="806" y="90"/>
                  </a:lnTo>
                  <a:cubicBezTo>
                    <a:pt x="805" y="90"/>
                    <a:pt x="805" y="90"/>
                    <a:pt x="805" y="90"/>
                  </a:cubicBezTo>
                  <a:lnTo>
                    <a:pt x="805" y="90"/>
                  </a:lnTo>
                  <a:cubicBezTo>
                    <a:pt x="800" y="90"/>
                    <a:pt x="794" y="91"/>
                    <a:pt x="788" y="92"/>
                  </a:cubicBezTo>
                  <a:lnTo>
                    <a:pt x="788" y="92"/>
                  </a:lnTo>
                  <a:cubicBezTo>
                    <a:pt x="788" y="92"/>
                    <a:pt x="788" y="92"/>
                    <a:pt x="787" y="92"/>
                  </a:cubicBezTo>
                  <a:lnTo>
                    <a:pt x="787" y="92"/>
                  </a:lnTo>
                  <a:cubicBezTo>
                    <a:pt x="785" y="92"/>
                    <a:pt x="784" y="92"/>
                    <a:pt x="782" y="93"/>
                  </a:cubicBezTo>
                  <a:lnTo>
                    <a:pt x="782" y="93"/>
                  </a:lnTo>
                  <a:cubicBezTo>
                    <a:pt x="780" y="93"/>
                    <a:pt x="777" y="94"/>
                    <a:pt x="775" y="95"/>
                  </a:cubicBezTo>
                  <a:lnTo>
                    <a:pt x="775" y="95"/>
                  </a:lnTo>
                  <a:cubicBezTo>
                    <a:pt x="773" y="95"/>
                    <a:pt x="771" y="96"/>
                    <a:pt x="768" y="97"/>
                  </a:cubicBezTo>
                  <a:lnTo>
                    <a:pt x="768" y="97"/>
                  </a:lnTo>
                  <a:cubicBezTo>
                    <a:pt x="766" y="97"/>
                    <a:pt x="764" y="98"/>
                    <a:pt x="761" y="98"/>
                  </a:cubicBezTo>
                  <a:lnTo>
                    <a:pt x="761" y="98"/>
                  </a:lnTo>
                  <a:lnTo>
                    <a:pt x="760" y="99"/>
                  </a:lnTo>
                  <a:lnTo>
                    <a:pt x="760" y="99"/>
                  </a:lnTo>
                  <a:cubicBezTo>
                    <a:pt x="758" y="100"/>
                    <a:pt x="758" y="100"/>
                    <a:pt x="757" y="100"/>
                  </a:cubicBezTo>
                  <a:lnTo>
                    <a:pt x="757" y="100"/>
                  </a:lnTo>
                  <a:cubicBezTo>
                    <a:pt x="752" y="101"/>
                    <a:pt x="749" y="102"/>
                    <a:pt x="745" y="104"/>
                  </a:cubicBezTo>
                  <a:lnTo>
                    <a:pt x="745" y="104"/>
                  </a:lnTo>
                  <a:cubicBezTo>
                    <a:pt x="744" y="105"/>
                    <a:pt x="742" y="105"/>
                    <a:pt x="741" y="106"/>
                  </a:cubicBezTo>
                  <a:lnTo>
                    <a:pt x="741" y="106"/>
                  </a:lnTo>
                  <a:cubicBezTo>
                    <a:pt x="736" y="108"/>
                    <a:pt x="731" y="111"/>
                    <a:pt x="727" y="113"/>
                  </a:cubicBezTo>
                  <a:lnTo>
                    <a:pt x="1" y="535"/>
                  </a:lnTo>
                  <a:lnTo>
                    <a:pt x="0" y="981"/>
                  </a:lnTo>
                  <a:lnTo>
                    <a:pt x="725" y="559"/>
                  </a:lnTo>
                  <a:lnTo>
                    <a:pt x="725" y="559"/>
                  </a:lnTo>
                  <a:cubicBezTo>
                    <a:pt x="730" y="556"/>
                    <a:pt x="735" y="554"/>
                    <a:pt x="740" y="551"/>
                  </a:cubicBezTo>
                  <a:lnTo>
                    <a:pt x="740" y="551"/>
                  </a:lnTo>
                  <a:cubicBezTo>
                    <a:pt x="741" y="550"/>
                    <a:pt x="742" y="550"/>
                    <a:pt x="744" y="549"/>
                  </a:cubicBezTo>
                  <a:lnTo>
                    <a:pt x="744" y="549"/>
                  </a:lnTo>
                  <a:cubicBezTo>
                    <a:pt x="748" y="548"/>
                    <a:pt x="751" y="546"/>
                    <a:pt x="755" y="545"/>
                  </a:cubicBezTo>
                  <a:lnTo>
                    <a:pt x="755" y="545"/>
                  </a:lnTo>
                  <a:cubicBezTo>
                    <a:pt x="757" y="545"/>
                    <a:pt x="758" y="544"/>
                    <a:pt x="760" y="544"/>
                  </a:cubicBezTo>
                  <a:lnTo>
                    <a:pt x="760" y="544"/>
                  </a:lnTo>
                  <a:cubicBezTo>
                    <a:pt x="762" y="543"/>
                    <a:pt x="765" y="542"/>
                    <a:pt x="767" y="542"/>
                  </a:cubicBezTo>
                  <a:lnTo>
                    <a:pt x="767" y="542"/>
                  </a:lnTo>
                  <a:cubicBezTo>
                    <a:pt x="770" y="541"/>
                    <a:pt x="771" y="540"/>
                    <a:pt x="774" y="540"/>
                  </a:cubicBezTo>
                  <a:lnTo>
                    <a:pt x="774" y="540"/>
                  </a:lnTo>
                  <a:cubicBezTo>
                    <a:pt x="776" y="539"/>
                    <a:pt x="778" y="539"/>
                    <a:pt x="781" y="538"/>
                  </a:cubicBezTo>
                  <a:lnTo>
                    <a:pt x="781" y="538"/>
                  </a:lnTo>
                  <a:cubicBezTo>
                    <a:pt x="783" y="538"/>
                    <a:pt x="785" y="538"/>
                    <a:pt x="787" y="537"/>
                  </a:cubicBezTo>
                  <a:lnTo>
                    <a:pt x="787" y="537"/>
                  </a:lnTo>
                  <a:cubicBezTo>
                    <a:pt x="793" y="536"/>
                    <a:pt x="798" y="535"/>
                    <a:pt x="804" y="535"/>
                  </a:cubicBezTo>
                  <a:lnTo>
                    <a:pt x="804" y="535"/>
                  </a:lnTo>
                  <a:cubicBezTo>
                    <a:pt x="805" y="535"/>
                    <a:pt x="806" y="535"/>
                    <a:pt x="808" y="535"/>
                  </a:cubicBezTo>
                  <a:lnTo>
                    <a:pt x="808" y="535"/>
                  </a:lnTo>
                  <a:cubicBezTo>
                    <a:pt x="812" y="534"/>
                    <a:pt x="815" y="534"/>
                    <a:pt x="819" y="534"/>
                  </a:cubicBezTo>
                  <a:lnTo>
                    <a:pt x="819" y="534"/>
                  </a:lnTo>
                  <a:cubicBezTo>
                    <a:pt x="821" y="534"/>
                    <a:pt x="823" y="534"/>
                    <a:pt x="826" y="534"/>
                  </a:cubicBezTo>
                  <a:lnTo>
                    <a:pt x="826" y="534"/>
                  </a:lnTo>
                  <a:cubicBezTo>
                    <a:pt x="828" y="534"/>
                    <a:pt x="831" y="534"/>
                    <a:pt x="834" y="534"/>
                  </a:cubicBezTo>
                  <a:lnTo>
                    <a:pt x="834" y="534"/>
                  </a:lnTo>
                  <a:cubicBezTo>
                    <a:pt x="836" y="534"/>
                    <a:pt x="838" y="534"/>
                    <a:pt x="841" y="534"/>
                  </a:cubicBezTo>
                  <a:lnTo>
                    <a:pt x="841" y="534"/>
                  </a:lnTo>
                  <a:cubicBezTo>
                    <a:pt x="843" y="534"/>
                    <a:pt x="846" y="534"/>
                    <a:pt x="848" y="534"/>
                  </a:cubicBezTo>
                  <a:lnTo>
                    <a:pt x="848" y="534"/>
                  </a:lnTo>
                  <a:cubicBezTo>
                    <a:pt x="851" y="534"/>
                    <a:pt x="853" y="535"/>
                    <a:pt x="855" y="535"/>
                  </a:cubicBezTo>
                  <a:lnTo>
                    <a:pt x="855" y="535"/>
                  </a:lnTo>
                  <a:cubicBezTo>
                    <a:pt x="858" y="535"/>
                    <a:pt x="860" y="535"/>
                    <a:pt x="863" y="536"/>
                  </a:cubicBezTo>
                  <a:lnTo>
                    <a:pt x="863" y="536"/>
                  </a:lnTo>
                  <a:cubicBezTo>
                    <a:pt x="865" y="536"/>
                    <a:pt x="867" y="536"/>
                    <a:pt x="869" y="536"/>
                  </a:cubicBezTo>
                  <a:lnTo>
                    <a:pt x="869" y="536"/>
                  </a:lnTo>
                  <a:cubicBezTo>
                    <a:pt x="872" y="537"/>
                    <a:pt x="875" y="538"/>
                    <a:pt x="877" y="538"/>
                  </a:cubicBezTo>
                  <a:lnTo>
                    <a:pt x="877" y="538"/>
                  </a:lnTo>
                  <a:cubicBezTo>
                    <a:pt x="879" y="538"/>
                    <a:pt x="881" y="539"/>
                    <a:pt x="883" y="539"/>
                  </a:cubicBezTo>
                  <a:lnTo>
                    <a:pt x="883" y="539"/>
                  </a:lnTo>
                  <a:cubicBezTo>
                    <a:pt x="886" y="540"/>
                    <a:pt x="889" y="540"/>
                    <a:pt x="892" y="542"/>
                  </a:cubicBezTo>
                  <a:lnTo>
                    <a:pt x="892" y="542"/>
                  </a:lnTo>
                  <a:cubicBezTo>
                    <a:pt x="894" y="542"/>
                    <a:pt x="896" y="542"/>
                    <a:pt x="897" y="543"/>
                  </a:cubicBezTo>
                  <a:lnTo>
                    <a:pt x="897" y="543"/>
                  </a:lnTo>
                  <a:cubicBezTo>
                    <a:pt x="903" y="545"/>
                    <a:pt x="908" y="546"/>
                    <a:pt x="913" y="548"/>
                  </a:cubicBezTo>
                  <a:lnTo>
                    <a:pt x="913" y="548"/>
                  </a:lnTo>
                  <a:cubicBezTo>
                    <a:pt x="916" y="549"/>
                    <a:pt x="918" y="550"/>
                    <a:pt x="920" y="551"/>
                  </a:cubicBezTo>
                  <a:lnTo>
                    <a:pt x="920" y="551"/>
                  </a:lnTo>
                  <a:cubicBezTo>
                    <a:pt x="922" y="552"/>
                    <a:pt x="923" y="552"/>
                    <a:pt x="924" y="553"/>
                  </a:cubicBezTo>
                  <a:lnTo>
                    <a:pt x="924" y="553"/>
                  </a:lnTo>
                  <a:cubicBezTo>
                    <a:pt x="927" y="555"/>
                    <a:pt x="931" y="556"/>
                    <a:pt x="935" y="558"/>
                  </a:cubicBezTo>
                  <a:lnTo>
                    <a:pt x="935" y="558"/>
                  </a:lnTo>
                  <a:cubicBezTo>
                    <a:pt x="949" y="566"/>
                    <a:pt x="960" y="576"/>
                    <a:pt x="968" y="588"/>
                  </a:cubicBezTo>
                  <a:lnTo>
                    <a:pt x="968" y="588"/>
                  </a:lnTo>
                  <a:cubicBezTo>
                    <a:pt x="1002" y="640"/>
                    <a:pt x="1055" y="688"/>
                    <a:pt x="1127" y="729"/>
                  </a:cubicBezTo>
                  <a:lnTo>
                    <a:pt x="1127" y="729"/>
                  </a:lnTo>
                  <a:cubicBezTo>
                    <a:pt x="1135" y="734"/>
                    <a:pt x="1144" y="739"/>
                    <a:pt x="1152" y="743"/>
                  </a:cubicBezTo>
                  <a:lnTo>
                    <a:pt x="1152" y="743"/>
                  </a:lnTo>
                  <a:cubicBezTo>
                    <a:pt x="1155" y="745"/>
                    <a:pt x="1158" y="746"/>
                    <a:pt x="1161" y="748"/>
                  </a:cubicBezTo>
                  <a:lnTo>
                    <a:pt x="1161" y="748"/>
                  </a:lnTo>
                  <a:cubicBezTo>
                    <a:pt x="1167" y="751"/>
                    <a:pt x="1173" y="754"/>
                    <a:pt x="1179" y="757"/>
                  </a:cubicBezTo>
                  <a:lnTo>
                    <a:pt x="1179" y="757"/>
                  </a:lnTo>
                  <a:cubicBezTo>
                    <a:pt x="1182" y="758"/>
                    <a:pt x="1186" y="760"/>
                    <a:pt x="1189" y="761"/>
                  </a:cubicBezTo>
                  <a:lnTo>
                    <a:pt x="1189" y="761"/>
                  </a:lnTo>
                  <a:cubicBezTo>
                    <a:pt x="1195" y="764"/>
                    <a:pt x="1200" y="766"/>
                    <a:pt x="1206" y="768"/>
                  </a:cubicBezTo>
                  <a:lnTo>
                    <a:pt x="1206" y="768"/>
                  </a:lnTo>
                  <a:cubicBezTo>
                    <a:pt x="1210" y="770"/>
                    <a:pt x="1214" y="772"/>
                    <a:pt x="1218" y="774"/>
                  </a:cubicBezTo>
                  <a:lnTo>
                    <a:pt x="1218" y="774"/>
                  </a:lnTo>
                  <a:cubicBezTo>
                    <a:pt x="1221" y="775"/>
                    <a:pt x="1224" y="776"/>
                    <a:pt x="1228" y="778"/>
                  </a:cubicBezTo>
                  <a:lnTo>
                    <a:pt x="1228" y="778"/>
                  </a:lnTo>
                  <a:cubicBezTo>
                    <a:pt x="1229" y="778"/>
                    <a:pt x="1230" y="778"/>
                    <a:pt x="1232" y="779"/>
                  </a:cubicBezTo>
                  <a:lnTo>
                    <a:pt x="1232" y="779"/>
                  </a:lnTo>
                  <a:cubicBezTo>
                    <a:pt x="1244" y="784"/>
                    <a:pt x="1256" y="788"/>
                    <a:pt x="1269" y="792"/>
                  </a:cubicBezTo>
                  <a:lnTo>
                    <a:pt x="1269" y="792"/>
                  </a:lnTo>
                  <a:lnTo>
                    <a:pt x="1269" y="793"/>
                  </a:lnTo>
                  <a:lnTo>
                    <a:pt x="1269" y="793"/>
                  </a:lnTo>
                  <a:cubicBezTo>
                    <a:pt x="1282" y="797"/>
                    <a:pt x="1295" y="801"/>
                    <a:pt x="1308" y="805"/>
                  </a:cubicBezTo>
                  <a:lnTo>
                    <a:pt x="1308" y="805"/>
                  </a:lnTo>
                  <a:cubicBezTo>
                    <a:pt x="1309" y="805"/>
                    <a:pt x="1311" y="806"/>
                    <a:pt x="1312" y="806"/>
                  </a:cubicBezTo>
                  <a:lnTo>
                    <a:pt x="1312" y="806"/>
                  </a:lnTo>
                  <a:cubicBezTo>
                    <a:pt x="1315" y="807"/>
                    <a:pt x="1318" y="808"/>
                    <a:pt x="1321" y="808"/>
                  </a:cubicBezTo>
                  <a:lnTo>
                    <a:pt x="1321" y="808"/>
                  </a:lnTo>
                  <a:cubicBezTo>
                    <a:pt x="1328" y="810"/>
                    <a:pt x="1334" y="812"/>
                    <a:pt x="1341" y="814"/>
                  </a:cubicBezTo>
                  <a:lnTo>
                    <a:pt x="1341" y="814"/>
                  </a:lnTo>
                  <a:cubicBezTo>
                    <a:pt x="1346" y="815"/>
                    <a:pt x="1351" y="816"/>
                    <a:pt x="1356" y="817"/>
                  </a:cubicBezTo>
                  <a:lnTo>
                    <a:pt x="1356" y="817"/>
                  </a:lnTo>
                  <a:cubicBezTo>
                    <a:pt x="1362" y="819"/>
                    <a:pt x="1369" y="821"/>
                    <a:pt x="1376" y="822"/>
                  </a:cubicBezTo>
                  <a:lnTo>
                    <a:pt x="1376" y="822"/>
                  </a:lnTo>
                  <a:cubicBezTo>
                    <a:pt x="1379" y="822"/>
                    <a:pt x="1382" y="823"/>
                    <a:pt x="1385" y="824"/>
                  </a:cubicBezTo>
                  <a:lnTo>
                    <a:pt x="1385" y="824"/>
                  </a:lnTo>
                  <a:cubicBezTo>
                    <a:pt x="1387" y="824"/>
                    <a:pt x="1389" y="825"/>
                    <a:pt x="1391" y="825"/>
                  </a:cubicBezTo>
                  <a:lnTo>
                    <a:pt x="1391" y="825"/>
                  </a:lnTo>
                  <a:cubicBezTo>
                    <a:pt x="1397" y="827"/>
                    <a:pt x="1402" y="827"/>
                    <a:pt x="1409" y="828"/>
                  </a:cubicBezTo>
                  <a:lnTo>
                    <a:pt x="1409" y="828"/>
                  </a:lnTo>
                  <a:cubicBezTo>
                    <a:pt x="1414" y="830"/>
                    <a:pt x="1419" y="831"/>
                    <a:pt x="1424" y="831"/>
                  </a:cubicBezTo>
                  <a:lnTo>
                    <a:pt x="1424" y="831"/>
                  </a:lnTo>
                  <a:cubicBezTo>
                    <a:pt x="1431" y="832"/>
                    <a:pt x="1437" y="833"/>
                    <a:pt x="1443" y="834"/>
                  </a:cubicBezTo>
                  <a:lnTo>
                    <a:pt x="1443" y="834"/>
                  </a:lnTo>
                  <a:cubicBezTo>
                    <a:pt x="1447" y="835"/>
                    <a:pt x="1450" y="835"/>
                    <a:pt x="1454" y="836"/>
                  </a:cubicBezTo>
                  <a:lnTo>
                    <a:pt x="1454" y="836"/>
                  </a:lnTo>
                  <a:cubicBezTo>
                    <a:pt x="1455" y="836"/>
                    <a:pt x="1457" y="837"/>
                    <a:pt x="1459" y="837"/>
                  </a:cubicBezTo>
                  <a:lnTo>
                    <a:pt x="1459" y="837"/>
                  </a:lnTo>
                  <a:cubicBezTo>
                    <a:pt x="1464" y="837"/>
                    <a:pt x="1470" y="838"/>
                    <a:pt x="1475" y="839"/>
                  </a:cubicBezTo>
                  <a:lnTo>
                    <a:pt x="1475" y="839"/>
                  </a:lnTo>
                  <a:cubicBezTo>
                    <a:pt x="1481" y="840"/>
                    <a:pt x="1487" y="840"/>
                    <a:pt x="1492" y="841"/>
                  </a:cubicBezTo>
                  <a:lnTo>
                    <a:pt x="1492" y="841"/>
                  </a:lnTo>
                  <a:cubicBezTo>
                    <a:pt x="1498" y="841"/>
                    <a:pt x="1504" y="842"/>
                    <a:pt x="1510" y="842"/>
                  </a:cubicBezTo>
                  <a:lnTo>
                    <a:pt x="1510" y="842"/>
                  </a:lnTo>
                  <a:cubicBezTo>
                    <a:pt x="1513" y="843"/>
                    <a:pt x="1518" y="843"/>
                    <a:pt x="1522" y="843"/>
                  </a:cubicBezTo>
                  <a:lnTo>
                    <a:pt x="1522" y="843"/>
                  </a:lnTo>
                  <a:cubicBezTo>
                    <a:pt x="1523" y="843"/>
                    <a:pt x="1525" y="843"/>
                    <a:pt x="1527" y="844"/>
                  </a:cubicBezTo>
                  <a:lnTo>
                    <a:pt x="1527" y="844"/>
                  </a:lnTo>
                  <a:cubicBezTo>
                    <a:pt x="1532" y="844"/>
                    <a:pt x="1538" y="845"/>
                    <a:pt x="1543" y="845"/>
                  </a:cubicBezTo>
                  <a:lnTo>
                    <a:pt x="1543" y="845"/>
                  </a:lnTo>
                  <a:cubicBezTo>
                    <a:pt x="1550" y="845"/>
                    <a:pt x="1555" y="846"/>
                    <a:pt x="1561" y="846"/>
                  </a:cubicBezTo>
                  <a:lnTo>
                    <a:pt x="1561" y="846"/>
                  </a:lnTo>
                  <a:cubicBezTo>
                    <a:pt x="1566" y="847"/>
                    <a:pt x="1572" y="847"/>
                    <a:pt x="1578" y="847"/>
                  </a:cubicBezTo>
                  <a:lnTo>
                    <a:pt x="1578" y="847"/>
                  </a:lnTo>
                  <a:cubicBezTo>
                    <a:pt x="1582" y="847"/>
                    <a:pt x="1586" y="847"/>
                    <a:pt x="1591" y="847"/>
                  </a:cubicBezTo>
                  <a:lnTo>
                    <a:pt x="1591" y="847"/>
                  </a:lnTo>
                  <a:cubicBezTo>
                    <a:pt x="1592" y="847"/>
                    <a:pt x="1593" y="847"/>
                    <a:pt x="1595" y="847"/>
                  </a:cubicBezTo>
                  <a:lnTo>
                    <a:pt x="1595" y="847"/>
                  </a:lnTo>
                  <a:cubicBezTo>
                    <a:pt x="1601" y="848"/>
                    <a:pt x="1608" y="848"/>
                    <a:pt x="1614" y="848"/>
                  </a:cubicBezTo>
                  <a:lnTo>
                    <a:pt x="1614" y="848"/>
                  </a:lnTo>
                  <a:cubicBezTo>
                    <a:pt x="1619" y="848"/>
                    <a:pt x="1625" y="848"/>
                    <a:pt x="1630" y="848"/>
                  </a:cubicBezTo>
                  <a:lnTo>
                    <a:pt x="1630" y="848"/>
                  </a:lnTo>
                  <a:cubicBezTo>
                    <a:pt x="1636" y="848"/>
                    <a:pt x="1643" y="847"/>
                    <a:pt x="1650" y="847"/>
                  </a:cubicBezTo>
                  <a:lnTo>
                    <a:pt x="1650" y="847"/>
                  </a:lnTo>
                  <a:cubicBezTo>
                    <a:pt x="1654" y="847"/>
                    <a:pt x="1658" y="847"/>
                    <a:pt x="1662" y="847"/>
                  </a:cubicBezTo>
                  <a:lnTo>
                    <a:pt x="1662" y="847"/>
                  </a:lnTo>
                  <a:cubicBezTo>
                    <a:pt x="1663" y="847"/>
                    <a:pt x="1664" y="847"/>
                    <a:pt x="1664" y="847"/>
                  </a:cubicBezTo>
                  <a:lnTo>
                    <a:pt x="1664" y="847"/>
                  </a:lnTo>
                  <a:cubicBezTo>
                    <a:pt x="1675" y="847"/>
                    <a:pt x="1686" y="846"/>
                    <a:pt x="1696" y="845"/>
                  </a:cubicBezTo>
                  <a:lnTo>
                    <a:pt x="1696" y="845"/>
                  </a:lnTo>
                  <a:cubicBezTo>
                    <a:pt x="1698" y="845"/>
                    <a:pt x="1700" y="845"/>
                    <a:pt x="1701" y="845"/>
                  </a:cubicBezTo>
                  <a:lnTo>
                    <a:pt x="1701" y="845"/>
                  </a:lnTo>
                  <a:cubicBezTo>
                    <a:pt x="1713" y="844"/>
                    <a:pt x="1726" y="843"/>
                    <a:pt x="1737" y="842"/>
                  </a:cubicBezTo>
                  <a:lnTo>
                    <a:pt x="1737" y="842"/>
                  </a:lnTo>
                  <a:cubicBezTo>
                    <a:pt x="1738" y="842"/>
                    <a:pt x="1739" y="842"/>
                    <a:pt x="1739" y="842"/>
                  </a:cubicBezTo>
                  <a:lnTo>
                    <a:pt x="1739" y="842"/>
                  </a:lnTo>
                  <a:cubicBezTo>
                    <a:pt x="1741" y="842"/>
                    <a:pt x="1743" y="841"/>
                    <a:pt x="1745" y="841"/>
                  </a:cubicBezTo>
                  <a:lnTo>
                    <a:pt x="1745" y="841"/>
                  </a:lnTo>
                  <a:cubicBezTo>
                    <a:pt x="1756" y="840"/>
                    <a:pt x="1767" y="839"/>
                    <a:pt x="1778" y="837"/>
                  </a:cubicBezTo>
                  <a:lnTo>
                    <a:pt x="1778" y="837"/>
                  </a:lnTo>
                  <a:cubicBezTo>
                    <a:pt x="1783" y="837"/>
                    <a:pt x="1787" y="836"/>
                    <a:pt x="1791" y="835"/>
                  </a:cubicBezTo>
                  <a:lnTo>
                    <a:pt x="1791" y="835"/>
                  </a:lnTo>
                  <a:cubicBezTo>
                    <a:pt x="1801" y="833"/>
                    <a:pt x="1812" y="832"/>
                    <a:pt x="1822" y="831"/>
                  </a:cubicBezTo>
                  <a:lnTo>
                    <a:pt x="1822" y="831"/>
                  </a:lnTo>
                  <a:cubicBezTo>
                    <a:pt x="1824" y="830"/>
                    <a:pt x="1827" y="830"/>
                    <a:pt x="1830" y="830"/>
                  </a:cubicBezTo>
                  <a:lnTo>
                    <a:pt x="1830" y="830"/>
                  </a:lnTo>
                  <a:cubicBezTo>
                    <a:pt x="1830" y="829"/>
                    <a:pt x="1831" y="829"/>
                    <a:pt x="1833" y="829"/>
                  </a:cubicBezTo>
                  <a:lnTo>
                    <a:pt x="1833" y="829"/>
                  </a:lnTo>
                  <a:cubicBezTo>
                    <a:pt x="1838" y="828"/>
                    <a:pt x="1844" y="827"/>
                    <a:pt x="1850" y="825"/>
                  </a:cubicBezTo>
                  <a:lnTo>
                    <a:pt x="1850" y="825"/>
                  </a:lnTo>
                  <a:cubicBezTo>
                    <a:pt x="1855" y="824"/>
                    <a:pt x="1860" y="823"/>
                    <a:pt x="1865" y="822"/>
                  </a:cubicBezTo>
                  <a:lnTo>
                    <a:pt x="1865" y="822"/>
                  </a:lnTo>
                  <a:cubicBezTo>
                    <a:pt x="1871" y="821"/>
                    <a:pt x="1877" y="820"/>
                    <a:pt x="1883" y="818"/>
                  </a:cubicBezTo>
                  <a:lnTo>
                    <a:pt x="1883" y="818"/>
                  </a:lnTo>
                  <a:cubicBezTo>
                    <a:pt x="1888" y="817"/>
                    <a:pt x="1893" y="816"/>
                    <a:pt x="1898" y="814"/>
                  </a:cubicBezTo>
                  <a:lnTo>
                    <a:pt x="1898" y="814"/>
                  </a:lnTo>
                  <a:cubicBezTo>
                    <a:pt x="1904" y="813"/>
                    <a:pt x="1909" y="811"/>
                    <a:pt x="1915" y="810"/>
                  </a:cubicBezTo>
                  <a:lnTo>
                    <a:pt x="1915" y="810"/>
                  </a:lnTo>
                  <a:cubicBezTo>
                    <a:pt x="1920" y="808"/>
                    <a:pt x="1925" y="807"/>
                    <a:pt x="1930" y="806"/>
                  </a:cubicBezTo>
                  <a:lnTo>
                    <a:pt x="1930" y="806"/>
                  </a:lnTo>
                  <a:cubicBezTo>
                    <a:pt x="1936" y="804"/>
                    <a:pt x="1941" y="802"/>
                    <a:pt x="1947" y="801"/>
                  </a:cubicBezTo>
                  <a:lnTo>
                    <a:pt x="1947" y="801"/>
                  </a:lnTo>
                  <a:cubicBezTo>
                    <a:pt x="1951" y="800"/>
                    <a:pt x="1955" y="798"/>
                    <a:pt x="1959" y="797"/>
                  </a:cubicBezTo>
                  <a:lnTo>
                    <a:pt x="1959" y="797"/>
                  </a:lnTo>
                  <a:cubicBezTo>
                    <a:pt x="1960" y="797"/>
                    <a:pt x="1960" y="797"/>
                    <a:pt x="1961" y="797"/>
                  </a:cubicBezTo>
                  <a:lnTo>
                    <a:pt x="1961" y="797"/>
                  </a:lnTo>
                  <a:cubicBezTo>
                    <a:pt x="1974" y="792"/>
                    <a:pt x="1986" y="788"/>
                    <a:pt x="1999" y="783"/>
                  </a:cubicBezTo>
                  <a:lnTo>
                    <a:pt x="1999" y="783"/>
                  </a:lnTo>
                  <a:cubicBezTo>
                    <a:pt x="2002" y="782"/>
                    <a:pt x="2005" y="781"/>
                    <a:pt x="2009" y="780"/>
                  </a:cubicBezTo>
                  <a:lnTo>
                    <a:pt x="2009" y="780"/>
                  </a:lnTo>
                  <a:cubicBezTo>
                    <a:pt x="2019" y="775"/>
                    <a:pt x="2028" y="771"/>
                    <a:pt x="2038" y="767"/>
                  </a:cubicBezTo>
                  <a:lnTo>
                    <a:pt x="2038" y="767"/>
                  </a:lnTo>
                  <a:cubicBezTo>
                    <a:pt x="2041" y="766"/>
                    <a:pt x="2044" y="765"/>
                    <a:pt x="2047" y="763"/>
                  </a:cubicBezTo>
                  <a:lnTo>
                    <a:pt x="2047" y="763"/>
                  </a:lnTo>
                  <a:cubicBezTo>
                    <a:pt x="2059" y="758"/>
                    <a:pt x="2070" y="752"/>
                    <a:pt x="2082" y="747"/>
                  </a:cubicBezTo>
                  <a:lnTo>
                    <a:pt x="2082" y="747"/>
                  </a:lnTo>
                  <a:cubicBezTo>
                    <a:pt x="2084" y="746"/>
                    <a:pt x="2086" y="744"/>
                    <a:pt x="2089" y="743"/>
                  </a:cubicBezTo>
                  <a:lnTo>
                    <a:pt x="2089" y="743"/>
                  </a:lnTo>
                  <a:cubicBezTo>
                    <a:pt x="2098" y="738"/>
                    <a:pt x="2107" y="732"/>
                    <a:pt x="2116" y="727"/>
                  </a:cubicBezTo>
                  <a:lnTo>
                    <a:pt x="2116" y="727"/>
                  </a:lnTo>
                  <a:cubicBezTo>
                    <a:pt x="2118" y="727"/>
                    <a:pt x="2120" y="726"/>
                    <a:pt x="2121" y="724"/>
                  </a:cubicBezTo>
                  <a:lnTo>
                    <a:pt x="2121" y="724"/>
                  </a:lnTo>
                  <a:cubicBezTo>
                    <a:pt x="2125" y="722"/>
                    <a:pt x="2129" y="720"/>
                    <a:pt x="2132" y="718"/>
                  </a:cubicBezTo>
                  <a:lnTo>
                    <a:pt x="2132" y="718"/>
                  </a:lnTo>
                  <a:cubicBezTo>
                    <a:pt x="2140" y="713"/>
                    <a:pt x="2147" y="709"/>
                    <a:pt x="2154" y="704"/>
                  </a:cubicBezTo>
                  <a:lnTo>
                    <a:pt x="2154" y="704"/>
                  </a:lnTo>
                  <a:cubicBezTo>
                    <a:pt x="2156" y="702"/>
                    <a:pt x="2159" y="700"/>
                    <a:pt x="2161" y="699"/>
                  </a:cubicBezTo>
                  <a:lnTo>
                    <a:pt x="2161" y="699"/>
                  </a:lnTo>
                  <a:cubicBezTo>
                    <a:pt x="2166" y="696"/>
                    <a:pt x="2170" y="692"/>
                    <a:pt x="2174" y="689"/>
                  </a:cubicBezTo>
                  <a:lnTo>
                    <a:pt x="2174" y="689"/>
                  </a:lnTo>
                  <a:cubicBezTo>
                    <a:pt x="2177" y="687"/>
                    <a:pt x="2179" y="685"/>
                    <a:pt x="2182" y="683"/>
                  </a:cubicBezTo>
                  <a:lnTo>
                    <a:pt x="2182" y="683"/>
                  </a:lnTo>
                  <a:cubicBezTo>
                    <a:pt x="2186" y="680"/>
                    <a:pt x="2190" y="677"/>
                    <a:pt x="2193" y="674"/>
                  </a:cubicBezTo>
                  <a:lnTo>
                    <a:pt x="2193" y="674"/>
                  </a:lnTo>
                  <a:cubicBezTo>
                    <a:pt x="2196" y="671"/>
                    <a:pt x="2198" y="670"/>
                    <a:pt x="2201" y="667"/>
                  </a:cubicBezTo>
                  <a:lnTo>
                    <a:pt x="2201" y="667"/>
                  </a:lnTo>
                  <a:cubicBezTo>
                    <a:pt x="2204" y="665"/>
                    <a:pt x="2207" y="662"/>
                    <a:pt x="2209" y="660"/>
                  </a:cubicBezTo>
                  <a:lnTo>
                    <a:pt x="2209" y="660"/>
                  </a:lnTo>
                  <a:cubicBezTo>
                    <a:pt x="2210" y="659"/>
                    <a:pt x="2210" y="659"/>
                    <a:pt x="2210" y="659"/>
                  </a:cubicBezTo>
                  <a:lnTo>
                    <a:pt x="2210" y="659"/>
                  </a:lnTo>
                  <a:cubicBezTo>
                    <a:pt x="2217" y="652"/>
                    <a:pt x="2224" y="645"/>
                    <a:pt x="2231" y="639"/>
                  </a:cubicBezTo>
                  <a:lnTo>
                    <a:pt x="2231" y="639"/>
                  </a:lnTo>
                  <a:cubicBezTo>
                    <a:pt x="2232" y="637"/>
                    <a:pt x="2234" y="635"/>
                    <a:pt x="2235" y="633"/>
                  </a:cubicBezTo>
                  <a:lnTo>
                    <a:pt x="2235" y="633"/>
                  </a:lnTo>
                  <a:cubicBezTo>
                    <a:pt x="2240" y="628"/>
                    <a:pt x="2245" y="622"/>
                    <a:pt x="2250" y="617"/>
                  </a:cubicBezTo>
                  <a:lnTo>
                    <a:pt x="2250" y="617"/>
                  </a:lnTo>
                  <a:cubicBezTo>
                    <a:pt x="2251" y="616"/>
                    <a:pt x="2251" y="615"/>
                    <a:pt x="2252" y="613"/>
                  </a:cubicBezTo>
                  <a:lnTo>
                    <a:pt x="2252" y="613"/>
                  </a:lnTo>
                  <a:cubicBezTo>
                    <a:pt x="2253" y="612"/>
                    <a:pt x="2254" y="612"/>
                    <a:pt x="2254" y="610"/>
                  </a:cubicBezTo>
                  <a:lnTo>
                    <a:pt x="2254" y="610"/>
                  </a:lnTo>
                  <a:cubicBezTo>
                    <a:pt x="2258" y="606"/>
                    <a:pt x="2261" y="602"/>
                    <a:pt x="2264" y="597"/>
                  </a:cubicBezTo>
                  <a:lnTo>
                    <a:pt x="2264" y="597"/>
                  </a:lnTo>
                  <a:cubicBezTo>
                    <a:pt x="2265" y="595"/>
                    <a:pt x="2267" y="593"/>
                    <a:pt x="2268" y="592"/>
                  </a:cubicBezTo>
                  <a:lnTo>
                    <a:pt x="2268" y="592"/>
                  </a:lnTo>
                  <a:cubicBezTo>
                    <a:pt x="2272" y="585"/>
                    <a:pt x="2277" y="579"/>
                    <a:pt x="2280" y="572"/>
                  </a:cubicBezTo>
                  <a:lnTo>
                    <a:pt x="2280" y="572"/>
                  </a:lnTo>
                  <a:cubicBezTo>
                    <a:pt x="2280" y="572"/>
                    <a:pt x="2280" y="572"/>
                    <a:pt x="2281" y="572"/>
                  </a:cubicBezTo>
                  <a:lnTo>
                    <a:pt x="2281" y="572"/>
                  </a:lnTo>
                  <a:cubicBezTo>
                    <a:pt x="2281" y="570"/>
                    <a:pt x="2282" y="569"/>
                    <a:pt x="2282" y="568"/>
                  </a:cubicBezTo>
                  <a:lnTo>
                    <a:pt x="2282" y="568"/>
                  </a:lnTo>
                  <a:cubicBezTo>
                    <a:pt x="2285" y="563"/>
                    <a:pt x="2288" y="558"/>
                    <a:pt x="2290" y="554"/>
                  </a:cubicBezTo>
                  <a:lnTo>
                    <a:pt x="2290" y="554"/>
                  </a:lnTo>
                  <a:cubicBezTo>
                    <a:pt x="2291" y="551"/>
                    <a:pt x="2292" y="549"/>
                    <a:pt x="2293" y="546"/>
                  </a:cubicBezTo>
                  <a:lnTo>
                    <a:pt x="2293" y="546"/>
                  </a:lnTo>
                  <a:cubicBezTo>
                    <a:pt x="2295" y="542"/>
                    <a:pt x="2297" y="538"/>
                    <a:pt x="2298" y="534"/>
                  </a:cubicBezTo>
                  <a:lnTo>
                    <a:pt x="2298" y="534"/>
                  </a:lnTo>
                  <a:lnTo>
                    <a:pt x="2299" y="532"/>
                  </a:lnTo>
                  <a:lnTo>
                    <a:pt x="2299" y="532"/>
                  </a:lnTo>
                  <a:cubicBezTo>
                    <a:pt x="2300" y="530"/>
                    <a:pt x="2300" y="528"/>
                    <a:pt x="2301" y="526"/>
                  </a:cubicBezTo>
                  <a:lnTo>
                    <a:pt x="2301" y="526"/>
                  </a:lnTo>
                  <a:cubicBezTo>
                    <a:pt x="2302" y="522"/>
                    <a:pt x="2303" y="519"/>
                    <a:pt x="2305" y="515"/>
                  </a:cubicBezTo>
                  <a:lnTo>
                    <a:pt x="2305" y="515"/>
                  </a:lnTo>
                  <a:cubicBezTo>
                    <a:pt x="2305" y="512"/>
                    <a:pt x="2306" y="509"/>
                    <a:pt x="2307" y="507"/>
                  </a:cubicBezTo>
                  <a:lnTo>
                    <a:pt x="2307" y="507"/>
                  </a:lnTo>
                  <a:cubicBezTo>
                    <a:pt x="2308" y="504"/>
                    <a:pt x="2309" y="499"/>
                    <a:pt x="2310" y="496"/>
                  </a:cubicBezTo>
                  <a:lnTo>
                    <a:pt x="2310" y="496"/>
                  </a:lnTo>
                  <a:cubicBezTo>
                    <a:pt x="2310" y="495"/>
                    <a:pt x="2310" y="494"/>
                    <a:pt x="2311" y="492"/>
                  </a:cubicBezTo>
                  <a:lnTo>
                    <a:pt x="2311" y="492"/>
                  </a:lnTo>
                  <a:cubicBezTo>
                    <a:pt x="2311" y="491"/>
                    <a:pt x="2311" y="489"/>
                    <a:pt x="2311" y="488"/>
                  </a:cubicBezTo>
                  <a:lnTo>
                    <a:pt x="2311" y="488"/>
                  </a:lnTo>
                  <a:cubicBezTo>
                    <a:pt x="2312" y="484"/>
                    <a:pt x="2312" y="480"/>
                    <a:pt x="2313" y="476"/>
                  </a:cubicBezTo>
                  <a:lnTo>
                    <a:pt x="2313" y="476"/>
                  </a:lnTo>
                  <a:cubicBezTo>
                    <a:pt x="2313" y="474"/>
                    <a:pt x="2313" y="471"/>
                    <a:pt x="2314" y="468"/>
                  </a:cubicBezTo>
                  <a:lnTo>
                    <a:pt x="2314" y="468"/>
                  </a:lnTo>
                  <a:cubicBezTo>
                    <a:pt x="2314" y="465"/>
                    <a:pt x="2315" y="461"/>
                    <a:pt x="2315" y="457"/>
                  </a:cubicBezTo>
                  <a:lnTo>
                    <a:pt x="2315" y="457"/>
                  </a:lnTo>
                  <a:cubicBezTo>
                    <a:pt x="2315" y="455"/>
                    <a:pt x="2315" y="454"/>
                    <a:pt x="2315" y="452"/>
                  </a:cubicBezTo>
                  <a:lnTo>
                    <a:pt x="2315" y="452"/>
                  </a:lnTo>
                  <a:cubicBezTo>
                    <a:pt x="2315" y="449"/>
                    <a:pt x="2315" y="448"/>
                    <a:pt x="2315" y="445"/>
                  </a:cubicBezTo>
                  <a:lnTo>
                    <a:pt x="2316" y="0"/>
                  </a:lnTo>
                  <a:lnTo>
                    <a:pt x="2316" y="0"/>
                  </a:lnTo>
                  <a:cubicBezTo>
                    <a:pt x="2316" y="4"/>
                    <a:pt x="2316" y="8"/>
                    <a:pt x="2316" y="12"/>
                  </a:cubicBezTo>
                </a:path>
              </a:pathLst>
            </a:custGeom>
            <a:solidFill>
              <a:srgbClr val="1D9A78">
                <a:lumMod val="75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18" name="Freeform 46">
              <a:extLst>
                <a:ext uri="{FF2B5EF4-FFF2-40B4-BE49-F238E27FC236}">
                  <a16:creationId xmlns:a16="http://schemas.microsoft.com/office/drawing/2014/main" id="{2D798236-A159-4521-9EEC-5082F5CDB019}"/>
                </a:ext>
              </a:extLst>
            </p:cNvPr>
            <p:cNvSpPr>
              <a:spLocks noChangeArrowheads="1"/>
            </p:cNvSpPr>
            <p:nvPr/>
          </p:nvSpPr>
          <p:spPr bwMode="auto">
            <a:xfrm>
              <a:off x="4887532" y="9706639"/>
              <a:ext cx="2442890" cy="1836380"/>
            </a:xfrm>
            <a:custGeom>
              <a:avLst/>
              <a:gdLst>
                <a:gd name="T0" fmla="*/ 2558 w 2559"/>
                <a:gd name="T1" fmla="*/ 1475 h 1922"/>
                <a:gd name="T2" fmla="*/ 2557 w 2559"/>
                <a:gd name="T3" fmla="*/ 1921 h 1922"/>
                <a:gd name="T4" fmla="*/ 0 w 2559"/>
                <a:gd name="T5" fmla="*/ 444 h 1922"/>
                <a:gd name="T6" fmla="*/ 1 w 2559"/>
                <a:gd name="T7" fmla="*/ 0 h 1922"/>
                <a:gd name="T8" fmla="*/ 2558 w 2559"/>
                <a:gd name="T9" fmla="*/ 1475 h 1922"/>
              </a:gdLst>
              <a:ahLst/>
              <a:cxnLst>
                <a:cxn ang="0">
                  <a:pos x="T0" y="T1"/>
                </a:cxn>
                <a:cxn ang="0">
                  <a:pos x="T2" y="T3"/>
                </a:cxn>
                <a:cxn ang="0">
                  <a:pos x="T4" y="T5"/>
                </a:cxn>
                <a:cxn ang="0">
                  <a:pos x="T6" y="T7"/>
                </a:cxn>
                <a:cxn ang="0">
                  <a:pos x="T8" y="T9"/>
                </a:cxn>
              </a:cxnLst>
              <a:rect l="0" t="0" r="r" b="b"/>
              <a:pathLst>
                <a:path w="2559" h="1922">
                  <a:moveTo>
                    <a:pt x="2558" y="1475"/>
                  </a:moveTo>
                  <a:lnTo>
                    <a:pt x="2557" y="1921"/>
                  </a:lnTo>
                  <a:lnTo>
                    <a:pt x="0" y="444"/>
                  </a:lnTo>
                  <a:lnTo>
                    <a:pt x="1" y="0"/>
                  </a:lnTo>
                  <a:lnTo>
                    <a:pt x="2558" y="1475"/>
                  </a:lnTo>
                </a:path>
              </a:pathLst>
            </a:custGeom>
            <a:solidFill>
              <a:srgbClr val="1D9A78">
                <a:lumMod val="75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19" name="Freeform 47">
              <a:extLst>
                <a:ext uri="{FF2B5EF4-FFF2-40B4-BE49-F238E27FC236}">
                  <a16:creationId xmlns:a16="http://schemas.microsoft.com/office/drawing/2014/main" id="{F1DA08F2-7E04-4E9E-B92B-64666CC464D2}"/>
                </a:ext>
              </a:extLst>
            </p:cNvPr>
            <p:cNvSpPr>
              <a:spLocks noChangeArrowheads="1"/>
            </p:cNvSpPr>
            <p:nvPr/>
          </p:nvSpPr>
          <p:spPr bwMode="auto">
            <a:xfrm>
              <a:off x="11458065" y="10220488"/>
              <a:ext cx="518062" cy="863438"/>
            </a:xfrm>
            <a:custGeom>
              <a:avLst/>
              <a:gdLst>
                <a:gd name="T0" fmla="*/ 539 w 543"/>
                <a:gd name="T1" fmla="*/ 33 h 902"/>
                <a:gd name="T2" fmla="*/ 535 w 543"/>
                <a:gd name="T3" fmla="*/ 52 h 902"/>
                <a:gd name="T4" fmla="*/ 527 w 543"/>
                <a:gd name="T5" fmla="*/ 82 h 902"/>
                <a:gd name="T6" fmla="*/ 519 w 543"/>
                <a:gd name="T7" fmla="*/ 101 h 902"/>
                <a:gd name="T8" fmla="*/ 505 w 543"/>
                <a:gd name="T9" fmla="*/ 129 h 902"/>
                <a:gd name="T10" fmla="*/ 492 w 543"/>
                <a:gd name="T11" fmla="*/ 149 h 902"/>
                <a:gd name="T12" fmla="*/ 460 w 543"/>
                <a:gd name="T13" fmla="*/ 189 h 902"/>
                <a:gd name="T14" fmla="*/ 439 w 543"/>
                <a:gd name="T15" fmla="*/ 211 h 902"/>
                <a:gd name="T16" fmla="*/ 412 w 543"/>
                <a:gd name="T17" fmla="*/ 234 h 902"/>
                <a:gd name="T18" fmla="*/ 390 w 543"/>
                <a:gd name="T19" fmla="*/ 250 h 902"/>
                <a:gd name="T20" fmla="*/ 355 w 543"/>
                <a:gd name="T21" fmla="*/ 274 h 902"/>
                <a:gd name="T22" fmla="*/ 306 w 543"/>
                <a:gd name="T23" fmla="*/ 302 h 902"/>
                <a:gd name="T24" fmla="*/ 260 w 543"/>
                <a:gd name="T25" fmla="*/ 324 h 902"/>
                <a:gd name="T26" fmla="*/ 224 w 543"/>
                <a:gd name="T27" fmla="*/ 338 h 902"/>
                <a:gd name="T28" fmla="*/ 147 w 543"/>
                <a:gd name="T29" fmla="*/ 363 h 902"/>
                <a:gd name="T30" fmla="*/ 95 w 543"/>
                <a:gd name="T31" fmla="*/ 376 h 902"/>
                <a:gd name="T32" fmla="*/ 75 w 543"/>
                <a:gd name="T33" fmla="*/ 381 h 902"/>
                <a:gd name="T34" fmla="*/ 57 w 543"/>
                <a:gd name="T35" fmla="*/ 389 h 902"/>
                <a:gd name="T36" fmla="*/ 41 w 543"/>
                <a:gd name="T37" fmla="*/ 397 h 902"/>
                <a:gd name="T38" fmla="*/ 33 w 543"/>
                <a:gd name="T39" fmla="*/ 403 h 902"/>
                <a:gd name="T40" fmla="*/ 24 w 543"/>
                <a:gd name="T41" fmla="*/ 410 h 902"/>
                <a:gd name="T42" fmla="*/ 15 w 543"/>
                <a:gd name="T43" fmla="*/ 420 h 902"/>
                <a:gd name="T44" fmla="*/ 9 w 543"/>
                <a:gd name="T45" fmla="*/ 428 h 902"/>
                <a:gd name="T46" fmla="*/ 5 w 543"/>
                <a:gd name="T47" fmla="*/ 437 h 902"/>
                <a:gd name="T48" fmla="*/ 3 w 543"/>
                <a:gd name="T49" fmla="*/ 444 h 902"/>
                <a:gd name="T50" fmla="*/ 1 w 543"/>
                <a:gd name="T51" fmla="*/ 453 h 902"/>
                <a:gd name="T52" fmla="*/ 0 w 543"/>
                <a:gd name="T53" fmla="*/ 901 h 902"/>
                <a:gd name="T54" fmla="*/ 1 w 543"/>
                <a:gd name="T55" fmla="*/ 892 h 902"/>
                <a:gd name="T56" fmla="*/ 4 w 543"/>
                <a:gd name="T57" fmla="*/ 882 h 902"/>
                <a:gd name="T58" fmla="*/ 8 w 543"/>
                <a:gd name="T59" fmla="*/ 873 h 902"/>
                <a:gd name="T60" fmla="*/ 22 w 543"/>
                <a:gd name="T61" fmla="*/ 856 h 902"/>
                <a:gd name="T62" fmla="*/ 31 w 543"/>
                <a:gd name="T63" fmla="*/ 848 h 902"/>
                <a:gd name="T64" fmla="*/ 43 w 543"/>
                <a:gd name="T65" fmla="*/ 841 h 902"/>
                <a:gd name="T66" fmla="*/ 58 w 543"/>
                <a:gd name="T67" fmla="*/ 833 h 902"/>
                <a:gd name="T68" fmla="*/ 94 w 543"/>
                <a:gd name="T69" fmla="*/ 821 h 902"/>
                <a:gd name="T70" fmla="*/ 145 w 543"/>
                <a:gd name="T71" fmla="*/ 808 h 902"/>
                <a:gd name="T72" fmla="*/ 186 w 543"/>
                <a:gd name="T73" fmla="*/ 796 h 902"/>
                <a:gd name="T74" fmla="*/ 225 w 543"/>
                <a:gd name="T75" fmla="*/ 783 h 902"/>
                <a:gd name="T76" fmla="*/ 295 w 543"/>
                <a:gd name="T77" fmla="*/ 753 h 902"/>
                <a:gd name="T78" fmla="*/ 337 w 543"/>
                <a:gd name="T79" fmla="*/ 730 h 902"/>
                <a:gd name="T80" fmla="*/ 366 w 543"/>
                <a:gd name="T81" fmla="*/ 711 h 902"/>
                <a:gd name="T82" fmla="*/ 389 w 543"/>
                <a:gd name="T83" fmla="*/ 696 h 902"/>
                <a:gd name="T84" fmla="*/ 420 w 543"/>
                <a:gd name="T85" fmla="*/ 672 h 902"/>
                <a:gd name="T86" fmla="*/ 434 w 543"/>
                <a:gd name="T87" fmla="*/ 659 h 902"/>
                <a:gd name="T88" fmla="*/ 459 w 543"/>
                <a:gd name="T89" fmla="*/ 635 h 902"/>
                <a:gd name="T90" fmla="*/ 478 w 543"/>
                <a:gd name="T91" fmla="*/ 613 h 902"/>
                <a:gd name="T92" fmla="*/ 496 w 543"/>
                <a:gd name="T93" fmla="*/ 586 h 902"/>
                <a:gd name="T94" fmla="*/ 506 w 543"/>
                <a:gd name="T95" fmla="*/ 571 h 902"/>
                <a:gd name="T96" fmla="*/ 518 w 543"/>
                <a:gd name="T97" fmla="*/ 546 h 902"/>
                <a:gd name="T98" fmla="*/ 524 w 543"/>
                <a:gd name="T99" fmla="*/ 531 h 902"/>
                <a:gd name="T100" fmla="*/ 532 w 543"/>
                <a:gd name="T101" fmla="*/ 508 h 902"/>
                <a:gd name="T102" fmla="*/ 535 w 543"/>
                <a:gd name="T103" fmla="*/ 492 h 902"/>
                <a:gd name="T104" fmla="*/ 539 w 543"/>
                <a:gd name="T105" fmla="*/ 468 h 902"/>
                <a:gd name="T106" fmla="*/ 540 w 543"/>
                <a:gd name="T107" fmla="*/ 45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3" h="902">
                  <a:moveTo>
                    <a:pt x="541" y="13"/>
                  </a:moveTo>
                  <a:lnTo>
                    <a:pt x="541" y="13"/>
                  </a:lnTo>
                  <a:cubicBezTo>
                    <a:pt x="540" y="16"/>
                    <a:pt x="540" y="20"/>
                    <a:pt x="540" y="23"/>
                  </a:cubicBezTo>
                  <a:lnTo>
                    <a:pt x="540" y="23"/>
                  </a:lnTo>
                  <a:cubicBezTo>
                    <a:pt x="540" y="26"/>
                    <a:pt x="539" y="30"/>
                    <a:pt x="539" y="33"/>
                  </a:cubicBezTo>
                  <a:lnTo>
                    <a:pt x="539" y="33"/>
                  </a:lnTo>
                  <a:cubicBezTo>
                    <a:pt x="539" y="36"/>
                    <a:pt x="538" y="40"/>
                    <a:pt x="538" y="43"/>
                  </a:cubicBezTo>
                  <a:lnTo>
                    <a:pt x="538" y="43"/>
                  </a:lnTo>
                  <a:cubicBezTo>
                    <a:pt x="537" y="46"/>
                    <a:pt x="536" y="49"/>
                    <a:pt x="535" y="52"/>
                  </a:cubicBezTo>
                  <a:lnTo>
                    <a:pt x="535" y="52"/>
                  </a:lnTo>
                  <a:cubicBezTo>
                    <a:pt x="535" y="56"/>
                    <a:pt x="534" y="59"/>
                    <a:pt x="533" y="62"/>
                  </a:cubicBezTo>
                  <a:lnTo>
                    <a:pt x="533" y="62"/>
                  </a:lnTo>
                  <a:cubicBezTo>
                    <a:pt x="532" y="66"/>
                    <a:pt x="531" y="68"/>
                    <a:pt x="530" y="71"/>
                  </a:cubicBezTo>
                  <a:lnTo>
                    <a:pt x="530" y="71"/>
                  </a:lnTo>
                  <a:cubicBezTo>
                    <a:pt x="529" y="75"/>
                    <a:pt x="528" y="78"/>
                    <a:pt x="527" y="82"/>
                  </a:cubicBezTo>
                  <a:lnTo>
                    <a:pt x="527" y="82"/>
                  </a:lnTo>
                  <a:cubicBezTo>
                    <a:pt x="526" y="85"/>
                    <a:pt x="525" y="88"/>
                    <a:pt x="523" y="91"/>
                  </a:cubicBezTo>
                  <a:lnTo>
                    <a:pt x="523" y="91"/>
                  </a:lnTo>
                  <a:cubicBezTo>
                    <a:pt x="522" y="94"/>
                    <a:pt x="520" y="98"/>
                    <a:pt x="519" y="101"/>
                  </a:cubicBezTo>
                  <a:lnTo>
                    <a:pt x="519" y="101"/>
                  </a:lnTo>
                  <a:cubicBezTo>
                    <a:pt x="518" y="104"/>
                    <a:pt x="516" y="107"/>
                    <a:pt x="515" y="110"/>
                  </a:cubicBezTo>
                  <a:lnTo>
                    <a:pt x="515" y="110"/>
                  </a:lnTo>
                  <a:cubicBezTo>
                    <a:pt x="513" y="114"/>
                    <a:pt x="511" y="117"/>
                    <a:pt x="509" y="121"/>
                  </a:cubicBezTo>
                  <a:lnTo>
                    <a:pt x="509" y="121"/>
                  </a:lnTo>
                  <a:cubicBezTo>
                    <a:pt x="508" y="124"/>
                    <a:pt x="507" y="126"/>
                    <a:pt x="505" y="129"/>
                  </a:cubicBezTo>
                  <a:lnTo>
                    <a:pt x="505" y="129"/>
                  </a:lnTo>
                  <a:cubicBezTo>
                    <a:pt x="502" y="133"/>
                    <a:pt x="500" y="137"/>
                    <a:pt x="497" y="141"/>
                  </a:cubicBezTo>
                  <a:lnTo>
                    <a:pt x="497" y="141"/>
                  </a:lnTo>
                  <a:cubicBezTo>
                    <a:pt x="495" y="143"/>
                    <a:pt x="494" y="147"/>
                    <a:pt x="492" y="149"/>
                  </a:cubicBezTo>
                  <a:lnTo>
                    <a:pt x="492" y="149"/>
                  </a:lnTo>
                  <a:cubicBezTo>
                    <a:pt x="489" y="153"/>
                    <a:pt x="486" y="158"/>
                    <a:pt x="482" y="162"/>
                  </a:cubicBezTo>
                  <a:lnTo>
                    <a:pt x="482" y="162"/>
                  </a:lnTo>
                  <a:cubicBezTo>
                    <a:pt x="481" y="164"/>
                    <a:pt x="479" y="167"/>
                    <a:pt x="478" y="168"/>
                  </a:cubicBezTo>
                  <a:lnTo>
                    <a:pt x="478" y="168"/>
                  </a:lnTo>
                  <a:cubicBezTo>
                    <a:pt x="472" y="175"/>
                    <a:pt x="467" y="182"/>
                    <a:pt x="460" y="189"/>
                  </a:cubicBezTo>
                  <a:lnTo>
                    <a:pt x="460" y="189"/>
                  </a:lnTo>
                  <a:cubicBezTo>
                    <a:pt x="458" y="191"/>
                    <a:pt x="457" y="193"/>
                    <a:pt x="455" y="195"/>
                  </a:cubicBezTo>
                  <a:lnTo>
                    <a:pt x="455" y="195"/>
                  </a:lnTo>
                  <a:cubicBezTo>
                    <a:pt x="449" y="200"/>
                    <a:pt x="445" y="205"/>
                    <a:pt x="439" y="211"/>
                  </a:cubicBezTo>
                  <a:lnTo>
                    <a:pt x="439" y="211"/>
                  </a:lnTo>
                  <a:cubicBezTo>
                    <a:pt x="437" y="213"/>
                    <a:pt x="434" y="215"/>
                    <a:pt x="431" y="218"/>
                  </a:cubicBezTo>
                  <a:lnTo>
                    <a:pt x="431" y="218"/>
                  </a:lnTo>
                  <a:cubicBezTo>
                    <a:pt x="428" y="221"/>
                    <a:pt x="425" y="223"/>
                    <a:pt x="421" y="226"/>
                  </a:cubicBezTo>
                  <a:lnTo>
                    <a:pt x="421" y="226"/>
                  </a:lnTo>
                  <a:cubicBezTo>
                    <a:pt x="418" y="229"/>
                    <a:pt x="415" y="232"/>
                    <a:pt x="412" y="234"/>
                  </a:cubicBezTo>
                  <a:lnTo>
                    <a:pt x="412" y="234"/>
                  </a:lnTo>
                  <a:cubicBezTo>
                    <a:pt x="408" y="237"/>
                    <a:pt x="404" y="240"/>
                    <a:pt x="401" y="243"/>
                  </a:cubicBezTo>
                  <a:lnTo>
                    <a:pt x="401" y="243"/>
                  </a:lnTo>
                  <a:cubicBezTo>
                    <a:pt x="397" y="245"/>
                    <a:pt x="394" y="248"/>
                    <a:pt x="390" y="250"/>
                  </a:cubicBezTo>
                  <a:lnTo>
                    <a:pt x="390" y="250"/>
                  </a:lnTo>
                  <a:cubicBezTo>
                    <a:pt x="387" y="253"/>
                    <a:pt x="382" y="256"/>
                    <a:pt x="378" y="259"/>
                  </a:cubicBezTo>
                  <a:lnTo>
                    <a:pt x="378" y="259"/>
                  </a:lnTo>
                  <a:cubicBezTo>
                    <a:pt x="375" y="262"/>
                    <a:pt x="371" y="264"/>
                    <a:pt x="367" y="266"/>
                  </a:cubicBezTo>
                  <a:lnTo>
                    <a:pt x="367" y="266"/>
                  </a:lnTo>
                  <a:cubicBezTo>
                    <a:pt x="363" y="269"/>
                    <a:pt x="359" y="272"/>
                    <a:pt x="355" y="274"/>
                  </a:cubicBezTo>
                  <a:lnTo>
                    <a:pt x="355" y="274"/>
                  </a:lnTo>
                  <a:cubicBezTo>
                    <a:pt x="350" y="278"/>
                    <a:pt x="344" y="281"/>
                    <a:pt x="338" y="284"/>
                  </a:cubicBezTo>
                  <a:lnTo>
                    <a:pt x="338" y="284"/>
                  </a:lnTo>
                  <a:cubicBezTo>
                    <a:pt x="328" y="290"/>
                    <a:pt x="317" y="296"/>
                    <a:pt x="306" y="302"/>
                  </a:cubicBezTo>
                  <a:lnTo>
                    <a:pt x="306" y="302"/>
                  </a:lnTo>
                  <a:cubicBezTo>
                    <a:pt x="303" y="304"/>
                    <a:pt x="299" y="305"/>
                    <a:pt x="296" y="307"/>
                  </a:cubicBezTo>
                  <a:lnTo>
                    <a:pt x="296" y="307"/>
                  </a:lnTo>
                  <a:cubicBezTo>
                    <a:pt x="287" y="311"/>
                    <a:pt x="279" y="315"/>
                    <a:pt x="270" y="319"/>
                  </a:cubicBezTo>
                  <a:lnTo>
                    <a:pt x="270" y="319"/>
                  </a:lnTo>
                  <a:cubicBezTo>
                    <a:pt x="267" y="320"/>
                    <a:pt x="263" y="322"/>
                    <a:pt x="260" y="324"/>
                  </a:cubicBezTo>
                  <a:lnTo>
                    <a:pt x="260" y="324"/>
                  </a:lnTo>
                  <a:cubicBezTo>
                    <a:pt x="248" y="329"/>
                    <a:pt x="238" y="333"/>
                    <a:pt x="226" y="337"/>
                  </a:cubicBezTo>
                  <a:lnTo>
                    <a:pt x="226" y="337"/>
                  </a:lnTo>
                  <a:cubicBezTo>
                    <a:pt x="226" y="337"/>
                    <a:pt x="225" y="338"/>
                    <a:pt x="224" y="338"/>
                  </a:cubicBezTo>
                  <a:lnTo>
                    <a:pt x="224" y="338"/>
                  </a:lnTo>
                  <a:cubicBezTo>
                    <a:pt x="212" y="343"/>
                    <a:pt x="199" y="347"/>
                    <a:pt x="187" y="351"/>
                  </a:cubicBezTo>
                  <a:lnTo>
                    <a:pt x="187" y="351"/>
                  </a:lnTo>
                  <a:cubicBezTo>
                    <a:pt x="184" y="352"/>
                    <a:pt x="180" y="353"/>
                    <a:pt x="176" y="354"/>
                  </a:cubicBezTo>
                  <a:lnTo>
                    <a:pt x="176" y="354"/>
                  </a:lnTo>
                  <a:cubicBezTo>
                    <a:pt x="166" y="357"/>
                    <a:pt x="156" y="360"/>
                    <a:pt x="147" y="363"/>
                  </a:cubicBezTo>
                  <a:lnTo>
                    <a:pt x="147" y="363"/>
                  </a:lnTo>
                  <a:cubicBezTo>
                    <a:pt x="143" y="364"/>
                    <a:pt x="139" y="365"/>
                    <a:pt x="135" y="366"/>
                  </a:cubicBezTo>
                  <a:lnTo>
                    <a:pt x="135" y="366"/>
                  </a:lnTo>
                  <a:cubicBezTo>
                    <a:pt x="122" y="370"/>
                    <a:pt x="109" y="373"/>
                    <a:pt x="95" y="376"/>
                  </a:cubicBezTo>
                  <a:lnTo>
                    <a:pt x="95" y="376"/>
                  </a:lnTo>
                  <a:cubicBezTo>
                    <a:pt x="89" y="377"/>
                    <a:pt x="82" y="379"/>
                    <a:pt x="76" y="381"/>
                  </a:cubicBezTo>
                  <a:lnTo>
                    <a:pt x="76" y="381"/>
                  </a:lnTo>
                  <a:lnTo>
                    <a:pt x="75" y="381"/>
                  </a:lnTo>
                  <a:lnTo>
                    <a:pt x="75" y="381"/>
                  </a:lnTo>
                  <a:lnTo>
                    <a:pt x="75" y="381"/>
                  </a:lnTo>
                  <a:lnTo>
                    <a:pt x="75" y="381"/>
                  </a:lnTo>
                  <a:cubicBezTo>
                    <a:pt x="69" y="383"/>
                    <a:pt x="64" y="385"/>
                    <a:pt x="59" y="388"/>
                  </a:cubicBezTo>
                  <a:lnTo>
                    <a:pt x="59" y="388"/>
                  </a:lnTo>
                  <a:cubicBezTo>
                    <a:pt x="58" y="388"/>
                    <a:pt x="58" y="389"/>
                    <a:pt x="57" y="389"/>
                  </a:cubicBezTo>
                  <a:lnTo>
                    <a:pt x="57" y="389"/>
                  </a:lnTo>
                  <a:cubicBezTo>
                    <a:pt x="53" y="391"/>
                    <a:pt x="48" y="393"/>
                    <a:pt x="44" y="395"/>
                  </a:cubicBezTo>
                  <a:lnTo>
                    <a:pt x="44" y="395"/>
                  </a:lnTo>
                  <a:lnTo>
                    <a:pt x="43" y="396"/>
                  </a:lnTo>
                  <a:lnTo>
                    <a:pt x="43" y="396"/>
                  </a:lnTo>
                  <a:cubicBezTo>
                    <a:pt x="42" y="396"/>
                    <a:pt x="42" y="397"/>
                    <a:pt x="41" y="397"/>
                  </a:cubicBezTo>
                  <a:lnTo>
                    <a:pt x="41" y="397"/>
                  </a:lnTo>
                  <a:cubicBezTo>
                    <a:pt x="39" y="399"/>
                    <a:pt x="36" y="400"/>
                    <a:pt x="34" y="402"/>
                  </a:cubicBezTo>
                  <a:lnTo>
                    <a:pt x="34" y="402"/>
                  </a:lnTo>
                  <a:lnTo>
                    <a:pt x="33" y="403"/>
                  </a:lnTo>
                  <a:lnTo>
                    <a:pt x="33" y="403"/>
                  </a:lnTo>
                  <a:cubicBezTo>
                    <a:pt x="30" y="405"/>
                    <a:pt x="27" y="407"/>
                    <a:pt x="25" y="409"/>
                  </a:cubicBezTo>
                  <a:lnTo>
                    <a:pt x="25" y="409"/>
                  </a:lnTo>
                  <a:lnTo>
                    <a:pt x="24" y="410"/>
                  </a:lnTo>
                  <a:lnTo>
                    <a:pt x="24" y="410"/>
                  </a:lnTo>
                  <a:lnTo>
                    <a:pt x="24" y="410"/>
                  </a:lnTo>
                  <a:lnTo>
                    <a:pt x="24" y="410"/>
                  </a:lnTo>
                  <a:cubicBezTo>
                    <a:pt x="20" y="413"/>
                    <a:pt x="18" y="416"/>
                    <a:pt x="15" y="420"/>
                  </a:cubicBezTo>
                  <a:lnTo>
                    <a:pt x="15" y="420"/>
                  </a:lnTo>
                  <a:lnTo>
                    <a:pt x="15" y="420"/>
                  </a:lnTo>
                  <a:lnTo>
                    <a:pt x="15" y="420"/>
                  </a:lnTo>
                  <a:cubicBezTo>
                    <a:pt x="15" y="420"/>
                    <a:pt x="15" y="420"/>
                    <a:pt x="14" y="420"/>
                  </a:cubicBezTo>
                  <a:lnTo>
                    <a:pt x="14" y="420"/>
                  </a:lnTo>
                  <a:cubicBezTo>
                    <a:pt x="13" y="423"/>
                    <a:pt x="11" y="425"/>
                    <a:pt x="10" y="427"/>
                  </a:cubicBezTo>
                  <a:lnTo>
                    <a:pt x="10" y="427"/>
                  </a:lnTo>
                  <a:cubicBezTo>
                    <a:pt x="10" y="428"/>
                    <a:pt x="9" y="428"/>
                    <a:pt x="9" y="428"/>
                  </a:cubicBezTo>
                  <a:lnTo>
                    <a:pt x="9" y="428"/>
                  </a:lnTo>
                  <a:cubicBezTo>
                    <a:pt x="9" y="429"/>
                    <a:pt x="8" y="429"/>
                    <a:pt x="8" y="430"/>
                  </a:cubicBezTo>
                  <a:lnTo>
                    <a:pt x="8" y="430"/>
                  </a:lnTo>
                  <a:cubicBezTo>
                    <a:pt x="7" y="432"/>
                    <a:pt x="6" y="434"/>
                    <a:pt x="5" y="437"/>
                  </a:cubicBezTo>
                  <a:lnTo>
                    <a:pt x="5" y="437"/>
                  </a:lnTo>
                  <a:lnTo>
                    <a:pt x="5" y="437"/>
                  </a:lnTo>
                  <a:cubicBezTo>
                    <a:pt x="5" y="437"/>
                    <a:pt x="5" y="437"/>
                    <a:pt x="5" y="438"/>
                  </a:cubicBezTo>
                  <a:lnTo>
                    <a:pt x="5" y="438"/>
                  </a:lnTo>
                  <a:cubicBezTo>
                    <a:pt x="4" y="440"/>
                    <a:pt x="3" y="443"/>
                    <a:pt x="3" y="444"/>
                  </a:cubicBezTo>
                  <a:lnTo>
                    <a:pt x="3" y="444"/>
                  </a:lnTo>
                  <a:cubicBezTo>
                    <a:pt x="3" y="445"/>
                    <a:pt x="3" y="445"/>
                    <a:pt x="3" y="445"/>
                  </a:cubicBezTo>
                  <a:lnTo>
                    <a:pt x="3" y="445"/>
                  </a:lnTo>
                  <a:cubicBezTo>
                    <a:pt x="3" y="446"/>
                    <a:pt x="3" y="447"/>
                    <a:pt x="3" y="447"/>
                  </a:cubicBezTo>
                  <a:lnTo>
                    <a:pt x="3" y="447"/>
                  </a:lnTo>
                  <a:cubicBezTo>
                    <a:pt x="2" y="449"/>
                    <a:pt x="2" y="451"/>
                    <a:pt x="1" y="453"/>
                  </a:cubicBezTo>
                  <a:lnTo>
                    <a:pt x="1" y="453"/>
                  </a:lnTo>
                  <a:lnTo>
                    <a:pt x="1" y="454"/>
                  </a:lnTo>
                  <a:lnTo>
                    <a:pt x="1" y="454"/>
                  </a:lnTo>
                  <a:lnTo>
                    <a:pt x="1" y="455"/>
                  </a:lnTo>
                  <a:lnTo>
                    <a:pt x="0" y="901"/>
                  </a:lnTo>
                  <a:lnTo>
                    <a:pt x="0" y="901"/>
                  </a:lnTo>
                  <a:cubicBezTo>
                    <a:pt x="0" y="900"/>
                    <a:pt x="0" y="899"/>
                    <a:pt x="0" y="898"/>
                  </a:cubicBezTo>
                  <a:lnTo>
                    <a:pt x="0" y="898"/>
                  </a:lnTo>
                  <a:cubicBezTo>
                    <a:pt x="1" y="896"/>
                    <a:pt x="1" y="894"/>
                    <a:pt x="1" y="892"/>
                  </a:cubicBezTo>
                  <a:lnTo>
                    <a:pt x="1" y="892"/>
                  </a:lnTo>
                  <a:cubicBezTo>
                    <a:pt x="1" y="891"/>
                    <a:pt x="1" y="891"/>
                    <a:pt x="1" y="890"/>
                  </a:cubicBezTo>
                  <a:lnTo>
                    <a:pt x="1" y="890"/>
                  </a:lnTo>
                  <a:cubicBezTo>
                    <a:pt x="2" y="888"/>
                    <a:pt x="3" y="885"/>
                    <a:pt x="4" y="883"/>
                  </a:cubicBezTo>
                  <a:lnTo>
                    <a:pt x="4" y="883"/>
                  </a:lnTo>
                  <a:lnTo>
                    <a:pt x="4" y="882"/>
                  </a:lnTo>
                  <a:lnTo>
                    <a:pt x="4" y="882"/>
                  </a:lnTo>
                  <a:cubicBezTo>
                    <a:pt x="5" y="879"/>
                    <a:pt x="6" y="877"/>
                    <a:pt x="7" y="875"/>
                  </a:cubicBezTo>
                  <a:lnTo>
                    <a:pt x="7" y="875"/>
                  </a:lnTo>
                  <a:cubicBezTo>
                    <a:pt x="8" y="874"/>
                    <a:pt x="8" y="874"/>
                    <a:pt x="8" y="873"/>
                  </a:cubicBezTo>
                  <a:lnTo>
                    <a:pt x="8" y="873"/>
                  </a:lnTo>
                  <a:cubicBezTo>
                    <a:pt x="10" y="870"/>
                    <a:pt x="11" y="868"/>
                    <a:pt x="13" y="865"/>
                  </a:cubicBezTo>
                  <a:lnTo>
                    <a:pt x="13" y="865"/>
                  </a:lnTo>
                  <a:cubicBezTo>
                    <a:pt x="14" y="865"/>
                    <a:pt x="14" y="865"/>
                    <a:pt x="14" y="865"/>
                  </a:cubicBezTo>
                  <a:lnTo>
                    <a:pt x="14" y="865"/>
                  </a:lnTo>
                  <a:cubicBezTo>
                    <a:pt x="16" y="862"/>
                    <a:pt x="19" y="859"/>
                    <a:pt x="22" y="856"/>
                  </a:cubicBezTo>
                  <a:lnTo>
                    <a:pt x="22" y="856"/>
                  </a:lnTo>
                  <a:cubicBezTo>
                    <a:pt x="23" y="856"/>
                    <a:pt x="23" y="855"/>
                    <a:pt x="24" y="854"/>
                  </a:cubicBezTo>
                  <a:lnTo>
                    <a:pt x="24" y="854"/>
                  </a:lnTo>
                  <a:cubicBezTo>
                    <a:pt x="26" y="852"/>
                    <a:pt x="28" y="850"/>
                    <a:pt x="31" y="848"/>
                  </a:cubicBezTo>
                  <a:lnTo>
                    <a:pt x="31" y="848"/>
                  </a:lnTo>
                  <a:cubicBezTo>
                    <a:pt x="32" y="848"/>
                    <a:pt x="32" y="848"/>
                    <a:pt x="33" y="847"/>
                  </a:cubicBezTo>
                  <a:lnTo>
                    <a:pt x="33" y="847"/>
                  </a:lnTo>
                  <a:cubicBezTo>
                    <a:pt x="35" y="846"/>
                    <a:pt x="37" y="844"/>
                    <a:pt x="40" y="842"/>
                  </a:cubicBezTo>
                  <a:lnTo>
                    <a:pt x="40" y="842"/>
                  </a:lnTo>
                  <a:cubicBezTo>
                    <a:pt x="41" y="842"/>
                    <a:pt x="42" y="841"/>
                    <a:pt x="43" y="841"/>
                  </a:cubicBezTo>
                  <a:lnTo>
                    <a:pt x="43" y="841"/>
                  </a:lnTo>
                  <a:cubicBezTo>
                    <a:pt x="46" y="838"/>
                    <a:pt x="51" y="836"/>
                    <a:pt x="56" y="834"/>
                  </a:cubicBezTo>
                  <a:lnTo>
                    <a:pt x="56" y="834"/>
                  </a:lnTo>
                  <a:cubicBezTo>
                    <a:pt x="56" y="834"/>
                    <a:pt x="57" y="833"/>
                    <a:pt x="58" y="833"/>
                  </a:cubicBezTo>
                  <a:lnTo>
                    <a:pt x="58" y="833"/>
                  </a:lnTo>
                  <a:cubicBezTo>
                    <a:pt x="63" y="831"/>
                    <a:pt x="68" y="829"/>
                    <a:pt x="74" y="827"/>
                  </a:cubicBezTo>
                  <a:lnTo>
                    <a:pt x="74" y="827"/>
                  </a:lnTo>
                  <a:lnTo>
                    <a:pt x="75" y="827"/>
                  </a:lnTo>
                  <a:lnTo>
                    <a:pt x="75" y="827"/>
                  </a:lnTo>
                  <a:cubicBezTo>
                    <a:pt x="81" y="824"/>
                    <a:pt x="88" y="822"/>
                    <a:pt x="94" y="821"/>
                  </a:cubicBezTo>
                  <a:lnTo>
                    <a:pt x="94" y="821"/>
                  </a:lnTo>
                  <a:cubicBezTo>
                    <a:pt x="107" y="818"/>
                    <a:pt x="121" y="815"/>
                    <a:pt x="134" y="811"/>
                  </a:cubicBezTo>
                  <a:lnTo>
                    <a:pt x="134" y="811"/>
                  </a:lnTo>
                  <a:cubicBezTo>
                    <a:pt x="137" y="810"/>
                    <a:pt x="142" y="810"/>
                    <a:pt x="145" y="808"/>
                  </a:cubicBezTo>
                  <a:lnTo>
                    <a:pt x="145" y="808"/>
                  </a:lnTo>
                  <a:cubicBezTo>
                    <a:pt x="155" y="806"/>
                    <a:pt x="165" y="803"/>
                    <a:pt x="175" y="800"/>
                  </a:cubicBezTo>
                  <a:lnTo>
                    <a:pt x="175" y="800"/>
                  </a:lnTo>
                  <a:cubicBezTo>
                    <a:pt x="177" y="799"/>
                    <a:pt x="179" y="798"/>
                    <a:pt x="182" y="798"/>
                  </a:cubicBezTo>
                  <a:lnTo>
                    <a:pt x="182" y="798"/>
                  </a:lnTo>
                  <a:cubicBezTo>
                    <a:pt x="184" y="797"/>
                    <a:pt x="185" y="797"/>
                    <a:pt x="186" y="796"/>
                  </a:cubicBezTo>
                  <a:lnTo>
                    <a:pt x="186" y="796"/>
                  </a:lnTo>
                  <a:cubicBezTo>
                    <a:pt x="198" y="792"/>
                    <a:pt x="210" y="788"/>
                    <a:pt x="223" y="783"/>
                  </a:cubicBezTo>
                  <a:lnTo>
                    <a:pt x="223" y="783"/>
                  </a:lnTo>
                  <a:lnTo>
                    <a:pt x="225" y="783"/>
                  </a:lnTo>
                  <a:lnTo>
                    <a:pt x="225" y="783"/>
                  </a:lnTo>
                  <a:cubicBezTo>
                    <a:pt x="236" y="778"/>
                    <a:pt x="247" y="774"/>
                    <a:pt x="258" y="769"/>
                  </a:cubicBezTo>
                  <a:lnTo>
                    <a:pt x="258" y="769"/>
                  </a:lnTo>
                  <a:cubicBezTo>
                    <a:pt x="262" y="767"/>
                    <a:pt x="266" y="766"/>
                    <a:pt x="269" y="764"/>
                  </a:cubicBezTo>
                  <a:lnTo>
                    <a:pt x="269" y="764"/>
                  </a:lnTo>
                  <a:cubicBezTo>
                    <a:pt x="278" y="760"/>
                    <a:pt x="286" y="756"/>
                    <a:pt x="295" y="753"/>
                  </a:cubicBezTo>
                  <a:lnTo>
                    <a:pt x="295" y="753"/>
                  </a:lnTo>
                  <a:cubicBezTo>
                    <a:pt x="298" y="751"/>
                    <a:pt x="301" y="749"/>
                    <a:pt x="305" y="747"/>
                  </a:cubicBezTo>
                  <a:lnTo>
                    <a:pt x="305" y="747"/>
                  </a:lnTo>
                  <a:cubicBezTo>
                    <a:pt x="316" y="741"/>
                    <a:pt x="327" y="736"/>
                    <a:pt x="337" y="730"/>
                  </a:cubicBezTo>
                  <a:lnTo>
                    <a:pt x="337" y="730"/>
                  </a:lnTo>
                  <a:cubicBezTo>
                    <a:pt x="340" y="728"/>
                    <a:pt x="343" y="726"/>
                    <a:pt x="346" y="725"/>
                  </a:cubicBezTo>
                  <a:lnTo>
                    <a:pt x="346" y="725"/>
                  </a:lnTo>
                  <a:cubicBezTo>
                    <a:pt x="348" y="723"/>
                    <a:pt x="351" y="721"/>
                    <a:pt x="354" y="720"/>
                  </a:cubicBezTo>
                  <a:lnTo>
                    <a:pt x="354" y="720"/>
                  </a:lnTo>
                  <a:cubicBezTo>
                    <a:pt x="358" y="717"/>
                    <a:pt x="362" y="715"/>
                    <a:pt x="366" y="711"/>
                  </a:cubicBezTo>
                  <a:lnTo>
                    <a:pt x="366" y="711"/>
                  </a:lnTo>
                  <a:cubicBezTo>
                    <a:pt x="370" y="709"/>
                    <a:pt x="374" y="707"/>
                    <a:pt x="377" y="704"/>
                  </a:cubicBezTo>
                  <a:lnTo>
                    <a:pt x="377" y="704"/>
                  </a:lnTo>
                  <a:cubicBezTo>
                    <a:pt x="381" y="702"/>
                    <a:pt x="386" y="698"/>
                    <a:pt x="389" y="696"/>
                  </a:cubicBezTo>
                  <a:lnTo>
                    <a:pt x="389" y="696"/>
                  </a:lnTo>
                  <a:cubicBezTo>
                    <a:pt x="392" y="693"/>
                    <a:pt x="396" y="691"/>
                    <a:pt x="399" y="688"/>
                  </a:cubicBezTo>
                  <a:lnTo>
                    <a:pt x="399" y="688"/>
                  </a:lnTo>
                  <a:cubicBezTo>
                    <a:pt x="403" y="685"/>
                    <a:pt x="407" y="682"/>
                    <a:pt x="411" y="680"/>
                  </a:cubicBezTo>
                  <a:lnTo>
                    <a:pt x="411" y="680"/>
                  </a:lnTo>
                  <a:cubicBezTo>
                    <a:pt x="414" y="677"/>
                    <a:pt x="417" y="674"/>
                    <a:pt x="420" y="672"/>
                  </a:cubicBezTo>
                  <a:lnTo>
                    <a:pt x="420" y="672"/>
                  </a:lnTo>
                  <a:cubicBezTo>
                    <a:pt x="424" y="669"/>
                    <a:pt x="427" y="666"/>
                    <a:pt x="430" y="663"/>
                  </a:cubicBezTo>
                  <a:lnTo>
                    <a:pt x="430" y="663"/>
                  </a:lnTo>
                  <a:cubicBezTo>
                    <a:pt x="431" y="662"/>
                    <a:pt x="433" y="660"/>
                    <a:pt x="434" y="659"/>
                  </a:cubicBezTo>
                  <a:lnTo>
                    <a:pt x="434" y="659"/>
                  </a:lnTo>
                  <a:cubicBezTo>
                    <a:pt x="435" y="658"/>
                    <a:pt x="437" y="657"/>
                    <a:pt x="438" y="656"/>
                  </a:cubicBezTo>
                  <a:lnTo>
                    <a:pt x="438" y="656"/>
                  </a:lnTo>
                  <a:cubicBezTo>
                    <a:pt x="443" y="650"/>
                    <a:pt x="448" y="645"/>
                    <a:pt x="454" y="640"/>
                  </a:cubicBezTo>
                  <a:lnTo>
                    <a:pt x="454" y="640"/>
                  </a:lnTo>
                  <a:cubicBezTo>
                    <a:pt x="455" y="638"/>
                    <a:pt x="457" y="636"/>
                    <a:pt x="459" y="635"/>
                  </a:cubicBezTo>
                  <a:lnTo>
                    <a:pt x="459" y="635"/>
                  </a:lnTo>
                  <a:cubicBezTo>
                    <a:pt x="465" y="627"/>
                    <a:pt x="471" y="620"/>
                    <a:pt x="477" y="614"/>
                  </a:cubicBezTo>
                  <a:lnTo>
                    <a:pt x="477" y="614"/>
                  </a:lnTo>
                  <a:cubicBezTo>
                    <a:pt x="477" y="614"/>
                    <a:pt x="477" y="613"/>
                    <a:pt x="478" y="613"/>
                  </a:cubicBezTo>
                  <a:lnTo>
                    <a:pt x="478" y="613"/>
                  </a:lnTo>
                  <a:cubicBezTo>
                    <a:pt x="479" y="611"/>
                    <a:pt x="480" y="609"/>
                    <a:pt x="481" y="607"/>
                  </a:cubicBezTo>
                  <a:lnTo>
                    <a:pt x="481" y="607"/>
                  </a:lnTo>
                  <a:cubicBezTo>
                    <a:pt x="485" y="603"/>
                    <a:pt x="488" y="599"/>
                    <a:pt x="491" y="594"/>
                  </a:cubicBezTo>
                  <a:lnTo>
                    <a:pt x="491" y="594"/>
                  </a:lnTo>
                  <a:cubicBezTo>
                    <a:pt x="493" y="592"/>
                    <a:pt x="494" y="589"/>
                    <a:pt x="496" y="586"/>
                  </a:cubicBezTo>
                  <a:lnTo>
                    <a:pt x="496" y="586"/>
                  </a:lnTo>
                  <a:cubicBezTo>
                    <a:pt x="499" y="582"/>
                    <a:pt x="501" y="578"/>
                    <a:pt x="503" y="574"/>
                  </a:cubicBezTo>
                  <a:lnTo>
                    <a:pt x="503" y="574"/>
                  </a:lnTo>
                  <a:cubicBezTo>
                    <a:pt x="504" y="573"/>
                    <a:pt x="505" y="572"/>
                    <a:pt x="506" y="571"/>
                  </a:cubicBezTo>
                  <a:lnTo>
                    <a:pt x="506" y="571"/>
                  </a:lnTo>
                  <a:cubicBezTo>
                    <a:pt x="507" y="569"/>
                    <a:pt x="507" y="567"/>
                    <a:pt x="508" y="566"/>
                  </a:cubicBezTo>
                  <a:lnTo>
                    <a:pt x="508" y="566"/>
                  </a:lnTo>
                  <a:cubicBezTo>
                    <a:pt x="510" y="562"/>
                    <a:pt x="512" y="559"/>
                    <a:pt x="513" y="555"/>
                  </a:cubicBezTo>
                  <a:lnTo>
                    <a:pt x="513" y="555"/>
                  </a:lnTo>
                  <a:cubicBezTo>
                    <a:pt x="515" y="552"/>
                    <a:pt x="516" y="549"/>
                    <a:pt x="518" y="546"/>
                  </a:cubicBezTo>
                  <a:lnTo>
                    <a:pt x="518" y="546"/>
                  </a:lnTo>
                  <a:cubicBezTo>
                    <a:pt x="519" y="543"/>
                    <a:pt x="520" y="539"/>
                    <a:pt x="522" y="536"/>
                  </a:cubicBezTo>
                  <a:lnTo>
                    <a:pt x="522" y="536"/>
                  </a:lnTo>
                  <a:cubicBezTo>
                    <a:pt x="523" y="534"/>
                    <a:pt x="523" y="533"/>
                    <a:pt x="524" y="531"/>
                  </a:cubicBezTo>
                  <a:lnTo>
                    <a:pt x="524" y="531"/>
                  </a:lnTo>
                  <a:cubicBezTo>
                    <a:pt x="525" y="530"/>
                    <a:pt x="525" y="528"/>
                    <a:pt x="526" y="527"/>
                  </a:cubicBezTo>
                  <a:lnTo>
                    <a:pt x="526" y="527"/>
                  </a:lnTo>
                  <a:cubicBezTo>
                    <a:pt x="527" y="524"/>
                    <a:pt x="528" y="520"/>
                    <a:pt x="529" y="517"/>
                  </a:cubicBezTo>
                  <a:lnTo>
                    <a:pt x="529" y="517"/>
                  </a:lnTo>
                  <a:cubicBezTo>
                    <a:pt x="530" y="514"/>
                    <a:pt x="531" y="511"/>
                    <a:pt x="532" y="508"/>
                  </a:cubicBezTo>
                  <a:lnTo>
                    <a:pt x="532" y="508"/>
                  </a:lnTo>
                  <a:cubicBezTo>
                    <a:pt x="532" y="504"/>
                    <a:pt x="533" y="501"/>
                    <a:pt x="534" y="498"/>
                  </a:cubicBezTo>
                  <a:lnTo>
                    <a:pt x="534" y="498"/>
                  </a:lnTo>
                  <a:cubicBezTo>
                    <a:pt x="535" y="495"/>
                    <a:pt x="535" y="494"/>
                    <a:pt x="535" y="492"/>
                  </a:cubicBezTo>
                  <a:lnTo>
                    <a:pt x="535" y="492"/>
                  </a:lnTo>
                  <a:cubicBezTo>
                    <a:pt x="536" y="491"/>
                    <a:pt x="536" y="490"/>
                    <a:pt x="536" y="488"/>
                  </a:cubicBezTo>
                  <a:lnTo>
                    <a:pt x="536" y="488"/>
                  </a:lnTo>
                  <a:cubicBezTo>
                    <a:pt x="537" y="485"/>
                    <a:pt x="537" y="481"/>
                    <a:pt x="538" y="478"/>
                  </a:cubicBezTo>
                  <a:lnTo>
                    <a:pt x="538" y="478"/>
                  </a:lnTo>
                  <a:cubicBezTo>
                    <a:pt x="538" y="475"/>
                    <a:pt x="539" y="472"/>
                    <a:pt x="539" y="468"/>
                  </a:cubicBezTo>
                  <a:lnTo>
                    <a:pt x="539" y="468"/>
                  </a:lnTo>
                  <a:cubicBezTo>
                    <a:pt x="539" y="465"/>
                    <a:pt x="539" y="462"/>
                    <a:pt x="539" y="458"/>
                  </a:cubicBezTo>
                  <a:lnTo>
                    <a:pt x="539" y="458"/>
                  </a:lnTo>
                  <a:cubicBezTo>
                    <a:pt x="540" y="456"/>
                    <a:pt x="540" y="454"/>
                    <a:pt x="540" y="452"/>
                  </a:cubicBezTo>
                  <a:lnTo>
                    <a:pt x="540" y="452"/>
                  </a:lnTo>
                  <a:cubicBezTo>
                    <a:pt x="540" y="450"/>
                    <a:pt x="540" y="448"/>
                    <a:pt x="540" y="446"/>
                  </a:cubicBezTo>
                  <a:lnTo>
                    <a:pt x="542" y="0"/>
                  </a:lnTo>
                  <a:lnTo>
                    <a:pt x="542" y="0"/>
                  </a:lnTo>
                  <a:cubicBezTo>
                    <a:pt x="541" y="4"/>
                    <a:pt x="541" y="8"/>
                    <a:pt x="541" y="13"/>
                  </a:cubicBezTo>
                </a:path>
              </a:pathLst>
            </a:custGeom>
            <a:solidFill>
              <a:srgbClr val="8BC145">
                <a:lumMod val="75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20" name="Freeform 48">
              <a:extLst>
                <a:ext uri="{FF2B5EF4-FFF2-40B4-BE49-F238E27FC236}">
                  <a16:creationId xmlns:a16="http://schemas.microsoft.com/office/drawing/2014/main" id="{BFF1F582-1827-407F-BE00-3081BCF1EAC5}"/>
                </a:ext>
              </a:extLst>
            </p:cNvPr>
            <p:cNvSpPr>
              <a:spLocks noChangeArrowheads="1"/>
            </p:cNvSpPr>
            <p:nvPr/>
          </p:nvSpPr>
          <p:spPr bwMode="auto">
            <a:xfrm>
              <a:off x="7330421" y="9706639"/>
              <a:ext cx="4868934" cy="2817748"/>
            </a:xfrm>
            <a:custGeom>
              <a:avLst/>
              <a:gdLst>
                <a:gd name="T0" fmla="*/ 4657 w 5096"/>
                <a:gd name="T1" fmla="*/ 250 h 2952"/>
                <a:gd name="T2" fmla="*/ 4657 w 5096"/>
                <a:gd name="T3" fmla="*/ 250 h 2952"/>
                <a:gd name="T4" fmla="*/ 4659 w 5096"/>
                <a:gd name="T5" fmla="*/ 821 h 2952"/>
                <a:gd name="T6" fmla="*/ 4659 w 5096"/>
                <a:gd name="T7" fmla="*/ 821 h 2952"/>
                <a:gd name="T8" fmla="*/ 4416 w 5096"/>
                <a:gd name="T9" fmla="*/ 913 h 2952"/>
                <a:gd name="T10" fmla="*/ 4416 w 5096"/>
                <a:gd name="T11" fmla="*/ 913 h 2952"/>
                <a:gd name="T12" fmla="*/ 4366 w 5096"/>
                <a:gd name="T13" fmla="*/ 1053 h 2952"/>
                <a:gd name="T14" fmla="*/ 5095 w 5096"/>
                <a:gd name="T15" fmla="*/ 1475 h 2952"/>
                <a:gd name="T16" fmla="*/ 2557 w 5096"/>
                <a:gd name="T17" fmla="*/ 2951 h 2952"/>
                <a:gd name="T18" fmla="*/ 0 w 5096"/>
                <a:gd name="T19" fmla="*/ 1475 h 2952"/>
                <a:gd name="T20" fmla="*/ 733 w 5096"/>
                <a:gd name="T21" fmla="*/ 1049 h 2952"/>
                <a:gd name="T22" fmla="*/ 733 w 5096"/>
                <a:gd name="T23" fmla="*/ 1049 h 2952"/>
                <a:gd name="T24" fmla="*/ 934 w 5096"/>
                <a:gd name="T25" fmla="*/ 1053 h 2952"/>
                <a:gd name="T26" fmla="*/ 934 w 5096"/>
                <a:gd name="T27" fmla="*/ 1053 h 2952"/>
                <a:gd name="T28" fmla="*/ 968 w 5096"/>
                <a:gd name="T29" fmla="*/ 1082 h 2952"/>
                <a:gd name="T30" fmla="*/ 968 w 5096"/>
                <a:gd name="T31" fmla="*/ 1082 h 2952"/>
                <a:gd name="T32" fmla="*/ 1127 w 5096"/>
                <a:gd name="T33" fmla="*/ 1224 h 2952"/>
                <a:gd name="T34" fmla="*/ 1127 w 5096"/>
                <a:gd name="T35" fmla="*/ 1224 h 2952"/>
                <a:gd name="T36" fmla="*/ 2132 w 5096"/>
                <a:gd name="T37" fmla="*/ 1212 h 2952"/>
                <a:gd name="T38" fmla="*/ 2132 w 5096"/>
                <a:gd name="T39" fmla="*/ 1212 h 2952"/>
                <a:gd name="T40" fmla="*/ 2136 w 5096"/>
                <a:gd name="T41" fmla="*/ 668 h 2952"/>
                <a:gd name="T42" fmla="*/ 2136 w 5096"/>
                <a:gd name="T43" fmla="*/ 668 h 2952"/>
                <a:gd name="T44" fmla="*/ 2110 w 5096"/>
                <a:gd name="T45" fmla="*/ 652 h 2952"/>
                <a:gd name="T46" fmla="*/ 2110 w 5096"/>
                <a:gd name="T47" fmla="*/ 652 h 2952"/>
                <a:gd name="T48" fmla="*/ 1865 w 5096"/>
                <a:gd name="T49" fmla="*/ 560 h 2952"/>
                <a:gd name="T50" fmla="*/ 1865 w 5096"/>
                <a:gd name="T51" fmla="*/ 560 h 2952"/>
                <a:gd name="T52" fmla="*/ 1814 w 5096"/>
                <a:gd name="T53" fmla="*/ 541 h 2952"/>
                <a:gd name="T54" fmla="*/ 1814 w 5096"/>
                <a:gd name="T55" fmla="*/ 541 h 2952"/>
                <a:gd name="T56" fmla="*/ 1806 w 5096"/>
                <a:gd name="T57" fmla="*/ 425 h 2952"/>
                <a:gd name="T58" fmla="*/ 2540 w 5096"/>
                <a:gd name="T59" fmla="*/ 0 h 2952"/>
                <a:gd name="T60" fmla="*/ 3271 w 5096"/>
                <a:gd name="T61" fmla="*/ 421 h 2952"/>
                <a:gd name="T62" fmla="*/ 3271 w 5096"/>
                <a:gd name="T63" fmla="*/ 421 h 2952"/>
                <a:gd name="T64" fmla="*/ 3512 w 5096"/>
                <a:gd name="T65" fmla="*/ 392 h 2952"/>
                <a:gd name="T66" fmla="*/ 3512 w 5096"/>
                <a:gd name="T67" fmla="*/ 392 h 2952"/>
                <a:gd name="T68" fmla="*/ 3697 w 5096"/>
                <a:gd name="T69" fmla="*/ 235 h 2952"/>
                <a:gd name="T70" fmla="*/ 3697 w 5096"/>
                <a:gd name="T71" fmla="*/ 235 h 2952"/>
                <a:gd name="T72" fmla="*/ 4637 w 5096"/>
                <a:gd name="T73" fmla="*/ 239 h 2952"/>
                <a:gd name="T74" fmla="*/ 4637 w 5096"/>
                <a:gd name="T75" fmla="*/ 239 h 2952"/>
                <a:gd name="T76" fmla="*/ 4657 w 5096"/>
                <a:gd name="T77" fmla="*/ 250 h 2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96" h="2952">
                  <a:moveTo>
                    <a:pt x="4657" y="250"/>
                  </a:moveTo>
                  <a:lnTo>
                    <a:pt x="4657" y="250"/>
                  </a:lnTo>
                  <a:cubicBezTo>
                    <a:pt x="4930" y="407"/>
                    <a:pt x="4931" y="664"/>
                    <a:pt x="4659" y="821"/>
                  </a:cubicBezTo>
                  <a:lnTo>
                    <a:pt x="4659" y="821"/>
                  </a:lnTo>
                  <a:cubicBezTo>
                    <a:pt x="4588" y="863"/>
                    <a:pt x="4505" y="893"/>
                    <a:pt x="4416" y="913"/>
                  </a:cubicBezTo>
                  <a:lnTo>
                    <a:pt x="4416" y="913"/>
                  </a:lnTo>
                  <a:cubicBezTo>
                    <a:pt x="4317" y="935"/>
                    <a:pt x="4291" y="1010"/>
                    <a:pt x="4366" y="1053"/>
                  </a:cubicBezTo>
                  <a:lnTo>
                    <a:pt x="5095" y="1475"/>
                  </a:lnTo>
                  <a:lnTo>
                    <a:pt x="2557" y="2951"/>
                  </a:lnTo>
                  <a:lnTo>
                    <a:pt x="0" y="1475"/>
                  </a:lnTo>
                  <a:lnTo>
                    <a:pt x="733" y="1049"/>
                  </a:lnTo>
                  <a:lnTo>
                    <a:pt x="733" y="1049"/>
                  </a:lnTo>
                  <a:cubicBezTo>
                    <a:pt x="793" y="1018"/>
                    <a:pt x="881" y="1022"/>
                    <a:pt x="934" y="1053"/>
                  </a:cubicBezTo>
                  <a:lnTo>
                    <a:pt x="934" y="1053"/>
                  </a:lnTo>
                  <a:cubicBezTo>
                    <a:pt x="948" y="1061"/>
                    <a:pt x="960" y="1071"/>
                    <a:pt x="968" y="1082"/>
                  </a:cubicBezTo>
                  <a:lnTo>
                    <a:pt x="968" y="1082"/>
                  </a:lnTo>
                  <a:cubicBezTo>
                    <a:pt x="1002" y="1134"/>
                    <a:pt x="1055" y="1182"/>
                    <a:pt x="1127" y="1224"/>
                  </a:cubicBezTo>
                  <a:lnTo>
                    <a:pt x="1127" y="1224"/>
                  </a:lnTo>
                  <a:cubicBezTo>
                    <a:pt x="1406" y="1385"/>
                    <a:pt x="1862" y="1381"/>
                    <a:pt x="2132" y="1212"/>
                  </a:cubicBezTo>
                  <a:lnTo>
                    <a:pt x="2132" y="1212"/>
                  </a:lnTo>
                  <a:cubicBezTo>
                    <a:pt x="2374" y="1061"/>
                    <a:pt x="2376" y="822"/>
                    <a:pt x="2136" y="668"/>
                  </a:cubicBezTo>
                  <a:lnTo>
                    <a:pt x="2136" y="668"/>
                  </a:lnTo>
                  <a:cubicBezTo>
                    <a:pt x="2128" y="662"/>
                    <a:pt x="2119" y="658"/>
                    <a:pt x="2110" y="652"/>
                  </a:cubicBezTo>
                  <a:lnTo>
                    <a:pt x="2110" y="652"/>
                  </a:lnTo>
                  <a:cubicBezTo>
                    <a:pt x="2038" y="611"/>
                    <a:pt x="1954" y="580"/>
                    <a:pt x="1865" y="560"/>
                  </a:cubicBezTo>
                  <a:lnTo>
                    <a:pt x="1865" y="560"/>
                  </a:lnTo>
                  <a:cubicBezTo>
                    <a:pt x="1845" y="556"/>
                    <a:pt x="1827" y="550"/>
                    <a:pt x="1814" y="541"/>
                  </a:cubicBezTo>
                  <a:lnTo>
                    <a:pt x="1814" y="541"/>
                  </a:lnTo>
                  <a:cubicBezTo>
                    <a:pt x="1761" y="511"/>
                    <a:pt x="1755" y="460"/>
                    <a:pt x="1806" y="425"/>
                  </a:cubicBezTo>
                  <a:lnTo>
                    <a:pt x="2540" y="0"/>
                  </a:lnTo>
                  <a:lnTo>
                    <a:pt x="3271" y="421"/>
                  </a:lnTo>
                  <a:lnTo>
                    <a:pt x="3271" y="421"/>
                  </a:lnTo>
                  <a:cubicBezTo>
                    <a:pt x="3345" y="464"/>
                    <a:pt x="3475" y="449"/>
                    <a:pt x="3512" y="392"/>
                  </a:cubicBezTo>
                  <a:lnTo>
                    <a:pt x="3512" y="392"/>
                  </a:lnTo>
                  <a:cubicBezTo>
                    <a:pt x="3550" y="333"/>
                    <a:pt x="3612" y="280"/>
                    <a:pt x="3697" y="235"/>
                  </a:cubicBezTo>
                  <a:lnTo>
                    <a:pt x="3697" y="235"/>
                  </a:lnTo>
                  <a:cubicBezTo>
                    <a:pt x="3962" y="97"/>
                    <a:pt x="4374" y="99"/>
                    <a:pt x="4637" y="239"/>
                  </a:cubicBezTo>
                  <a:lnTo>
                    <a:pt x="4637" y="239"/>
                  </a:lnTo>
                  <a:cubicBezTo>
                    <a:pt x="4644" y="242"/>
                    <a:pt x="4650" y="246"/>
                    <a:pt x="4657" y="250"/>
                  </a:cubicBezTo>
                </a:path>
              </a:pathLst>
            </a:custGeom>
            <a:solidFill>
              <a:srgbClr val="8BC145">
                <a:lumMod val="60000"/>
                <a:lumOff val="4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21" name="Freeform 49">
              <a:extLst>
                <a:ext uri="{FF2B5EF4-FFF2-40B4-BE49-F238E27FC236}">
                  <a16:creationId xmlns:a16="http://schemas.microsoft.com/office/drawing/2014/main" id="{D35FEF57-DBF7-452B-A477-B0E288860524}"/>
                </a:ext>
              </a:extLst>
            </p:cNvPr>
            <p:cNvSpPr>
              <a:spLocks noChangeArrowheads="1"/>
            </p:cNvSpPr>
            <p:nvPr/>
          </p:nvSpPr>
          <p:spPr bwMode="auto">
            <a:xfrm>
              <a:off x="7427298" y="9765606"/>
              <a:ext cx="4670974" cy="2704027"/>
            </a:xfrm>
            <a:custGeom>
              <a:avLst/>
              <a:gdLst>
                <a:gd name="T0" fmla="*/ 0 w 4892"/>
                <a:gd name="T1" fmla="*/ 1415 h 2832"/>
                <a:gd name="T2" fmla="*/ 655 w 4892"/>
                <a:gd name="T3" fmla="*/ 1034 h 2832"/>
                <a:gd name="T4" fmla="*/ 655 w 4892"/>
                <a:gd name="T5" fmla="*/ 1034 h 2832"/>
                <a:gd name="T6" fmla="*/ 727 w 4892"/>
                <a:gd name="T7" fmla="*/ 1019 h 2832"/>
                <a:gd name="T8" fmla="*/ 727 w 4892"/>
                <a:gd name="T9" fmla="*/ 1019 h 2832"/>
                <a:gd name="T10" fmla="*/ 805 w 4892"/>
                <a:gd name="T11" fmla="*/ 1038 h 2832"/>
                <a:gd name="T12" fmla="*/ 805 w 4892"/>
                <a:gd name="T13" fmla="*/ 1038 h 2832"/>
                <a:gd name="T14" fmla="*/ 822 w 4892"/>
                <a:gd name="T15" fmla="*/ 1051 h 2832"/>
                <a:gd name="T16" fmla="*/ 822 w 4892"/>
                <a:gd name="T17" fmla="*/ 1051 h 2832"/>
                <a:gd name="T18" fmla="*/ 998 w 4892"/>
                <a:gd name="T19" fmla="*/ 1208 h 2832"/>
                <a:gd name="T20" fmla="*/ 998 w 4892"/>
                <a:gd name="T21" fmla="*/ 1208 h 2832"/>
                <a:gd name="T22" fmla="*/ 1518 w 4892"/>
                <a:gd name="T23" fmla="*/ 1334 h 2832"/>
                <a:gd name="T24" fmla="*/ 1518 w 4892"/>
                <a:gd name="T25" fmla="*/ 1334 h 2832"/>
                <a:gd name="T26" fmla="*/ 2056 w 4892"/>
                <a:gd name="T27" fmla="*/ 1196 h 2832"/>
                <a:gd name="T28" fmla="*/ 2056 w 4892"/>
                <a:gd name="T29" fmla="*/ 1196 h 2832"/>
                <a:gd name="T30" fmla="*/ 2264 w 4892"/>
                <a:gd name="T31" fmla="*/ 881 h 2832"/>
                <a:gd name="T32" fmla="*/ 2264 w 4892"/>
                <a:gd name="T33" fmla="*/ 881 h 2832"/>
                <a:gd name="T34" fmla="*/ 2060 w 4892"/>
                <a:gd name="T35" fmla="*/ 565 h 2832"/>
                <a:gd name="T36" fmla="*/ 2060 w 4892"/>
                <a:gd name="T37" fmla="*/ 565 h 2832"/>
                <a:gd name="T38" fmla="*/ 2033 w 4892"/>
                <a:gd name="T39" fmla="*/ 548 h 2832"/>
                <a:gd name="T40" fmla="*/ 2033 w 4892"/>
                <a:gd name="T41" fmla="*/ 548 h 2832"/>
                <a:gd name="T42" fmla="*/ 1773 w 4892"/>
                <a:gd name="T43" fmla="*/ 450 h 2832"/>
                <a:gd name="T44" fmla="*/ 1773 w 4892"/>
                <a:gd name="T45" fmla="*/ 450 h 2832"/>
                <a:gd name="T46" fmla="*/ 1737 w 4892"/>
                <a:gd name="T47" fmla="*/ 437 h 2832"/>
                <a:gd name="T48" fmla="*/ 1737 w 4892"/>
                <a:gd name="T49" fmla="*/ 437 h 2832"/>
                <a:gd name="T50" fmla="*/ 1720 w 4892"/>
                <a:gd name="T51" fmla="*/ 421 h 2832"/>
                <a:gd name="T52" fmla="*/ 1720 w 4892"/>
                <a:gd name="T53" fmla="*/ 421 h 2832"/>
                <a:gd name="T54" fmla="*/ 1731 w 4892"/>
                <a:gd name="T55" fmla="*/ 409 h 2832"/>
                <a:gd name="T56" fmla="*/ 2437 w 4892"/>
                <a:gd name="T57" fmla="*/ 0 h 2832"/>
                <a:gd name="T58" fmla="*/ 3141 w 4892"/>
                <a:gd name="T59" fmla="*/ 406 h 2832"/>
                <a:gd name="T60" fmla="*/ 3141 w 4892"/>
                <a:gd name="T61" fmla="*/ 406 h 2832"/>
                <a:gd name="T62" fmla="*/ 3272 w 4892"/>
                <a:gd name="T63" fmla="*/ 437 h 2832"/>
                <a:gd name="T64" fmla="*/ 3272 w 4892"/>
                <a:gd name="T65" fmla="*/ 437 h 2832"/>
                <a:gd name="T66" fmla="*/ 3452 w 4892"/>
                <a:gd name="T67" fmla="*/ 360 h 2832"/>
                <a:gd name="T68" fmla="*/ 3452 w 4892"/>
                <a:gd name="T69" fmla="*/ 360 h 2832"/>
                <a:gd name="T70" fmla="*/ 3618 w 4892"/>
                <a:gd name="T71" fmla="*/ 221 h 2832"/>
                <a:gd name="T72" fmla="*/ 3618 w 4892"/>
                <a:gd name="T73" fmla="*/ 221 h 2832"/>
                <a:gd name="T74" fmla="*/ 4060 w 4892"/>
                <a:gd name="T75" fmla="*/ 125 h 2832"/>
                <a:gd name="T76" fmla="*/ 4060 w 4892"/>
                <a:gd name="T77" fmla="*/ 125 h 2832"/>
                <a:gd name="T78" fmla="*/ 4509 w 4892"/>
                <a:gd name="T79" fmla="*/ 225 h 2832"/>
                <a:gd name="T80" fmla="*/ 4509 w 4892"/>
                <a:gd name="T81" fmla="*/ 225 h 2832"/>
                <a:gd name="T82" fmla="*/ 4528 w 4892"/>
                <a:gd name="T83" fmla="*/ 235 h 2832"/>
                <a:gd name="T84" fmla="*/ 4528 w 4892"/>
                <a:gd name="T85" fmla="*/ 235 h 2832"/>
                <a:gd name="T86" fmla="*/ 4708 w 4892"/>
                <a:gd name="T87" fmla="*/ 477 h 2832"/>
                <a:gd name="T88" fmla="*/ 4708 w 4892"/>
                <a:gd name="T89" fmla="*/ 477 h 2832"/>
                <a:gd name="T90" fmla="*/ 4531 w 4892"/>
                <a:gd name="T91" fmla="*/ 716 h 2832"/>
                <a:gd name="T92" fmla="*/ 4531 w 4892"/>
                <a:gd name="T93" fmla="*/ 716 h 2832"/>
                <a:gd name="T94" fmla="*/ 4302 w 4892"/>
                <a:gd name="T95" fmla="*/ 803 h 2832"/>
                <a:gd name="T96" fmla="*/ 4302 w 4892"/>
                <a:gd name="T97" fmla="*/ 803 h 2832"/>
                <a:gd name="T98" fmla="*/ 4169 w 4892"/>
                <a:gd name="T99" fmla="*/ 917 h 2832"/>
                <a:gd name="T100" fmla="*/ 4169 w 4892"/>
                <a:gd name="T101" fmla="*/ 917 h 2832"/>
                <a:gd name="T102" fmla="*/ 4238 w 4892"/>
                <a:gd name="T103" fmla="*/ 1038 h 2832"/>
                <a:gd name="T104" fmla="*/ 4891 w 4892"/>
                <a:gd name="T105" fmla="*/ 1415 h 2832"/>
                <a:gd name="T106" fmla="*/ 2453 w 4892"/>
                <a:gd name="T107" fmla="*/ 2831 h 2832"/>
                <a:gd name="T108" fmla="*/ 0 w 4892"/>
                <a:gd name="T109" fmla="*/ 1415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2" h="2832">
                  <a:moveTo>
                    <a:pt x="0" y="1415"/>
                  </a:moveTo>
                  <a:lnTo>
                    <a:pt x="655" y="1034"/>
                  </a:lnTo>
                  <a:lnTo>
                    <a:pt x="655" y="1034"/>
                  </a:lnTo>
                  <a:cubicBezTo>
                    <a:pt x="674" y="1025"/>
                    <a:pt x="700" y="1019"/>
                    <a:pt x="727" y="1019"/>
                  </a:cubicBezTo>
                  <a:lnTo>
                    <a:pt x="727" y="1019"/>
                  </a:lnTo>
                  <a:cubicBezTo>
                    <a:pt x="757" y="1019"/>
                    <a:pt x="786" y="1026"/>
                    <a:pt x="805" y="1038"/>
                  </a:cubicBezTo>
                  <a:lnTo>
                    <a:pt x="805" y="1038"/>
                  </a:lnTo>
                  <a:cubicBezTo>
                    <a:pt x="813" y="1042"/>
                    <a:pt x="818" y="1046"/>
                    <a:pt x="822" y="1051"/>
                  </a:cubicBezTo>
                  <a:lnTo>
                    <a:pt x="822" y="1051"/>
                  </a:lnTo>
                  <a:cubicBezTo>
                    <a:pt x="861" y="1111"/>
                    <a:pt x="920" y="1164"/>
                    <a:pt x="998" y="1208"/>
                  </a:cubicBezTo>
                  <a:lnTo>
                    <a:pt x="998" y="1208"/>
                  </a:lnTo>
                  <a:cubicBezTo>
                    <a:pt x="1138" y="1289"/>
                    <a:pt x="1322" y="1334"/>
                    <a:pt x="1518" y="1334"/>
                  </a:cubicBezTo>
                  <a:lnTo>
                    <a:pt x="1518" y="1334"/>
                  </a:lnTo>
                  <a:cubicBezTo>
                    <a:pt x="1724" y="1334"/>
                    <a:pt x="1915" y="1285"/>
                    <a:pt x="2056" y="1196"/>
                  </a:cubicBezTo>
                  <a:lnTo>
                    <a:pt x="2056" y="1196"/>
                  </a:lnTo>
                  <a:cubicBezTo>
                    <a:pt x="2189" y="1113"/>
                    <a:pt x="2263" y="1001"/>
                    <a:pt x="2264" y="881"/>
                  </a:cubicBezTo>
                  <a:lnTo>
                    <a:pt x="2264" y="881"/>
                  </a:lnTo>
                  <a:cubicBezTo>
                    <a:pt x="2264" y="761"/>
                    <a:pt x="2192" y="649"/>
                    <a:pt x="2060" y="565"/>
                  </a:cubicBezTo>
                  <a:lnTo>
                    <a:pt x="2060" y="565"/>
                  </a:lnTo>
                  <a:cubicBezTo>
                    <a:pt x="2052" y="559"/>
                    <a:pt x="2042" y="553"/>
                    <a:pt x="2033" y="548"/>
                  </a:cubicBezTo>
                  <a:lnTo>
                    <a:pt x="2033" y="548"/>
                  </a:lnTo>
                  <a:cubicBezTo>
                    <a:pt x="1957" y="504"/>
                    <a:pt x="1870" y="471"/>
                    <a:pt x="1773" y="450"/>
                  </a:cubicBezTo>
                  <a:lnTo>
                    <a:pt x="1773" y="450"/>
                  </a:lnTo>
                  <a:cubicBezTo>
                    <a:pt x="1759" y="447"/>
                    <a:pt x="1746" y="442"/>
                    <a:pt x="1737" y="437"/>
                  </a:cubicBezTo>
                  <a:lnTo>
                    <a:pt x="1737" y="437"/>
                  </a:lnTo>
                  <a:cubicBezTo>
                    <a:pt x="1723" y="429"/>
                    <a:pt x="1720" y="422"/>
                    <a:pt x="1720" y="421"/>
                  </a:cubicBezTo>
                  <a:lnTo>
                    <a:pt x="1720" y="421"/>
                  </a:lnTo>
                  <a:cubicBezTo>
                    <a:pt x="1720" y="420"/>
                    <a:pt x="1723" y="415"/>
                    <a:pt x="1731" y="409"/>
                  </a:cubicBezTo>
                  <a:lnTo>
                    <a:pt x="2437" y="0"/>
                  </a:lnTo>
                  <a:lnTo>
                    <a:pt x="3141" y="406"/>
                  </a:lnTo>
                  <a:lnTo>
                    <a:pt x="3141" y="406"/>
                  </a:lnTo>
                  <a:cubicBezTo>
                    <a:pt x="3177" y="426"/>
                    <a:pt x="3224" y="437"/>
                    <a:pt x="3272" y="437"/>
                  </a:cubicBezTo>
                  <a:lnTo>
                    <a:pt x="3272" y="437"/>
                  </a:lnTo>
                  <a:cubicBezTo>
                    <a:pt x="3335" y="437"/>
                    <a:pt x="3415" y="417"/>
                    <a:pt x="3452" y="360"/>
                  </a:cubicBezTo>
                  <a:lnTo>
                    <a:pt x="3452" y="360"/>
                  </a:lnTo>
                  <a:cubicBezTo>
                    <a:pt x="3486" y="308"/>
                    <a:pt x="3543" y="259"/>
                    <a:pt x="3618" y="221"/>
                  </a:cubicBezTo>
                  <a:lnTo>
                    <a:pt x="3618" y="221"/>
                  </a:lnTo>
                  <a:cubicBezTo>
                    <a:pt x="3738" y="158"/>
                    <a:pt x="3894" y="125"/>
                    <a:pt x="4060" y="125"/>
                  </a:cubicBezTo>
                  <a:lnTo>
                    <a:pt x="4060" y="125"/>
                  </a:lnTo>
                  <a:cubicBezTo>
                    <a:pt x="4228" y="125"/>
                    <a:pt x="4388" y="160"/>
                    <a:pt x="4509" y="225"/>
                  </a:cubicBezTo>
                  <a:lnTo>
                    <a:pt x="4509" y="225"/>
                  </a:lnTo>
                  <a:cubicBezTo>
                    <a:pt x="4516" y="228"/>
                    <a:pt x="4522" y="231"/>
                    <a:pt x="4528" y="235"/>
                  </a:cubicBezTo>
                  <a:lnTo>
                    <a:pt x="4528" y="235"/>
                  </a:lnTo>
                  <a:cubicBezTo>
                    <a:pt x="4643" y="302"/>
                    <a:pt x="4707" y="387"/>
                    <a:pt x="4708" y="477"/>
                  </a:cubicBezTo>
                  <a:lnTo>
                    <a:pt x="4708" y="477"/>
                  </a:lnTo>
                  <a:cubicBezTo>
                    <a:pt x="4708" y="565"/>
                    <a:pt x="4645" y="650"/>
                    <a:pt x="4531" y="716"/>
                  </a:cubicBezTo>
                  <a:lnTo>
                    <a:pt x="4531" y="716"/>
                  </a:lnTo>
                  <a:cubicBezTo>
                    <a:pt x="4465" y="755"/>
                    <a:pt x="4388" y="783"/>
                    <a:pt x="4302" y="803"/>
                  </a:cubicBezTo>
                  <a:lnTo>
                    <a:pt x="4302" y="803"/>
                  </a:lnTo>
                  <a:cubicBezTo>
                    <a:pt x="4227" y="819"/>
                    <a:pt x="4178" y="862"/>
                    <a:pt x="4169" y="917"/>
                  </a:cubicBezTo>
                  <a:lnTo>
                    <a:pt x="4169" y="917"/>
                  </a:lnTo>
                  <a:cubicBezTo>
                    <a:pt x="4162" y="964"/>
                    <a:pt x="4188" y="1009"/>
                    <a:pt x="4238" y="1038"/>
                  </a:cubicBezTo>
                  <a:lnTo>
                    <a:pt x="4891" y="1415"/>
                  </a:lnTo>
                  <a:lnTo>
                    <a:pt x="2453" y="2831"/>
                  </a:lnTo>
                  <a:lnTo>
                    <a:pt x="0" y="1415"/>
                  </a:lnTo>
                </a:path>
              </a:pathLst>
            </a:custGeom>
            <a:solidFill>
              <a:srgbClr val="8BC145"/>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22" name="Freeform 50">
              <a:extLst>
                <a:ext uri="{FF2B5EF4-FFF2-40B4-BE49-F238E27FC236}">
                  <a16:creationId xmlns:a16="http://schemas.microsoft.com/office/drawing/2014/main" id="{19D35CCD-D70E-4F83-B131-EBFA91F438DA}"/>
                </a:ext>
              </a:extLst>
            </p:cNvPr>
            <p:cNvSpPr>
              <a:spLocks noChangeArrowheads="1"/>
            </p:cNvSpPr>
            <p:nvPr/>
          </p:nvSpPr>
          <p:spPr bwMode="auto">
            <a:xfrm>
              <a:off x="9769101" y="11117620"/>
              <a:ext cx="2426042" cy="1836380"/>
            </a:xfrm>
            <a:custGeom>
              <a:avLst/>
              <a:gdLst>
                <a:gd name="T0" fmla="*/ 2540 w 2541"/>
                <a:gd name="T1" fmla="*/ 0 h 1922"/>
                <a:gd name="T2" fmla="*/ 2540 w 2541"/>
                <a:gd name="T3" fmla="*/ 446 h 1922"/>
                <a:gd name="T4" fmla="*/ 0 w 2541"/>
                <a:gd name="T5" fmla="*/ 1921 h 1922"/>
                <a:gd name="T6" fmla="*/ 2 w 2541"/>
                <a:gd name="T7" fmla="*/ 1476 h 1922"/>
                <a:gd name="T8" fmla="*/ 2540 w 2541"/>
                <a:gd name="T9" fmla="*/ 0 h 1922"/>
              </a:gdLst>
              <a:ahLst/>
              <a:cxnLst>
                <a:cxn ang="0">
                  <a:pos x="T0" y="T1"/>
                </a:cxn>
                <a:cxn ang="0">
                  <a:pos x="T2" y="T3"/>
                </a:cxn>
                <a:cxn ang="0">
                  <a:pos x="T4" y="T5"/>
                </a:cxn>
                <a:cxn ang="0">
                  <a:pos x="T6" y="T7"/>
                </a:cxn>
                <a:cxn ang="0">
                  <a:pos x="T8" y="T9"/>
                </a:cxn>
              </a:cxnLst>
              <a:rect l="0" t="0" r="r" b="b"/>
              <a:pathLst>
                <a:path w="2541" h="1922">
                  <a:moveTo>
                    <a:pt x="2540" y="0"/>
                  </a:moveTo>
                  <a:lnTo>
                    <a:pt x="2540" y="446"/>
                  </a:lnTo>
                  <a:lnTo>
                    <a:pt x="0" y="1921"/>
                  </a:lnTo>
                  <a:lnTo>
                    <a:pt x="2" y="1476"/>
                  </a:lnTo>
                  <a:lnTo>
                    <a:pt x="2540" y="0"/>
                  </a:lnTo>
                </a:path>
              </a:pathLst>
            </a:custGeom>
            <a:solidFill>
              <a:srgbClr val="8BC145">
                <a:lumMod val="75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23" name="Freeform 51">
              <a:extLst>
                <a:ext uri="{FF2B5EF4-FFF2-40B4-BE49-F238E27FC236}">
                  <a16:creationId xmlns:a16="http://schemas.microsoft.com/office/drawing/2014/main" id="{D8BBE256-DBE6-465C-96E0-5109271DF53C}"/>
                </a:ext>
              </a:extLst>
            </p:cNvPr>
            <p:cNvSpPr>
              <a:spLocks noChangeArrowheads="1"/>
            </p:cNvSpPr>
            <p:nvPr/>
          </p:nvSpPr>
          <p:spPr bwMode="auto">
            <a:xfrm>
              <a:off x="7326212" y="11117620"/>
              <a:ext cx="2442890" cy="1836380"/>
            </a:xfrm>
            <a:custGeom>
              <a:avLst/>
              <a:gdLst>
                <a:gd name="T0" fmla="*/ 2558 w 2559"/>
                <a:gd name="T1" fmla="*/ 1476 h 1922"/>
                <a:gd name="T2" fmla="*/ 2556 w 2559"/>
                <a:gd name="T3" fmla="*/ 1921 h 1922"/>
                <a:gd name="T4" fmla="*/ 0 w 2559"/>
                <a:gd name="T5" fmla="*/ 446 h 1922"/>
                <a:gd name="T6" fmla="*/ 1 w 2559"/>
                <a:gd name="T7" fmla="*/ 0 h 1922"/>
                <a:gd name="T8" fmla="*/ 2558 w 2559"/>
                <a:gd name="T9" fmla="*/ 1476 h 1922"/>
              </a:gdLst>
              <a:ahLst/>
              <a:cxnLst>
                <a:cxn ang="0">
                  <a:pos x="T0" y="T1"/>
                </a:cxn>
                <a:cxn ang="0">
                  <a:pos x="T2" y="T3"/>
                </a:cxn>
                <a:cxn ang="0">
                  <a:pos x="T4" y="T5"/>
                </a:cxn>
                <a:cxn ang="0">
                  <a:pos x="T6" y="T7"/>
                </a:cxn>
                <a:cxn ang="0">
                  <a:pos x="T8" y="T9"/>
                </a:cxn>
              </a:cxnLst>
              <a:rect l="0" t="0" r="r" b="b"/>
              <a:pathLst>
                <a:path w="2559" h="1922">
                  <a:moveTo>
                    <a:pt x="2558" y="1476"/>
                  </a:moveTo>
                  <a:lnTo>
                    <a:pt x="2556" y="1921"/>
                  </a:lnTo>
                  <a:lnTo>
                    <a:pt x="0" y="446"/>
                  </a:lnTo>
                  <a:lnTo>
                    <a:pt x="1" y="0"/>
                  </a:lnTo>
                  <a:lnTo>
                    <a:pt x="2558" y="1476"/>
                  </a:lnTo>
                </a:path>
              </a:pathLst>
            </a:custGeom>
            <a:solidFill>
              <a:srgbClr val="8BC145">
                <a:lumMod val="75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24" name="Freeform 52">
              <a:extLst>
                <a:ext uri="{FF2B5EF4-FFF2-40B4-BE49-F238E27FC236}">
                  <a16:creationId xmlns:a16="http://schemas.microsoft.com/office/drawing/2014/main" id="{6F323243-EF4B-4156-9371-7AE7328DD551}"/>
                </a:ext>
              </a:extLst>
            </p:cNvPr>
            <p:cNvSpPr>
              <a:spLocks noChangeArrowheads="1"/>
            </p:cNvSpPr>
            <p:nvPr/>
          </p:nvSpPr>
          <p:spPr bwMode="auto">
            <a:xfrm>
              <a:off x="13888320" y="9706639"/>
              <a:ext cx="737078" cy="884496"/>
            </a:xfrm>
            <a:custGeom>
              <a:avLst/>
              <a:gdLst>
                <a:gd name="T0" fmla="*/ 44 w 770"/>
                <a:gd name="T1" fmla="*/ 421 h 927"/>
                <a:gd name="T2" fmla="*/ 42 w 770"/>
                <a:gd name="T3" fmla="*/ 422 h 927"/>
                <a:gd name="T4" fmla="*/ 38 w 770"/>
                <a:gd name="T5" fmla="*/ 424 h 927"/>
                <a:gd name="T6" fmla="*/ 33 w 770"/>
                <a:gd name="T7" fmla="*/ 428 h 927"/>
                <a:gd name="T8" fmla="*/ 28 w 770"/>
                <a:gd name="T9" fmla="*/ 431 h 927"/>
                <a:gd name="T10" fmla="*/ 24 w 770"/>
                <a:gd name="T11" fmla="*/ 435 h 927"/>
                <a:gd name="T12" fmla="*/ 23 w 770"/>
                <a:gd name="T13" fmla="*/ 436 h 927"/>
                <a:gd name="T14" fmla="*/ 22 w 770"/>
                <a:gd name="T15" fmla="*/ 437 h 927"/>
                <a:gd name="T16" fmla="*/ 16 w 770"/>
                <a:gd name="T17" fmla="*/ 444 h 927"/>
                <a:gd name="T18" fmla="*/ 14 w 770"/>
                <a:gd name="T19" fmla="*/ 446 h 927"/>
                <a:gd name="T20" fmla="*/ 13 w 770"/>
                <a:gd name="T21" fmla="*/ 447 h 927"/>
                <a:gd name="T22" fmla="*/ 9 w 770"/>
                <a:gd name="T23" fmla="*/ 452 h 927"/>
                <a:gd name="T24" fmla="*/ 8 w 770"/>
                <a:gd name="T25" fmla="*/ 454 h 927"/>
                <a:gd name="T26" fmla="*/ 8 w 770"/>
                <a:gd name="T27" fmla="*/ 456 h 927"/>
                <a:gd name="T28" fmla="*/ 6 w 770"/>
                <a:gd name="T29" fmla="*/ 460 h 927"/>
                <a:gd name="T30" fmla="*/ 4 w 770"/>
                <a:gd name="T31" fmla="*/ 463 h 927"/>
                <a:gd name="T32" fmla="*/ 4 w 770"/>
                <a:gd name="T33" fmla="*/ 463 h 927"/>
                <a:gd name="T34" fmla="*/ 2 w 770"/>
                <a:gd name="T35" fmla="*/ 468 h 927"/>
                <a:gd name="T36" fmla="*/ 2 w 770"/>
                <a:gd name="T37" fmla="*/ 471 h 927"/>
                <a:gd name="T38" fmla="*/ 2 w 770"/>
                <a:gd name="T39" fmla="*/ 472 h 927"/>
                <a:gd name="T40" fmla="*/ 1 w 770"/>
                <a:gd name="T41" fmla="*/ 476 h 927"/>
                <a:gd name="T42" fmla="*/ 1 w 770"/>
                <a:gd name="T43" fmla="*/ 479 h 927"/>
                <a:gd name="T44" fmla="*/ 0 w 770"/>
                <a:gd name="T45" fmla="*/ 926 h 927"/>
                <a:gd name="T46" fmla="*/ 0 w 770"/>
                <a:gd name="T47" fmla="*/ 922 h 927"/>
                <a:gd name="T48" fmla="*/ 1 w 770"/>
                <a:gd name="T49" fmla="*/ 917 h 927"/>
                <a:gd name="T50" fmla="*/ 1 w 770"/>
                <a:gd name="T51" fmla="*/ 913 h 927"/>
                <a:gd name="T52" fmla="*/ 2 w 770"/>
                <a:gd name="T53" fmla="*/ 909 h 927"/>
                <a:gd name="T54" fmla="*/ 4 w 770"/>
                <a:gd name="T55" fmla="*/ 906 h 927"/>
                <a:gd name="T56" fmla="*/ 7 w 770"/>
                <a:gd name="T57" fmla="*/ 901 h 927"/>
                <a:gd name="T58" fmla="*/ 8 w 770"/>
                <a:gd name="T59" fmla="*/ 897 h 927"/>
                <a:gd name="T60" fmla="*/ 12 w 770"/>
                <a:gd name="T61" fmla="*/ 892 h 927"/>
                <a:gd name="T62" fmla="*/ 14 w 770"/>
                <a:gd name="T63" fmla="*/ 889 h 927"/>
                <a:gd name="T64" fmla="*/ 20 w 770"/>
                <a:gd name="T65" fmla="*/ 883 h 927"/>
                <a:gd name="T66" fmla="*/ 23 w 770"/>
                <a:gd name="T67" fmla="*/ 880 h 927"/>
                <a:gd name="T68" fmla="*/ 27 w 770"/>
                <a:gd name="T69" fmla="*/ 877 h 927"/>
                <a:gd name="T70" fmla="*/ 31 w 770"/>
                <a:gd name="T71" fmla="*/ 873 h 927"/>
                <a:gd name="T72" fmla="*/ 37 w 770"/>
                <a:gd name="T73" fmla="*/ 870 h 927"/>
                <a:gd name="T74" fmla="*/ 42 w 770"/>
                <a:gd name="T75" fmla="*/ 866 h 927"/>
                <a:gd name="T76" fmla="*/ 769 w 770"/>
                <a:gd name="T77"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0" h="927">
                  <a:moveTo>
                    <a:pt x="44" y="421"/>
                  </a:moveTo>
                  <a:lnTo>
                    <a:pt x="44" y="421"/>
                  </a:lnTo>
                  <a:cubicBezTo>
                    <a:pt x="43" y="421"/>
                    <a:pt x="42" y="422"/>
                    <a:pt x="42" y="422"/>
                  </a:cubicBezTo>
                  <a:lnTo>
                    <a:pt x="42" y="422"/>
                  </a:lnTo>
                  <a:cubicBezTo>
                    <a:pt x="41" y="423"/>
                    <a:pt x="39" y="423"/>
                    <a:pt x="38" y="424"/>
                  </a:cubicBezTo>
                  <a:lnTo>
                    <a:pt x="38" y="424"/>
                  </a:lnTo>
                  <a:cubicBezTo>
                    <a:pt x="37" y="426"/>
                    <a:pt x="34" y="427"/>
                    <a:pt x="33" y="428"/>
                  </a:cubicBezTo>
                  <a:lnTo>
                    <a:pt x="33" y="428"/>
                  </a:lnTo>
                  <a:cubicBezTo>
                    <a:pt x="31" y="429"/>
                    <a:pt x="30" y="430"/>
                    <a:pt x="28" y="431"/>
                  </a:cubicBezTo>
                  <a:lnTo>
                    <a:pt x="28" y="431"/>
                  </a:lnTo>
                  <a:cubicBezTo>
                    <a:pt x="27" y="432"/>
                    <a:pt x="26" y="434"/>
                    <a:pt x="24" y="435"/>
                  </a:cubicBezTo>
                  <a:lnTo>
                    <a:pt x="24" y="435"/>
                  </a:lnTo>
                  <a:cubicBezTo>
                    <a:pt x="24" y="435"/>
                    <a:pt x="24" y="436"/>
                    <a:pt x="23" y="436"/>
                  </a:cubicBezTo>
                  <a:lnTo>
                    <a:pt x="23" y="436"/>
                  </a:lnTo>
                  <a:cubicBezTo>
                    <a:pt x="22" y="436"/>
                    <a:pt x="22" y="437"/>
                    <a:pt x="22" y="437"/>
                  </a:cubicBezTo>
                  <a:lnTo>
                    <a:pt x="22" y="437"/>
                  </a:lnTo>
                  <a:cubicBezTo>
                    <a:pt x="19" y="440"/>
                    <a:pt x="17" y="442"/>
                    <a:pt x="16" y="444"/>
                  </a:cubicBezTo>
                  <a:lnTo>
                    <a:pt x="16" y="444"/>
                  </a:lnTo>
                  <a:cubicBezTo>
                    <a:pt x="15" y="444"/>
                    <a:pt x="14" y="445"/>
                    <a:pt x="14" y="446"/>
                  </a:cubicBezTo>
                  <a:lnTo>
                    <a:pt x="14" y="446"/>
                  </a:lnTo>
                  <a:cubicBezTo>
                    <a:pt x="14" y="446"/>
                    <a:pt x="13" y="446"/>
                    <a:pt x="13" y="447"/>
                  </a:cubicBezTo>
                  <a:lnTo>
                    <a:pt x="13" y="447"/>
                  </a:lnTo>
                  <a:cubicBezTo>
                    <a:pt x="12" y="449"/>
                    <a:pt x="11" y="450"/>
                    <a:pt x="9" y="452"/>
                  </a:cubicBezTo>
                  <a:lnTo>
                    <a:pt x="9" y="452"/>
                  </a:lnTo>
                  <a:cubicBezTo>
                    <a:pt x="9" y="453"/>
                    <a:pt x="8" y="453"/>
                    <a:pt x="8" y="454"/>
                  </a:cubicBezTo>
                  <a:lnTo>
                    <a:pt x="8" y="454"/>
                  </a:lnTo>
                  <a:cubicBezTo>
                    <a:pt x="8" y="454"/>
                    <a:pt x="8" y="455"/>
                    <a:pt x="8" y="456"/>
                  </a:cubicBezTo>
                  <a:lnTo>
                    <a:pt x="8" y="456"/>
                  </a:lnTo>
                  <a:cubicBezTo>
                    <a:pt x="7" y="457"/>
                    <a:pt x="6" y="459"/>
                    <a:pt x="6" y="460"/>
                  </a:cubicBezTo>
                  <a:lnTo>
                    <a:pt x="6" y="460"/>
                  </a:lnTo>
                  <a:cubicBezTo>
                    <a:pt x="5" y="461"/>
                    <a:pt x="5" y="462"/>
                    <a:pt x="4" y="463"/>
                  </a:cubicBezTo>
                  <a:lnTo>
                    <a:pt x="4" y="463"/>
                  </a:lnTo>
                  <a:lnTo>
                    <a:pt x="4" y="463"/>
                  </a:lnTo>
                  <a:lnTo>
                    <a:pt x="4" y="463"/>
                  </a:lnTo>
                  <a:cubicBezTo>
                    <a:pt x="4" y="465"/>
                    <a:pt x="3" y="466"/>
                    <a:pt x="2" y="468"/>
                  </a:cubicBezTo>
                  <a:lnTo>
                    <a:pt x="2" y="468"/>
                  </a:lnTo>
                  <a:cubicBezTo>
                    <a:pt x="2" y="469"/>
                    <a:pt x="2" y="470"/>
                    <a:pt x="2" y="471"/>
                  </a:cubicBezTo>
                  <a:lnTo>
                    <a:pt x="2" y="471"/>
                  </a:lnTo>
                  <a:lnTo>
                    <a:pt x="2" y="472"/>
                  </a:lnTo>
                  <a:lnTo>
                    <a:pt x="2" y="472"/>
                  </a:lnTo>
                  <a:cubicBezTo>
                    <a:pt x="1" y="473"/>
                    <a:pt x="1" y="475"/>
                    <a:pt x="1" y="476"/>
                  </a:cubicBezTo>
                  <a:lnTo>
                    <a:pt x="1" y="476"/>
                  </a:lnTo>
                  <a:cubicBezTo>
                    <a:pt x="1" y="477"/>
                    <a:pt x="1" y="478"/>
                    <a:pt x="1" y="479"/>
                  </a:cubicBezTo>
                  <a:lnTo>
                    <a:pt x="1" y="479"/>
                  </a:lnTo>
                  <a:cubicBezTo>
                    <a:pt x="1" y="480"/>
                    <a:pt x="1" y="480"/>
                    <a:pt x="1" y="480"/>
                  </a:cubicBezTo>
                  <a:lnTo>
                    <a:pt x="0" y="926"/>
                  </a:lnTo>
                  <a:lnTo>
                    <a:pt x="0" y="926"/>
                  </a:lnTo>
                  <a:cubicBezTo>
                    <a:pt x="0" y="924"/>
                    <a:pt x="0" y="923"/>
                    <a:pt x="0" y="922"/>
                  </a:cubicBezTo>
                  <a:lnTo>
                    <a:pt x="0" y="922"/>
                  </a:lnTo>
                  <a:cubicBezTo>
                    <a:pt x="0" y="920"/>
                    <a:pt x="0" y="918"/>
                    <a:pt x="1" y="917"/>
                  </a:cubicBezTo>
                  <a:lnTo>
                    <a:pt x="1" y="917"/>
                  </a:lnTo>
                  <a:cubicBezTo>
                    <a:pt x="1" y="916"/>
                    <a:pt x="1" y="914"/>
                    <a:pt x="1" y="913"/>
                  </a:cubicBezTo>
                  <a:lnTo>
                    <a:pt x="1" y="913"/>
                  </a:lnTo>
                  <a:cubicBezTo>
                    <a:pt x="2" y="912"/>
                    <a:pt x="2" y="910"/>
                    <a:pt x="2" y="909"/>
                  </a:cubicBezTo>
                  <a:lnTo>
                    <a:pt x="2" y="909"/>
                  </a:lnTo>
                  <a:cubicBezTo>
                    <a:pt x="3" y="908"/>
                    <a:pt x="4" y="907"/>
                    <a:pt x="4" y="906"/>
                  </a:cubicBezTo>
                  <a:lnTo>
                    <a:pt x="4" y="906"/>
                  </a:lnTo>
                  <a:cubicBezTo>
                    <a:pt x="5" y="904"/>
                    <a:pt x="6" y="902"/>
                    <a:pt x="7" y="901"/>
                  </a:cubicBezTo>
                  <a:lnTo>
                    <a:pt x="7" y="901"/>
                  </a:lnTo>
                  <a:cubicBezTo>
                    <a:pt x="7" y="900"/>
                    <a:pt x="8" y="899"/>
                    <a:pt x="8" y="897"/>
                  </a:cubicBezTo>
                  <a:lnTo>
                    <a:pt x="8" y="897"/>
                  </a:lnTo>
                  <a:cubicBezTo>
                    <a:pt x="9" y="896"/>
                    <a:pt x="11" y="894"/>
                    <a:pt x="12" y="892"/>
                  </a:cubicBezTo>
                  <a:lnTo>
                    <a:pt x="12" y="892"/>
                  </a:lnTo>
                  <a:cubicBezTo>
                    <a:pt x="12" y="891"/>
                    <a:pt x="13" y="890"/>
                    <a:pt x="14" y="889"/>
                  </a:cubicBezTo>
                  <a:lnTo>
                    <a:pt x="14" y="889"/>
                  </a:lnTo>
                  <a:cubicBezTo>
                    <a:pt x="16" y="887"/>
                    <a:pt x="18" y="885"/>
                    <a:pt x="20" y="883"/>
                  </a:cubicBezTo>
                  <a:lnTo>
                    <a:pt x="20" y="883"/>
                  </a:lnTo>
                  <a:cubicBezTo>
                    <a:pt x="21" y="882"/>
                    <a:pt x="22" y="881"/>
                    <a:pt x="23" y="880"/>
                  </a:cubicBezTo>
                  <a:lnTo>
                    <a:pt x="23" y="880"/>
                  </a:lnTo>
                  <a:cubicBezTo>
                    <a:pt x="24" y="879"/>
                    <a:pt x="26" y="878"/>
                    <a:pt x="27" y="877"/>
                  </a:cubicBezTo>
                  <a:lnTo>
                    <a:pt x="27" y="877"/>
                  </a:lnTo>
                  <a:cubicBezTo>
                    <a:pt x="29" y="876"/>
                    <a:pt x="30" y="874"/>
                    <a:pt x="31" y="873"/>
                  </a:cubicBezTo>
                  <a:lnTo>
                    <a:pt x="31" y="873"/>
                  </a:lnTo>
                  <a:cubicBezTo>
                    <a:pt x="33" y="872"/>
                    <a:pt x="35" y="871"/>
                    <a:pt x="37" y="870"/>
                  </a:cubicBezTo>
                  <a:lnTo>
                    <a:pt x="37" y="870"/>
                  </a:lnTo>
                  <a:cubicBezTo>
                    <a:pt x="39" y="869"/>
                    <a:pt x="41" y="867"/>
                    <a:pt x="42" y="866"/>
                  </a:cubicBezTo>
                  <a:lnTo>
                    <a:pt x="768" y="444"/>
                  </a:lnTo>
                  <a:lnTo>
                    <a:pt x="769" y="0"/>
                  </a:lnTo>
                  <a:lnTo>
                    <a:pt x="44" y="421"/>
                  </a:lnTo>
                </a:path>
              </a:pathLst>
            </a:custGeom>
            <a:solidFill>
              <a:srgbClr val="36AFCE">
                <a:lumMod val="75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25" name="Freeform 53">
              <a:extLst>
                <a:ext uri="{FF2B5EF4-FFF2-40B4-BE49-F238E27FC236}">
                  <a16:creationId xmlns:a16="http://schemas.microsoft.com/office/drawing/2014/main" id="{79CCFDD8-2CEA-46EF-BAC2-5FDE03E301D8}"/>
                </a:ext>
              </a:extLst>
            </p:cNvPr>
            <p:cNvSpPr>
              <a:spLocks noChangeArrowheads="1"/>
            </p:cNvSpPr>
            <p:nvPr/>
          </p:nvSpPr>
          <p:spPr bwMode="auto">
            <a:xfrm>
              <a:off x="12195146" y="10603770"/>
              <a:ext cx="2215449" cy="939249"/>
            </a:xfrm>
            <a:custGeom>
              <a:avLst/>
              <a:gdLst>
                <a:gd name="T0" fmla="*/ 2313 w 2318"/>
                <a:gd name="T1" fmla="*/ 44 h 982"/>
                <a:gd name="T2" fmla="*/ 2302 w 2318"/>
                <a:gd name="T3" fmla="*/ 83 h 982"/>
                <a:gd name="T4" fmla="*/ 2284 w 2318"/>
                <a:gd name="T5" fmla="*/ 122 h 982"/>
                <a:gd name="T6" fmla="*/ 2257 w 2318"/>
                <a:gd name="T7" fmla="*/ 163 h 982"/>
                <a:gd name="T8" fmla="*/ 2212 w 2318"/>
                <a:gd name="T9" fmla="*/ 213 h 982"/>
                <a:gd name="T10" fmla="*/ 2170 w 2318"/>
                <a:gd name="T11" fmla="*/ 247 h 982"/>
                <a:gd name="T12" fmla="*/ 2095 w 2318"/>
                <a:gd name="T13" fmla="*/ 295 h 982"/>
                <a:gd name="T14" fmla="*/ 2025 w 2318"/>
                <a:gd name="T15" fmla="*/ 328 h 982"/>
                <a:gd name="T16" fmla="*/ 1956 w 2318"/>
                <a:gd name="T17" fmla="*/ 353 h 982"/>
                <a:gd name="T18" fmla="*/ 1888 w 2318"/>
                <a:gd name="T19" fmla="*/ 371 h 982"/>
                <a:gd name="T20" fmla="*/ 1825 w 2318"/>
                <a:gd name="T21" fmla="*/ 384 h 982"/>
                <a:gd name="T22" fmla="*/ 1734 w 2318"/>
                <a:gd name="T23" fmla="*/ 397 h 982"/>
                <a:gd name="T24" fmla="*/ 1661 w 2318"/>
                <a:gd name="T25" fmla="*/ 401 h 982"/>
                <a:gd name="T26" fmla="*/ 1581 w 2318"/>
                <a:gd name="T27" fmla="*/ 401 h 982"/>
                <a:gd name="T28" fmla="*/ 1513 w 2318"/>
                <a:gd name="T29" fmla="*/ 397 h 982"/>
                <a:gd name="T30" fmla="*/ 1447 w 2318"/>
                <a:gd name="T31" fmla="*/ 389 h 982"/>
                <a:gd name="T32" fmla="*/ 1381 w 2318"/>
                <a:gd name="T33" fmla="*/ 377 h 982"/>
                <a:gd name="T34" fmla="*/ 1305 w 2318"/>
                <a:gd name="T35" fmla="*/ 358 h 982"/>
                <a:gd name="T36" fmla="*/ 1222 w 2318"/>
                <a:gd name="T37" fmla="*/ 330 h 982"/>
                <a:gd name="T38" fmla="*/ 1128 w 2318"/>
                <a:gd name="T39" fmla="*/ 284 h 982"/>
                <a:gd name="T40" fmla="*/ 921 w 2318"/>
                <a:gd name="T41" fmla="*/ 106 h 982"/>
                <a:gd name="T42" fmla="*/ 897 w 2318"/>
                <a:gd name="T43" fmla="*/ 97 h 982"/>
                <a:gd name="T44" fmla="*/ 878 w 2318"/>
                <a:gd name="T45" fmla="*/ 92 h 982"/>
                <a:gd name="T46" fmla="*/ 856 w 2318"/>
                <a:gd name="T47" fmla="*/ 90 h 982"/>
                <a:gd name="T48" fmla="*/ 837 w 2318"/>
                <a:gd name="T49" fmla="*/ 88 h 982"/>
                <a:gd name="T50" fmla="*/ 820 w 2318"/>
                <a:gd name="T51" fmla="*/ 88 h 982"/>
                <a:gd name="T52" fmla="*/ 788 w 2318"/>
                <a:gd name="T53" fmla="*/ 92 h 982"/>
                <a:gd name="T54" fmla="*/ 768 w 2318"/>
                <a:gd name="T55" fmla="*/ 96 h 982"/>
                <a:gd name="T56" fmla="*/ 745 w 2318"/>
                <a:gd name="T57" fmla="*/ 104 h 982"/>
                <a:gd name="T58" fmla="*/ 739 w 2318"/>
                <a:gd name="T59" fmla="*/ 551 h 982"/>
                <a:gd name="T60" fmla="*/ 767 w 2318"/>
                <a:gd name="T61" fmla="*/ 542 h 982"/>
                <a:gd name="T62" fmla="*/ 804 w 2318"/>
                <a:gd name="T63" fmla="*/ 535 h 982"/>
                <a:gd name="T64" fmla="*/ 834 w 2318"/>
                <a:gd name="T65" fmla="*/ 534 h 982"/>
                <a:gd name="T66" fmla="*/ 863 w 2318"/>
                <a:gd name="T67" fmla="*/ 536 h 982"/>
                <a:gd name="T68" fmla="*/ 892 w 2318"/>
                <a:gd name="T69" fmla="*/ 542 h 982"/>
                <a:gd name="T70" fmla="*/ 924 w 2318"/>
                <a:gd name="T71" fmla="*/ 553 h 982"/>
                <a:gd name="T72" fmla="*/ 1154 w 2318"/>
                <a:gd name="T73" fmla="*/ 744 h 982"/>
                <a:gd name="T74" fmla="*/ 1226 w 2318"/>
                <a:gd name="T75" fmla="*/ 777 h 982"/>
                <a:gd name="T76" fmla="*/ 1304 w 2318"/>
                <a:gd name="T77" fmla="*/ 804 h 982"/>
                <a:gd name="T78" fmla="*/ 1346 w 2318"/>
                <a:gd name="T79" fmla="*/ 815 h 982"/>
                <a:gd name="T80" fmla="*/ 1412 w 2318"/>
                <a:gd name="T81" fmla="*/ 829 h 982"/>
                <a:gd name="T82" fmla="*/ 1459 w 2318"/>
                <a:gd name="T83" fmla="*/ 837 h 982"/>
                <a:gd name="T84" fmla="*/ 1520 w 2318"/>
                <a:gd name="T85" fmla="*/ 843 h 982"/>
                <a:gd name="T86" fmla="*/ 1580 w 2318"/>
                <a:gd name="T87" fmla="*/ 847 h 982"/>
                <a:gd name="T88" fmla="*/ 1628 w 2318"/>
                <a:gd name="T89" fmla="*/ 847 h 982"/>
                <a:gd name="T90" fmla="*/ 1696 w 2318"/>
                <a:gd name="T91" fmla="*/ 845 h 982"/>
                <a:gd name="T92" fmla="*/ 1744 w 2318"/>
                <a:gd name="T93" fmla="*/ 841 h 982"/>
                <a:gd name="T94" fmla="*/ 1829 w 2318"/>
                <a:gd name="T95" fmla="*/ 829 h 982"/>
                <a:gd name="T96" fmla="*/ 1887 w 2318"/>
                <a:gd name="T97" fmla="*/ 817 h 982"/>
                <a:gd name="T98" fmla="*/ 1954 w 2318"/>
                <a:gd name="T99" fmla="*/ 798 h 982"/>
                <a:gd name="T100" fmla="*/ 2001 w 2318"/>
                <a:gd name="T101" fmla="*/ 782 h 982"/>
                <a:gd name="T102" fmla="*/ 2065 w 2318"/>
                <a:gd name="T103" fmla="*/ 755 h 982"/>
                <a:gd name="T104" fmla="*/ 2139 w 2318"/>
                <a:gd name="T105" fmla="*/ 713 h 982"/>
                <a:gd name="T106" fmla="*/ 2191 w 2318"/>
                <a:gd name="T107" fmla="*/ 676 h 982"/>
                <a:gd name="T108" fmla="*/ 2231 w 2318"/>
                <a:gd name="T109" fmla="*/ 637 h 982"/>
                <a:gd name="T110" fmla="*/ 2256 w 2318"/>
                <a:gd name="T111" fmla="*/ 608 h 982"/>
                <a:gd name="T112" fmla="*/ 2281 w 2318"/>
                <a:gd name="T113" fmla="*/ 570 h 982"/>
                <a:gd name="T114" fmla="*/ 2297 w 2318"/>
                <a:gd name="T115" fmla="*/ 538 h 982"/>
                <a:gd name="T116" fmla="*/ 2307 w 2318"/>
                <a:gd name="T117" fmla="*/ 509 h 982"/>
                <a:gd name="T118" fmla="*/ 2313 w 2318"/>
                <a:gd name="T119" fmla="*/ 479 h 982"/>
                <a:gd name="T120" fmla="*/ 2316 w 2318"/>
                <a:gd name="T121" fmla="*/ 445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18" h="982">
                  <a:moveTo>
                    <a:pt x="2316" y="14"/>
                  </a:moveTo>
                  <a:lnTo>
                    <a:pt x="2316" y="14"/>
                  </a:lnTo>
                  <a:cubicBezTo>
                    <a:pt x="2316" y="17"/>
                    <a:pt x="2316" y="20"/>
                    <a:pt x="2316" y="24"/>
                  </a:cubicBezTo>
                  <a:lnTo>
                    <a:pt x="2316" y="24"/>
                  </a:lnTo>
                  <a:cubicBezTo>
                    <a:pt x="2316" y="27"/>
                    <a:pt x="2315" y="30"/>
                    <a:pt x="2314" y="34"/>
                  </a:cubicBezTo>
                  <a:lnTo>
                    <a:pt x="2314" y="34"/>
                  </a:lnTo>
                  <a:cubicBezTo>
                    <a:pt x="2314" y="37"/>
                    <a:pt x="2313" y="40"/>
                    <a:pt x="2313" y="44"/>
                  </a:cubicBezTo>
                  <a:lnTo>
                    <a:pt x="2313" y="44"/>
                  </a:lnTo>
                  <a:cubicBezTo>
                    <a:pt x="2312" y="47"/>
                    <a:pt x="2312" y="50"/>
                    <a:pt x="2310" y="53"/>
                  </a:cubicBezTo>
                  <a:lnTo>
                    <a:pt x="2310" y="53"/>
                  </a:lnTo>
                  <a:cubicBezTo>
                    <a:pt x="2310" y="57"/>
                    <a:pt x="2309" y="60"/>
                    <a:pt x="2308" y="63"/>
                  </a:cubicBezTo>
                  <a:lnTo>
                    <a:pt x="2308" y="63"/>
                  </a:lnTo>
                  <a:cubicBezTo>
                    <a:pt x="2307" y="67"/>
                    <a:pt x="2306" y="70"/>
                    <a:pt x="2305" y="73"/>
                  </a:cubicBezTo>
                  <a:lnTo>
                    <a:pt x="2305" y="73"/>
                  </a:lnTo>
                  <a:cubicBezTo>
                    <a:pt x="2304" y="77"/>
                    <a:pt x="2303" y="80"/>
                    <a:pt x="2302" y="83"/>
                  </a:cubicBezTo>
                  <a:lnTo>
                    <a:pt x="2302" y="83"/>
                  </a:lnTo>
                  <a:cubicBezTo>
                    <a:pt x="2301" y="87"/>
                    <a:pt x="2299" y="90"/>
                    <a:pt x="2298" y="93"/>
                  </a:cubicBezTo>
                  <a:lnTo>
                    <a:pt x="2298" y="93"/>
                  </a:lnTo>
                  <a:cubicBezTo>
                    <a:pt x="2297" y="96"/>
                    <a:pt x="2295" y="100"/>
                    <a:pt x="2294" y="103"/>
                  </a:cubicBezTo>
                  <a:lnTo>
                    <a:pt x="2294" y="103"/>
                  </a:lnTo>
                  <a:cubicBezTo>
                    <a:pt x="2292" y="106"/>
                    <a:pt x="2291" y="109"/>
                    <a:pt x="2289" y="112"/>
                  </a:cubicBezTo>
                  <a:lnTo>
                    <a:pt x="2289" y="112"/>
                  </a:lnTo>
                  <a:cubicBezTo>
                    <a:pt x="2287" y="116"/>
                    <a:pt x="2286" y="119"/>
                    <a:pt x="2284" y="122"/>
                  </a:cubicBezTo>
                  <a:lnTo>
                    <a:pt x="2284" y="122"/>
                  </a:lnTo>
                  <a:cubicBezTo>
                    <a:pt x="2282" y="125"/>
                    <a:pt x="2280" y="128"/>
                    <a:pt x="2278" y="131"/>
                  </a:cubicBezTo>
                  <a:lnTo>
                    <a:pt x="2278" y="131"/>
                  </a:lnTo>
                  <a:cubicBezTo>
                    <a:pt x="2276" y="135"/>
                    <a:pt x="2274" y="139"/>
                    <a:pt x="2272" y="143"/>
                  </a:cubicBezTo>
                  <a:lnTo>
                    <a:pt x="2272" y="143"/>
                  </a:lnTo>
                  <a:cubicBezTo>
                    <a:pt x="2270" y="146"/>
                    <a:pt x="2267" y="149"/>
                    <a:pt x="2266" y="152"/>
                  </a:cubicBezTo>
                  <a:lnTo>
                    <a:pt x="2266" y="152"/>
                  </a:lnTo>
                  <a:cubicBezTo>
                    <a:pt x="2263" y="155"/>
                    <a:pt x="2260" y="159"/>
                    <a:pt x="2257" y="163"/>
                  </a:cubicBezTo>
                  <a:lnTo>
                    <a:pt x="2257" y="163"/>
                  </a:lnTo>
                  <a:cubicBezTo>
                    <a:pt x="2256" y="165"/>
                    <a:pt x="2253" y="168"/>
                    <a:pt x="2251" y="171"/>
                  </a:cubicBezTo>
                  <a:lnTo>
                    <a:pt x="2251" y="171"/>
                  </a:lnTo>
                  <a:cubicBezTo>
                    <a:pt x="2247" y="176"/>
                    <a:pt x="2243" y="181"/>
                    <a:pt x="2238" y="186"/>
                  </a:cubicBezTo>
                  <a:lnTo>
                    <a:pt x="2238" y="186"/>
                  </a:lnTo>
                  <a:cubicBezTo>
                    <a:pt x="2236" y="188"/>
                    <a:pt x="2235" y="191"/>
                    <a:pt x="2232" y="192"/>
                  </a:cubicBezTo>
                  <a:lnTo>
                    <a:pt x="2232" y="192"/>
                  </a:lnTo>
                  <a:cubicBezTo>
                    <a:pt x="2226" y="199"/>
                    <a:pt x="2219" y="206"/>
                    <a:pt x="2212" y="213"/>
                  </a:cubicBezTo>
                  <a:lnTo>
                    <a:pt x="2212" y="213"/>
                  </a:lnTo>
                  <a:cubicBezTo>
                    <a:pt x="2207" y="217"/>
                    <a:pt x="2203" y="221"/>
                    <a:pt x="2199" y="224"/>
                  </a:cubicBezTo>
                  <a:lnTo>
                    <a:pt x="2199" y="224"/>
                  </a:lnTo>
                  <a:cubicBezTo>
                    <a:pt x="2196" y="226"/>
                    <a:pt x="2194" y="229"/>
                    <a:pt x="2192" y="231"/>
                  </a:cubicBezTo>
                  <a:lnTo>
                    <a:pt x="2192" y="231"/>
                  </a:lnTo>
                  <a:cubicBezTo>
                    <a:pt x="2186" y="235"/>
                    <a:pt x="2181" y="239"/>
                    <a:pt x="2175" y="243"/>
                  </a:cubicBezTo>
                  <a:lnTo>
                    <a:pt x="2175" y="243"/>
                  </a:lnTo>
                  <a:cubicBezTo>
                    <a:pt x="2174" y="244"/>
                    <a:pt x="2172" y="246"/>
                    <a:pt x="2170" y="247"/>
                  </a:cubicBezTo>
                  <a:lnTo>
                    <a:pt x="2170" y="247"/>
                  </a:lnTo>
                  <a:cubicBezTo>
                    <a:pt x="2163" y="253"/>
                    <a:pt x="2155" y="259"/>
                    <a:pt x="2147" y="264"/>
                  </a:cubicBezTo>
                  <a:lnTo>
                    <a:pt x="2147" y="264"/>
                  </a:lnTo>
                  <a:cubicBezTo>
                    <a:pt x="2145" y="264"/>
                    <a:pt x="2144" y="266"/>
                    <a:pt x="2142" y="267"/>
                  </a:cubicBezTo>
                  <a:lnTo>
                    <a:pt x="2142" y="267"/>
                  </a:lnTo>
                  <a:cubicBezTo>
                    <a:pt x="2135" y="271"/>
                    <a:pt x="2129" y="275"/>
                    <a:pt x="2122" y="280"/>
                  </a:cubicBezTo>
                  <a:lnTo>
                    <a:pt x="2122" y="280"/>
                  </a:lnTo>
                  <a:cubicBezTo>
                    <a:pt x="2113" y="285"/>
                    <a:pt x="2104" y="290"/>
                    <a:pt x="2095" y="295"/>
                  </a:cubicBezTo>
                  <a:lnTo>
                    <a:pt x="2095" y="295"/>
                  </a:lnTo>
                  <a:cubicBezTo>
                    <a:pt x="2085" y="300"/>
                    <a:pt x="2076" y="305"/>
                    <a:pt x="2066" y="310"/>
                  </a:cubicBezTo>
                  <a:lnTo>
                    <a:pt x="2066" y="310"/>
                  </a:lnTo>
                  <a:cubicBezTo>
                    <a:pt x="2063" y="311"/>
                    <a:pt x="2060" y="312"/>
                    <a:pt x="2057" y="314"/>
                  </a:cubicBezTo>
                  <a:lnTo>
                    <a:pt x="2057" y="314"/>
                  </a:lnTo>
                  <a:cubicBezTo>
                    <a:pt x="2050" y="317"/>
                    <a:pt x="2042" y="320"/>
                    <a:pt x="2035" y="323"/>
                  </a:cubicBezTo>
                  <a:lnTo>
                    <a:pt x="2035" y="323"/>
                  </a:lnTo>
                  <a:cubicBezTo>
                    <a:pt x="2032" y="325"/>
                    <a:pt x="2028" y="326"/>
                    <a:pt x="2025" y="328"/>
                  </a:cubicBezTo>
                  <a:lnTo>
                    <a:pt x="2025" y="328"/>
                  </a:lnTo>
                  <a:cubicBezTo>
                    <a:pt x="2018" y="331"/>
                    <a:pt x="2010" y="334"/>
                    <a:pt x="2003" y="336"/>
                  </a:cubicBezTo>
                  <a:lnTo>
                    <a:pt x="2003" y="336"/>
                  </a:lnTo>
                  <a:cubicBezTo>
                    <a:pt x="2000" y="337"/>
                    <a:pt x="1997" y="338"/>
                    <a:pt x="1994" y="340"/>
                  </a:cubicBezTo>
                  <a:lnTo>
                    <a:pt x="1994" y="340"/>
                  </a:lnTo>
                  <a:cubicBezTo>
                    <a:pt x="1983" y="344"/>
                    <a:pt x="1973" y="347"/>
                    <a:pt x="1961" y="351"/>
                  </a:cubicBezTo>
                  <a:lnTo>
                    <a:pt x="1961" y="351"/>
                  </a:lnTo>
                  <a:cubicBezTo>
                    <a:pt x="1960" y="352"/>
                    <a:pt x="1957" y="352"/>
                    <a:pt x="1956" y="353"/>
                  </a:cubicBezTo>
                  <a:lnTo>
                    <a:pt x="1956" y="353"/>
                  </a:lnTo>
                  <a:cubicBezTo>
                    <a:pt x="1947" y="355"/>
                    <a:pt x="1940" y="358"/>
                    <a:pt x="1931" y="360"/>
                  </a:cubicBezTo>
                  <a:lnTo>
                    <a:pt x="1931" y="360"/>
                  </a:lnTo>
                  <a:cubicBezTo>
                    <a:pt x="1928" y="361"/>
                    <a:pt x="1924" y="362"/>
                    <a:pt x="1920" y="363"/>
                  </a:cubicBezTo>
                  <a:lnTo>
                    <a:pt x="1920" y="363"/>
                  </a:lnTo>
                  <a:cubicBezTo>
                    <a:pt x="1914" y="365"/>
                    <a:pt x="1907" y="367"/>
                    <a:pt x="1900" y="368"/>
                  </a:cubicBezTo>
                  <a:lnTo>
                    <a:pt x="1900" y="368"/>
                  </a:lnTo>
                  <a:cubicBezTo>
                    <a:pt x="1896" y="370"/>
                    <a:pt x="1892" y="370"/>
                    <a:pt x="1888" y="371"/>
                  </a:cubicBezTo>
                  <a:lnTo>
                    <a:pt x="1888" y="371"/>
                  </a:lnTo>
                  <a:cubicBezTo>
                    <a:pt x="1882" y="373"/>
                    <a:pt x="1876" y="374"/>
                    <a:pt x="1869" y="375"/>
                  </a:cubicBezTo>
                  <a:lnTo>
                    <a:pt x="1869" y="375"/>
                  </a:lnTo>
                  <a:cubicBezTo>
                    <a:pt x="1864" y="377"/>
                    <a:pt x="1860" y="378"/>
                    <a:pt x="1856" y="378"/>
                  </a:cubicBezTo>
                  <a:lnTo>
                    <a:pt x="1856" y="378"/>
                  </a:lnTo>
                  <a:cubicBezTo>
                    <a:pt x="1850" y="380"/>
                    <a:pt x="1843" y="381"/>
                    <a:pt x="1837" y="382"/>
                  </a:cubicBezTo>
                  <a:lnTo>
                    <a:pt x="1837" y="382"/>
                  </a:lnTo>
                  <a:cubicBezTo>
                    <a:pt x="1833" y="383"/>
                    <a:pt x="1829" y="384"/>
                    <a:pt x="1825" y="384"/>
                  </a:cubicBezTo>
                  <a:lnTo>
                    <a:pt x="1825" y="384"/>
                  </a:lnTo>
                  <a:cubicBezTo>
                    <a:pt x="1813" y="387"/>
                    <a:pt x="1802" y="388"/>
                    <a:pt x="1790" y="390"/>
                  </a:cubicBezTo>
                  <a:lnTo>
                    <a:pt x="1790" y="390"/>
                  </a:lnTo>
                  <a:cubicBezTo>
                    <a:pt x="1788" y="390"/>
                    <a:pt x="1787" y="390"/>
                    <a:pt x="1785" y="391"/>
                  </a:cubicBezTo>
                  <a:lnTo>
                    <a:pt x="1785" y="391"/>
                  </a:lnTo>
                  <a:cubicBezTo>
                    <a:pt x="1772" y="393"/>
                    <a:pt x="1759" y="394"/>
                    <a:pt x="1745" y="395"/>
                  </a:cubicBezTo>
                  <a:lnTo>
                    <a:pt x="1745" y="395"/>
                  </a:lnTo>
                  <a:cubicBezTo>
                    <a:pt x="1742" y="396"/>
                    <a:pt x="1738" y="396"/>
                    <a:pt x="1734" y="397"/>
                  </a:cubicBezTo>
                  <a:lnTo>
                    <a:pt x="1734" y="397"/>
                  </a:lnTo>
                  <a:cubicBezTo>
                    <a:pt x="1726" y="397"/>
                    <a:pt x="1718" y="398"/>
                    <a:pt x="1709" y="398"/>
                  </a:cubicBezTo>
                  <a:lnTo>
                    <a:pt x="1709" y="398"/>
                  </a:lnTo>
                  <a:cubicBezTo>
                    <a:pt x="1705" y="399"/>
                    <a:pt x="1701" y="399"/>
                    <a:pt x="1697" y="400"/>
                  </a:cubicBezTo>
                  <a:lnTo>
                    <a:pt x="1697" y="400"/>
                  </a:lnTo>
                  <a:cubicBezTo>
                    <a:pt x="1688" y="400"/>
                    <a:pt x="1679" y="400"/>
                    <a:pt x="1671" y="401"/>
                  </a:cubicBezTo>
                  <a:lnTo>
                    <a:pt x="1671" y="401"/>
                  </a:lnTo>
                  <a:cubicBezTo>
                    <a:pt x="1667" y="401"/>
                    <a:pt x="1664" y="401"/>
                    <a:pt x="1661" y="401"/>
                  </a:cubicBezTo>
                  <a:lnTo>
                    <a:pt x="1661" y="401"/>
                  </a:lnTo>
                  <a:cubicBezTo>
                    <a:pt x="1650" y="401"/>
                    <a:pt x="1640" y="402"/>
                    <a:pt x="1629" y="402"/>
                  </a:cubicBezTo>
                  <a:lnTo>
                    <a:pt x="1629" y="402"/>
                  </a:lnTo>
                  <a:cubicBezTo>
                    <a:pt x="1628" y="402"/>
                    <a:pt x="1628" y="402"/>
                    <a:pt x="1627" y="402"/>
                  </a:cubicBezTo>
                  <a:lnTo>
                    <a:pt x="1627" y="402"/>
                  </a:lnTo>
                  <a:cubicBezTo>
                    <a:pt x="1616" y="402"/>
                    <a:pt x="1604" y="402"/>
                    <a:pt x="1593" y="401"/>
                  </a:cubicBezTo>
                  <a:lnTo>
                    <a:pt x="1593" y="401"/>
                  </a:lnTo>
                  <a:cubicBezTo>
                    <a:pt x="1589" y="401"/>
                    <a:pt x="1585" y="401"/>
                    <a:pt x="1581" y="401"/>
                  </a:cubicBezTo>
                  <a:lnTo>
                    <a:pt x="1581" y="401"/>
                  </a:lnTo>
                  <a:cubicBezTo>
                    <a:pt x="1574" y="401"/>
                    <a:pt x="1567" y="401"/>
                    <a:pt x="1560" y="400"/>
                  </a:cubicBezTo>
                  <a:lnTo>
                    <a:pt x="1560" y="400"/>
                  </a:lnTo>
                  <a:cubicBezTo>
                    <a:pt x="1555" y="400"/>
                    <a:pt x="1551" y="400"/>
                    <a:pt x="1546" y="400"/>
                  </a:cubicBezTo>
                  <a:lnTo>
                    <a:pt x="1546" y="400"/>
                  </a:lnTo>
                  <a:cubicBezTo>
                    <a:pt x="1540" y="399"/>
                    <a:pt x="1533" y="398"/>
                    <a:pt x="1526" y="398"/>
                  </a:cubicBezTo>
                  <a:lnTo>
                    <a:pt x="1526" y="398"/>
                  </a:lnTo>
                  <a:cubicBezTo>
                    <a:pt x="1522" y="398"/>
                    <a:pt x="1517" y="397"/>
                    <a:pt x="1513" y="397"/>
                  </a:cubicBezTo>
                  <a:lnTo>
                    <a:pt x="1513" y="397"/>
                  </a:lnTo>
                  <a:cubicBezTo>
                    <a:pt x="1506" y="396"/>
                    <a:pt x="1500" y="395"/>
                    <a:pt x="1493" y="395"/>
                  </a:cubicBezTo>
                  <a:lnTo>
                    <a:pt x="1493" y="395"/>
                  </a:lnTo>
                  <a:cubicBezTo>
                    <a:pt x="1489" y="394"/>
                    <a:pt x="1484" y="394"/>
                    <a:pt x="1479" y="393"/>
                  </a:cubicBezTo>
                  <a:lnTo>
                    <a:pt x="1479" y="393"/>
                  </a:lnTo>
                  <a:cubicBezTo>
                    <a:pt x="1474" y="393"/>
                    <a:pt x="1467" y="392"/>
                    <a:pt x="1460" y="391"/>
                  </a:cubicBezTo>
                  <a:lnTo>
                    <a:pt x="1460" y="391"/>
                  </a:lnTo>
                  <a:cubicBezTo>
                    <a:pt x="1456" y="390"/>
                    <a:pt x="1452" y="390"/>
                    <a:pt x="1447" y="389"/>
                  </a:cubicBezTo>
                  <a:lnTo>
                    <a:pt x="1447" y="389"/>
                  </a:lnTo>
                  <a:cubicBezTo>
                    <a:pt x="1440" y="388"/>
                    <a:pt x="1434" y="387"/>
                    <a:pt x="1427" y="386"/>
                  </a:cubicBezTo>
                  <a:lnTo>
                    <a:pt x="1427" y="386"/>
                  </a:lnTo>
                  <a:cubicBezTo>
                    <a:pt x="1423" y="385"/>
                    <a:pt x="1418" y="384"/>
                    <a:pt x="1414" y="384"/>
                  </a:cubicBezTo>
                  <a:lnTo>
                    <a:pt x="1414" y="384"/>
                  </a:lnTo>
                  <a:cubicBezTo>
                    <a:pt x="1407" y="383"/>
                    <a:pt x="1401" y="381"/>
                    <a:pt x="1394" y="380"/>
                  </a:cubicBezTo>
                  <a:lnTo>
                    <a:pt x="1394" y="380"/>
                  </a:lnTo>
                  <a:cubicBezTo>
                    <a:pt x="1389" y="379"/>
                    <a:pt x="1385" y="378"/>
                    <a:pt x="1381" y="377"/>
                  </a:cubicBezTo>
                  <a:lnTo>
                    <a:pt x="1381" y="377"/>
                  </a:lnTo>
                  <a:cubicBezTo>
                    <a:pt x="1370" y="375"/>
                    <a:pt x="1359" y="373"/>
                    <a:pt x="1348" y="370"/>
                  </a:cubicBezTo>
                  <a:lnTo>
                    <a:pt x="1348" y="370"/>
                  </a:lnTo>
                  <a:cubicBezTo>
                    <a:pt x="1347" y="370"/>
                    <a:pt x="1346" y="370"/>
                    <a:pt x="1346" y="370"/>
                  </a:cubicBezTo>
                  <a:lnTo>
                    <a:pt x="1346" y="370"/>
                  </a:lnTo>
                  <a:cubicBezTo>
                    <a:pt x="1335" y="367"/>
                    <a:pt x="1325" y="364"/>
                    <a:pt x="1314" y="361"/>
                  </a:cubicBezTo>
                  <a:lnTo>
                    <a:pt x="1314" y="361"/>
                  </a:lnTo>
                  <a:cubicBezTo>
                    <a:pt x="1311" y="360"/>
                    <a:pt x="1308" y="359"/>
                    <a:pt x="1305" y="358"/>
                  </a:cubicBezTo>
                  <a:lnTo>
                    <a:pt x="1305" y="358"/>
                  </a:lnTo>
                  <a:cubicBezTo>
                    <a:pt x="1295" y="355"/>
                    <a:pt x="1285" y="352"/>
                    <a:pt x="1274" y="348"/>
                  </a:cubicBezTo>
                  <a:lnTo>
                    <a:pt x="1274" y="348"/>
                  </a:lnTo>
                  <a:cubicBezTo>
                    <a:pt x="1271" y="348"/>
                    <a:pt x="1268" y="347"/>
                    <a:pt x="1266" y="346"/>
                  </a:cubicBezTo>
                  <a:lnTo>
                    <a:pt x="1266" y="346"/>
                  </a:lnTo>
                  <a:cubicBezTo>
                    <a:pt x="1254" y="342"/>
                    <a:pt x="1242" y="337"/>
                    <a:pt x="1230" y="333"/>
                  </a:cubicBezTo>
                  <a:lnTo>
                    <a:pt x="1230" y="333"/>
                  </a:lnTo>
                  <a:cubicBezTo>
                    <a:pt x="1227" y="332"/>
                    <a:pt x="1225" y="331"/>
                    <a:pt x="1222" y="330"/>
                  </a:cubicBezTo>
                  <a:lnTo>
                    <a:pt x="1222" y="330"/>
                  </a:lnTo>
                  <a:cubicBezTo>
                    <a:pt x="1213" y="326"/>
                    <a:pt x="1204" y="323"/>
                    <a:pt x="1196" y="318"/>
                  </a:cubicBezTo>
                  <a:lnTo>
                    <a:pt x="1196" y="318"/>
                  </a:lnTo>
                  <a:cubicBezTo>
                    <a:pt x="1193" y="317"/>
                    <a:pt x="1190" y="315"/>
                    <a:pt x="1187" y="314"/>
                  </a:cubicBezTo>
                  <a:lnTo>
                    <a:pt x="1187" y="314"/>
                  </a:lnTo>
                  <a:cubicBezTo>
                    <a:pt x="1176" y="310"/>
                    <a:pt x="1165" y="304"/>
                    <a:pt x="1155" y="299"/>
                  </a:cubicBezTo>
                  <a:lnTo>
                    <a:pt x="1155" y="299"/>
                  </a:lnTo>
                  <a:cubicBezTo>
                    <a:pt x="1146" y="294"/>
                    <a:pt x="1136" y="289"/>
                    <a:pt x="1128" y="284"/>
                  </a:cubicBezTo>
                  <a:lnTo>
                    <a:pt x="1128" y="284"/>
                  </a:lnTo>
                  <a:cubicBezTo>
                    <a:pt x="1056" y="242"/>
                    <a:pt x="1002" y="194"/>
                    <a:pt x="968" y="142"/>
                  </a:cubicBezTo>
                  <a:lnTo>
                    <a:pt x="968" y="142"/>
                  </a:lnTo>
                  <a:cubicBezTo>
                    <a:pt x="961" y="131"/>
                    <a:pt x="949" y="121"/>
                    <a:pt x="935" y="113"/>
                  </a:cubicBezTo>
                  <a:lnTo>
                    <a:pt x="935" y="113"/>
                  </a:lnTo>
                  <a:cubicBezTo>
                    <a:pt x="932" y="111"/>
                    <a:pt x="928" y="109"/>
                    <a:pt x="925" y="108"/>
                  </a:cubicBezTo>
                  <a:lnTo>
                    <a:pt x="925" y="108"/>
                  </a:lnTo>
                  <a:cubicBezTo>
                    <a:pt x="924" y="107"/>
                    <a:pt x="922" y="106"/>
                    <a:pt x="921" y="106"/>
                  </a:cubicBezTo>
                  <a:lnTo>
                    <a:pt x="921" y="106"/>
                  </a:lnTo>
                  <a:cubicBezTo>
                    <a:pt x="919" y="105"/>
                    <a:pt x="917" y="103"/>
                    <a:pt x="915" y="103"/>
                  </a:cubicBezTo>
                  <a:lnTo>
                    <a:pt x="915" y="103"/>
                  </a:lnTo>
                  <a:lnTo>
                    <a:pt x="914" y="103"/>
                  </a:lnTo>
                  <a:lnTo>
                    <a:pt x="914" y="103"/>
                  </a:lnTo>
                  <a:cubicBezTo>
                    <a:pt x="909" y="101"/>
                    <a:pt x="904" y="99"/>
                    <a:pt x="898" y="98"/>
                  </a:cubicBezTo>
                  <a:lnTo>
                    <a:pt x="898" y="98"/>
                  </a:lnTo>
                  <a:cubicBezTo>
                    <a:pt x="898" y="97"/>
                    <a:pt x="897" y="97"/>
                    <a:pt x="897" y="97"/>
                  </a:cubicBezTo>
                  <a:lnTo>
                    <a:pt x="897" y="97"/>
                  </a:lnTo>
                  <a:cubicBezTo>
                    <a:pt x="896" y="97"/>
                    <a:pt x="895" y="97"/>
                    <a:pt x="894" y="96"/>
                  </a:cubicBezTo>
                  <a:lnTo>
                    <a:pt x="894" y="96"/>
                  </a:lnTo>
                  <a:cubicBezTo>
                    <a:pt x="890" y="95"/>
                    <a:pt x="887" y="95"/>
                    <a:pt x="884" y="93"/>
                  </a:cubicBezTo>
                  <a:lnTo>
                    <a:pt x="884" y="93"/>
                  </a:lnTo>
                  <a:cubicBezTo>
                    <a:pt x="883" y="93"/>
                    <a:pt x="882" y="93"/>
                    <a:pt x="881" y="93"/>
                  </a:cubicBezTo>
                  <a:lnTo>
                    <a:pt x="881" y="93"/>
                  </a:lnTo>
                  <a:cubicBezTo>
                    <a:pt x="880" y="93"/>
                    <a:pt x="879" y="93"/>
                    <a:pt x="878" y="92"/>
                  </a:cubicBezTo>
                  <a:lnTo>
                    <a:pt x="878" y="92"/>
                  </a:lnTo>
                  <a:cubicBezTo>
                    <a:pt x="876" y="92"/>
                    <a:pt x="873" y="92"/>
                    <a:pt x="870" y="91"/>
                  </a:cubicBezTo>
                  <a:lnTo>
                    <a:pt x="870" y="91"/>
                  </a:lnTo>
                  <a:cubicBezTo>
                    <a:pt x="869" y="91"/>
                    <a:pt x="868" y="91"/>
                    <a:pt x="867" y="91"/>
                  </a:cubicBezTo>
                  <a:lnTo>
                    <a:pt x="867" y="91"/>
                  </a:lnTo>
                  <a:cubicBezTo>
                    <a:pt x="866" y="91"/>
                    <a:pt x="865" y="91"/>
                    <a:pt x="864" y="90"/>
                  </a:cubicBezTo>
                  <a:lnTo>
                    <a:pt x="864" y="90"/>
                  </a:lnTo>
                  <a:cubicBezTo>
                    <a:pt x="861" y="90"/>
                    <a:pt x="858" y="90"/>
                    <a:pt x="856" y="90"/>
                  </a:cubicBezTo>
                  <a:lnTo>
                    <a:pt x="856" y="90"/>
                  </a:lnTo>
                  <a:cubicBezTo>
                    <a:pt x="855" y="90"/>
                    <a:pt x="853" y="89"/>
                    <a:pt x="852" y="89"/>
                  </a:cubicBezTo>
                  <a:lnTo>
                    <a:pt x="852" y="89"/>
                  </a:lnTo>
                  <a:cubicBezTo>
                    <a:pt x="851" y="89"/>
                    <a:pt x="850" y="89"/>
                    <a:pt x="850" y="89"/>
                  </a:cubicBezTo>
                  <a:lnTo>
                    <a:pt x="850" y="89"/>
                  </a:lnTo>
                  <a:cubicBezTo>
                    <a:pt x="847" y="89"/>
                    <a:pt x="844" y="88"/>
                    <a:pt x="842" y="88"/>
                  </a:cubicBezTo>
                  <a:lnTo>
                    <a:pt x="842" y="88"/>
                  </a:lnTo>
                  <a:cubicBezTo>
                    <a:pt x="840" y="88"/>
                    <a:pt x="838" y="88"/>
                    <a:pt x="837" y="88"/>
                  </a:cubicBezTo>
                  <a:lnTo>
                    <a:pt x="837" y="88"/>
                  </a:lnTo>
                  <a:cubicBezTo>
                    <a:pt x="837" y="88"/>
                    <a:pt x="836" y="88"/>
                    <a:pt x="835" y="88"/>
                  </a:cubicBezTo>
                  <a:lnTo>
                    <a:pt x="835" y="88"/>
                  </a:lnTo>
                  <a:cubicBezTo>
                    <a:pt x="832" y="88"/>
                    <a:pt x="830" y="88"/>
                    <a:pt x="827" y="88"/>
                  </a:cubicBezTo>
                  <a:lnTo>
                    <a:pt x="827" y="88"/>
                  </a:lnTo>
                  <a:cubicBezTo>
                    <a:pt x="825" y="88"/>
                    <a:pt x="824" y="88"/>
                    <a:pt x="822" y="88"/>
                  </a:cubicBezTo>
                  <a:lnTo>
                    <a:pt x="822" y="88"/>
                  </a:lnTo>
                  <a:cubicBezTo>
                    <a:pt x="821" y="88"/>
                    <a:pt x="821" y="88"/>
                    <a:pt x="820" y="88"/>
                  </a:cubicBezTo>
                  <a:lnTo>
                    <a:pt x="820" y="88"/>
                  </a:lnTo>
                  <a:cubicBezTo>
                    <a:pt x="817" y="88"/>
                    <a:pt x="813" y="89"/>
                    <a:pt x="809" y="89"/>
                  </a:cubicBezTo>
                  <a:lnTo>
                    <a:pt x="809" y="89"/>
                  </a:lnTo>
                  <a:cubicBezTo>
                    <a:pt x="808" y="90"/>
                    <a:pt x="807" y="90"/>
                    <a:pt x="806" y="90"/>
                  </a:cubicBezTo>
                  <a:lnTo>
                    <a:pt x="806" y="90"/>
                  </a:lnTo>
                  <a:lnTo>
                    <a:pt x="805" y="90"/>
                  </a:lnTo>
                  <a:lnTo>
                    <a:pt x="805" y="90"/>
                  </a:lnTo>
                  <a:cubicBezTo>
                    <a:pt x="799" y="90"/>
                    <a:pt x="794" y="91"/>
                    <a:pt x="788" y="92"/>
                  </a:cubicBezTo>
                  <a:lnTo>
                    <a:pt x="788" y="92"/>
                  </a:lnTo>
                  <a:lnTo>
                    <a:pt x="787" y="92"/>
                  </a:lnTo>
                  <a:lnTo>
                    <a:pt x="787" y="92"/>
                  </a:lnTo>
                  <a:cubicBezTo>
                    <a:pt x="785" y="92"/>
                    <a:pt x="784" y="92"/>
                    <a:pt x="782" y="93"/>
                  </a:cubicBezTo>
                  <a:lnTo>
                    <a:pt x="782" y="93"/>
                  </a:lnTo>
                  <a:cubicBezTo>
                    <a:pt x="780" y="93"/>
                    <a:pt x="777" y="94"/>
                    <a:pt x="775" y="95"/>
                  </a:cubicBezTo>
                  <a:lnTo>
                    <a:pt x="775" y="95"/>
                  </a:lnTo>
                  <a:cubicBezTo>
                    <a:pt x="773" y="95"/>
                    <a:pt x="770" y="95"/>
                    <a:pt x="768" y="96"/>
                  </a:cubicBezTo>
                  <a:lnTo>
                    <a:pt x="768" y="96"/>
                  </a:lnTo>
                  <a:cubicBezTo>
                    <a:pt x="766" y="97"/>
                    <a:pt x="763" y="98"/>
                    <a:pt x="761" y="98"/>
                  </a:cubicBezTo>
                  <a:lnTo>
                    <a:pt x="761" y="98"/>
                  </a:lnTo>
                  <a:cubicBezTo>
                    <a:pt x="760" y="98"/>
                    <a:pt x="760" y="99"/>
                    <a:pt x="759" y="99"/>
                  </a:cubicBezTo>
                  <a:lnTo>
                    <a:pt x="759" y="99"/>
                  </a:lnTo>
                  <a:cubicBezTo>
                    <a:pt x="758" y="99"/>
                    <a:pt x="757" y="100"/>
                    <a:pt x="756" y="100"/>
                  </a:cubicBezTo>
                  <a:lnTo>
                    <a:pt x="756" y="100"/>
                  </a:lnTo>
                  <a:cubicBezTo>
                    <a:pt x="752" y="101"/>
                    <a:pt x="749" y="102"/>
                    <a:pt x="745" y="104"/>
                  </a:cubicBezTo>
                  <a:lnTo>
                    <a:pt x="745" y="104"/>
                  </a:lnTo>
                  <a:cubicBezTo>
                    <a:pt x="743" y="105"/>
                    <a:pt x="742" y="105"/>
                    <a:pt x="740" y="106"/>
                  </a:cubicBezTo>
                  <a:lnTo>
                    <a:pt x="740" y="106"/>
                  </a:lnTo>
                  <a:cubicBezTo>
                    <a:pt x="736" y="108"/>
                    <a:pt x="731" y="111"/>
                    <a:pt x="726" y="113"/>
                  </a:cubicBezTo>
                  <a:lnTo>
                    <a:pt x="0" y="535"/>
                  </a:lnTo>
                  <a:lnTo>
                    <a:pt x="0" y="981"/>
                  </a:lnTo>
                  <a:lnTo>
                    <a:pt x="725" y="559"/>
                  </a:lnTo>
                  <a:lnTo>
                    <a:pt x="725" y="559"/>
                  </a:lnTo>
                  <a:cubicBezTo>
                    <a:pt x="730" y="556"/>
                    <a:pt x="735" y="554"/>
                    <a:pt x="739" y="551"/>
                  </a:cubicBezTo>
                  <a:lnTo>
                    <a:pt x="739" y="551"/>
                  </a:lnTo>
                  <a:cubicBezTo>
                    <a:pt x="740" y="550"/>
                    <a:pt x="742" y="550"/>
                    <a:pt x="743" y="549"/>
                  </a:cubicBezTo>
                  <a:lnTo>
                    <a:pt x="743" y="549"/>
                  </a:lnTo>
                  <a:cubicBezTo>
                    <a:pt x="747" y="548"/>
                    <a:pt x="751" y="546"/>
                    <a:pt x="755" y="545"/>
                  </a:cubicBezTo>
                  <a:lnTo>
                    <a:pt x="755" y="545"/>
                  </a:lnTo>
                  <a:cubicBezTo>
                    <a:pt x="757" y="545"/>
                    <a:pt x="758" y="544"/>
                    <a:pt x="760" y="544"/>
                  </a:cubicBezTo>
                  <a:lnTo>
                    <a:pt x="760" y="544"/>
                  </a:lnTo>
                  <a:cubicBezTo>
                    <a:pt x="762" y="543"/>
                    <a:pt x="765" y="542"/>
                    <a:pt x="767" y="542"/>
                  </a:cubicBezTo>
                  <a:lnTo>
                    <a:pt x="767" y="542"/>
                  </a:lnTo>
                  <a:cubicBezTo>
                    <a:pt x="769" y="541"/>
                    <a:pt x="771" y="540"/>
                    <a:pt x="773" y="540"/>
                  </a:cubicBezTo>
                  <a:lnTo>
                    <a:pt x="773" y="540"/>
                  </a:lnTo>
                  <a:cubicBezTo>
                    <a:pt x="776" y="539"/>
                    <a:pt x="778" y="539"/>
                    <a:pt x="781" y="538"/>
                  </a:cubicBezTo>
                  <a:lnTo>
                    <a:pt x="781" y="538"/>
                  </a:lnTo>
                  <a:cubicBezTo>
                    <a:pt x="783" y="538"/>
                    <a:pt x="785" y="538"/>
                    <a:pt x="787" y="537"/>
                  </a:cubicBezTo>
                  <a:lnTo>
                    <a:pt x="787" y="537"/>
                  </a:lnTo>
                  <a:cubicBezTo>
                    <a:pt x="793" y="536"/>
                    <a:pt x="798" y="535"/>
                    <a:pt x="804" y="535"/>
                  </a:cubicBezTo>
                  <a:lnTo>
                    <a:pt x="804" y="535"/>
                  </a:lnTo>
                  <a:cubicBezTo>
                    <a:pt x="805" y="535"/>
                    <a:pt x="806" y="535"/>
                    <a:pt x="808" y="535"/>
                  </a:cubicBezTo>
                  <a:lnTo>
                    <a:pt x="808" y="535"/>
                  </a:lnTo>
                  <a:cubicBezTo>
                    <a:pt x="811" y="534"/>
                    <a:pt x="816" y="534"/>
                    <a:pt x="819" y="534"/>
                  </a:cubicBezTo>
                  <a:lnTo>
                    <a:pt x="819" y="534"/>
                  </a:lnTo>
                  <a:cubicBezTo>
                    <a:pt x="821" y="534"/>
                    <a:pt x="823" y="534"/>
                    <a:pt x="826" y="534"/>
                  </a:cubicBezTo>
                  <a:lnTo>
                    <a:pt x="826" y="534"/>
                  </a:lnTo>
                  <a:cubicBezTo>
                    <a:pt x="828" y="534"/>
                    <a:pt x="831" y="534"/>
                    <a:pt x="834" y="534"/>
                  </a:cubicBezTo>
                  <a:lnTo>
                    <a:pt x="834" y="534"/>
                  </a:lnTo>
                  <a:cubicBezTo>
                    <a:pt x="836" y="534"/>
                    <a:pt x="838" y="534"/>
                    <a:pt x="840" y="534"/>
                  </a:cubicBezTo>
                  <a:lnTo>
                    <a:pt x="840" y="534"/>
                  </a:lnTo>
                  <a:cubicBezTo>
                    <a:pt x="843" y="534"/>
                    <a:pt x="846" y="534"/>
                    <a:pt x="848" y="534"/>
                  </a:cubicBezTo>
                  <a:lnTo>
                    <a:pt x="848" y="534"/>
                  </a:lnTo>
                  <a:cubicBezTo>
                    <a:pt x="850" y="534"/>
                    <a:pt x="853" y="535"/>
                    <a:pt x="855" y="535"/>
                  </a:cubicBezTo>
                  <a:lnTo>
                    <a:pt x="855" y="535"/>
                  </a:lnTo>
                  <a:cubicBezTo>
                    <a:pt x="857" y="535"/>
                    <a:pt x="860" y="535"/>
                    <a:pt x="863" y="536"/>
                  </a:cubicBezTo>
                  <a:lnTo>
                    <a:pt x="863" y="536"/>
                  </a:lnTo>
                  <a:cubicBezTo>
                    <a:pt x="865" y="536"/>
                    <a:pt x="867" y="536"/>
                    <a:pt x="869" y="536"/>
                  </a:cubicBezTo>
                  <a:lnTo>
                    <a:pt x="869" y="536"/>
                  </a:lnTo>
                  <a:cubicBezTo>
                    <a:pt x="871" y="537"/>
                    <a:pt x="874" y="538"/>
                    <a:pt x="877" y="538"/>
                  </a:cubicBezTo>
                  <a:lnTo>
                    <a:pt x="877" y="538"/>
                  </a:lnTo>
                  <a:cubicBezTo>
                    <a:pt x="879" y="538"/>
                    <a:pt x="881" y="539"/>
                    <a:pt x="883" y="539"/>
                  </a:cubicBezTo>
                  <a:lnTo>
                    <a:pt x="883" y="539"/>
                  </a:lnTo>
                  <a:cubicBezTo>
                    <a:pt x="886" y="540"/>
                    <a:pt x="889" y="540"/>
                    <a:pt x="892" y="542"/>
                  </a:cubicBezTo>
                  <a:lnTo>
                    <a:pt x="892" y="542"/>
                  </a:lnTo>
                  <a:cubicBezTo>
                    <a:pt x="894" y="542"/>
                    <a:pt x="896" y="542"/>
                    <a:pt x="897" y="543"/>
                  </a:cubicBezTo>
                  <a:lnTo>
                    <a:pt x="897" y="543"/>
                  </a:lnTo>
                  <a:cubicBezTo>
                    <a:pt x="902" y="544"/>
                    <a:pt x="908" y="546"/>
                    <a:pt x="913" y="548"/>
                  </a:cubicBezTo>
                  <a:lnTo>
                    <a:pt x="913" y="548"/>
                  </a:lnTo>
                  <a:cubicBezTo>
                    <a:pt x="916" y="549"/>
                    <a:pt x="918" y="550"/>
                    <a:pt x="920" y="551"/>
                  </a:cubicBezTo>
                  <a:lnTo>
                    <a:pt x="920" y="551"/>
                  </a:lnTo>
                  <a:cubicBezTo>
                    <a:pt x="921" y="552"/>
                    <a:pt x="922" y="552"/>
                    <a:pt x="924" y="553"/>
                  </a:cubicBezTo>
                  <a:lnTo>
                    <a:pt x="924" y="553"/>
                  </a:lnTo>
                  <a:cubicBezTo>
                    <a:pt x="927" y="555"/>
                    <a:pt x="931" y="556"/>
                    <a:pt x="934" y="558"/>
                  </a:cubicBezTo>
                  <a:lnTo>
                    <a:pt x="934" y="558"/>
                  </a:lnTo>
                  <a:cubicBezTo>
                    <a:pt x="948" y="566"/>
                    <a:pt x="959" y="576"/>
                    <a:pt x="967" y="587"/>
                  </a:cubicBezTo>
                  <a:lnTo>
                    <a:pt x="967" y="587"/>
                  </a:lnTo>
                  <a:cubicBezTo>
                    <a:pt x="1001" y="639"/>
                    <a:pt x="1055" y="688"/>
                    <a:pt x="1126" y="729"/>
                  </a:cubicBezTo>
                  <a:lnTo>
                    <a:pt x="1126" y="729"/>
                  </a:lnTo>
                  <a:cubicBezTo>
                    <a:pt x="1135" y="734"/>
                    <a:pt x="1144" y="740"/>
                    <a:pt x="1154" y="744"/>
                  </a:cubicBezTo>
                  <a:lnTo>
                    <a:pt x="1154" y="744"/>
                  </a:lnTo>
                  <a:cubicBezTo>
                    <a:pt x="1164" y="750"/>
                    <a:pt x="1174" y="755"/>
                    <a:pt x="1185" y="760"/>
                  </a:cubicBezTo>
                  <a:lnTo>
                    <a:pt x="1185" y="760"/>
                  </a:lnTo>
                  <a:cubicBezTo>
                    <a:pt x="1189" y="761"/>
                    <a:pt x="1192" y="762"/>
                    <a:pt x="1195" y="764"/>
                  </a:cubicBezTo>
                  <a:lnTo>
                    <a:pt x="1195" y="764"/>
                  </a:lnTo>
                  <a:cubicBezTo>
                    <a:pt x="1203" y="768"/>
                    <a:pt x="1212" y="771"/>
                    <a:pt x="1221" y="775"/>
                  </a:cubicBezTo>
                  <a:lnTo>
                    <a:pt x="1221" y="775"/>
                  </a:lnTo>
                  <a:cubicBezTo>
                    <a:pt x="1223" y="775"/>
                    <a:pt x="1224" y="777"/>
                    <a:pt x="1226" y="777"/>
                  </a:cubicBezTo>
                  <a:lnTo>
                    <a:pt x="1226" y="777"/>
                  </a:lnTo>
                  <a:cubicBezTo>
                    <a:pt x="1227" y="778"/>
                    <a:pt x="1228" y="778"/>
                    <a:pt x="1229" y="778"/>
                  </a:cubicBezTo>
                  <a:lnTo>
                    <a:pt x="1229" y="778"/>
                  </a:lnTo>
                  <a:cubicBezTo>
                    <a:pt x="1240" y="782"/>
                    <a:pt x="1253" y="787"/>
                    <a:pt x="1265" y="791"/>
                  </a:cubicBezTo>
                  <a:lnTo>
                    <a:pt x="1265" y="791"/>
                  </a:lnTo>
                  <a:cubicBezTo>
                    <a:pt x="1267" y="792"/>
                    <a:pt x="1270" y="793"/>
                    <a:pt x="1273" y="794"/>
                  </a:cubicBezTo>
                  <a:lnTo>
                    <a:pt x="1273" y="794"/>
                  </a:lnTo>
                  <a:cubicBezTo>
                    <a:pt x="1283" y="797"/>
                    <a:pt x="1294" y="801"/>
                    <a:pt x="1304" y="804"/>
                  </a:cubicBezTo>
                  <a:lnTo>
                    <a:pt x="1304" y="804"/>
                  </a:lnTo>
                  <a:cubicBezTo>
                    <a:pt x="1306" y="804"/>
                    <a:pt x="1308" y="805"/>
                    <a:pt x="1310" y="805"/>
                  </a:cubicBezTo>
                  <a:lnTo>
                    <a:pt x="1310" y="805"/>
                  </a:lnTo>
                  <a:cubicBezTo>
                    <a:pt x="1311" y="806"/>
                    <a:pt x="1312" y="806"/>
                    <a:pt x="1313" y="806"/>
                  </a:cubicBezTo>
                  <a:lnTo>
                    <a:pt x="1313" y="806"/>
                  </a:lnTo>
                  <a:cubicBezTo>
                    <a:pt x="1324" y="810"/>
                    <a:pt x="1334" y="812"/>
                    <a:pt x="1345" y="815"/>
                  </a:cubicBezTo>
                  <a:lnTo>
                    <a:pt x="1345" y="815"/>
                  </a:lnTo>
                  <a:lnTo>
                    <a:pt x="1346" y="815"/>
                  </a:lnTo>
                  <a:lnTo>
                    <a:pt x="1346" y="815"/>
                  </a:lnTo>
                  <a:cubicBezTo>
                    <a:pt x="1358" y="818"/>
                    <a:pt x="1369" y="820"/>
                    <a:pt x="1380" y="823"/>
                  </a:cubicBezTo>
                  <a:lnTo>
                    <a:pt x="1380" y="823"/>
                  </a:lnTo>
                  <a:cubicBezTo>
                    <a:pt x="1381" y="823"/>
                    <a:pt x="1382" y="823"/>
                    <a:pt x="1383" y="823"/>
                  </a:cubicBezTo>
                  <a:lnTo>
                    <a:pt x="1383" y="823"/>
                  </a:lnTo>
                  <a:cubicBezTo>
                    <a:pt x="1386" y="824"/>
                    <a:pt x="1389" y="825"/>
                    <a:pt x="1392" y="825"/>
                  </a:cubicBezTo>
                  <a:lnTo>
                    <a:pt x="1392" y="825"/>
                  </a:lnTo>
                  <a:cubicBezTo>
                    <a:pt x="1399" y="827"/>
                    <a:pt x="1406" y="828"/>
                    <a:pt x="1412" y="829"/>
                  </a:cubicBezTo>
                  <a:lnTo>
                    <a:pt x="1412" y="829"/>
                  </a:lnTo>
                  <a:cubicBezTo>
                    <a:pt x="1417" y="830"/>
                    <a:pt x="1421" y="831"/>
                    <a:pt x="1426" y="831"/>
                  </a:cubicBezTo>
                  <a:lnTo>
                    <a:pt x="1426" y="831"/>
                  </a:lnTo>
                  <a:cubicBezTo>
                    <a:pt x="1432" y="832"/>
                    <a:pt x="1439" y="833"/>
                    <a:pt x="1446" y="834"/>
                  </a:cubicBezTo>
                  <a:lnTo>
                    <a:pt x="1446" y="834"/>
                  </a:lnTo>
                  <a:cubicBezTo>
                    <a:pt x="1447" y="835"/>
                    <a:pt x="1450" y="835"/>
                    <a:pt x="1452" y="835"/>
                  </a:cubicBezTo>
                  <a:lnTo>
                    <a:pt x="1452" y="835"/>
                  </a:lnTo>
                  <a:cubicBezTo>
                    <a:pt x="1455" y="836"/>
                    <a:pt x="1457" y="836"/>
                    <a:pt x="1459" y="837"/>
                  </a:cubicBezTo>
                  <a:lnTo>
                    <a:pt x="1459" y="837"/>
                  </a:lnTo>
                  <a:cubicBezTo>
                    <a:pt x="1466" y="837"/>
                    <a:pt x="1472" y="838"/>
                    <a:pt x="1478" y="839"/>
                  </a:cubicBezTo>
                  <a:lnTo>
                    <a:pt x="1478" y="839"/>
                  </a:lnTo>
                  <a:cubicBezTo>
                    <a:pt x="1483" y="840"/>
                    <a:pt x="1487" y="840"/>
                    <a:pt x="1492" y="840"/>
                  </a:cubicBezTo>
                  <a:lnTo>
                    <a:pt x="1492" y="840"/>
                  </a:lnTo>
                  <a:cubicBezTo>
                    <a:pt x="1499" y="841"/>
                    <a:pt x="1505" y="842"/>
                    <a:pt x="1511" y="842"/>
                  </a:cubicBezTo>
                  <a:lnTo>
                    <a:pt x="1511" y="842"/>
                  </a:lnTo>
                  <a:cubicBezTo>
                    <a:pt x="1515" y="842"/>
                    <a:pt x="1517" y="843"/>
                    <a:pt x="1520" y="843"/>
                  </a:cubicBezTo>
                  <a:lnTo>
                    <a:pt x="1520" y="843"/>
                  </a:lnTo>
                  <a:cubicBezTo>
                    <a:pt x="1522" y="843"/>
                    <a:pt x="1524" y="843"/>
                    <a:pt x="1525" y="843"/>
                  </a:cubicBezTo>
                  <a:lnTo>
                    <a:pt x="1525" y="843"/>
                  </a:lnTo>
                  <a:cubicBezTo>
                    <a:pt x="1532" y="844"/>
                    <a:pt x="1538" y="844"/>
                    <a:pt x="1545" y="845"/>
                  </a:cubicBezTo>
                  <a:lnTo>
                    <a:pt x="1545" y="845"/>
                  </a:lnTo>
                  <a:cubicBezTo>
                    <a:pt x="1550" y="845"/>
                    <a:pt x="1554" y="845"/>
                    <a:pt x="1558" y="845"/>
                  </a:cubicBezTo>
                  <a:lnTo>
                    <a:pt x="1558" y="845"/>
                  </a:lnTo>
                  <a:cubicBezTo>
                    <a:pt x="1566" y="846"/>
                    <a:pt x="1573" y="846"/>
                    <a:pt x="1580" y="847"/>
                  </a:cubicBezTo>
                  <a:lnTo>
                    <a:pt x="1580" y="847"/>
                  </a:lnTo>
                  <a:cubicBezTo>
                    <a:pt x="1583" y="847"/>
                    <a:pt x="1586" y="847"/>
                    <a:pt x="1590" y="847"/>
                  </a:cubicBezTo>
                  <a:lnTo>
                    <a:pt x="1590" y="847"/>
                  </a:lnTo>
                  <a:lnTo>
                    <a:pt x="1591" y="847"/>
                  </a:lnTo>
                  <a:lnTo>
                    <a:pt x="1591" y="847"/>
                  </a:lnTo>
                  <a:cubicBezTo>
                    <a:pt x="1603" y="847"/>
                    <a:pt x="1614" y="847"/>
                    <a:pt x="1626" y="847"/>
                  </a:cubicBezTo>
                  <a:lnTo>
                    <a:pt x="1626" y="847"/>
                  </a:lnTo>
                  <a:cubicBezTo>
                    <a:pt x="1626" y="847"/>
                    <a:pt x="1627" y="847"/>
                    <a:pt x="1628" y="847"/>
                  </a:cubicBezTo>
                  <a:lnTo>
                    <a:pt x="1628" y="847"/>
                  </a:lnTo>
                  <a:cubicBezTo>
                    <a:pt x="1638" y="847"/>
                    <a:pt x="1649" y="847"/>
                    <a:pt x="1659" y="847"/>
                  </a:cubicBezTo>
                  <a:lnTo>
                    <a:pt x="1659" y="847"/>
                  </a:lnTo>
                  <a:cubicBezTo>
                    <a:pt x="1660" y="847"/>
                    <a:pt x="1661" y="847"/>
                    <a:pt x="1662" y="847"/>
                  </a:cubicBezTo>
                  <a:lnTo>
                    <a:pt x="1662" y="847"/>
                  </a:lnTo>
                  <a:cubicBezTo>
                    <a:pt x="1664" y="847"/>
                    <a:pt x="1667" y="846"/>
                    <a:pt x="1669" y="846"/>
                  </a:cubicBezTo>
                  <a:lnTo>
                    <a:pt x="1669" y="846"/>
                  </a:lnTo>
                  <a:cubicBezTo>
                    <a:pt x="1678" y="846"/>
                    <a:pt x="1687" y="845"/>
                    <a:pt x="1696" y="845"/>
                  </a:cubicBezTo>
                  <a:lnTo>
                    <a:pt x="1696" y="845"/>
                  </a:lnTo>
                  <a:cubicBezTo>
                    <a:pt x="1700" y="844"/>
                    <a:pt x="1704" y="844"/>
                    <a:pt x="1708" y="843"/>
                  </a:cubicBezTo>
                  <a:lnTo>
                    <a:pt x="1708" y="843"/>
                  </a:lnTo>
                  <a:cubicBezTo>
                    <a:pt x="1717" y="843"/>
                    <a:pt x="1724" y="842"/>
                    <a:pt x="1732" y="842"/>
                  </a:cubicBezTo>
                  <a:lnTo>
                    <a:pt x="1732" y="842"/>
                  </a:lnTo>
                  <a:cubicBezTo>
                    <a:pt x="1735" y="842"/>
                    <a:pt x="1738" y="841"/>
                    <a:pt x="1740" y="841"/>
                  </a:cubicBezTo>
                  <a:lnTo>
                    <a:pt x="1740" y="841"/>
                  </a:lnTo>
                  <a:cubicBezTo>
                    <a:pt x="1741" y="841"/>
                    <a:pt x="1743" y="841"/>
                    <a:pt x="1744" y="841"/>
                  </a:cubicBezTo>
                  <a:lnTo>
                    <a:pt x="1744" y="841"/>
                  </a:lnTo>
                  <a:cubicBezTo>
                    <a:pt x="1758" y="840"/>
                    <a:pt x="1771" y="838"/>
                    <a:pt x="1784" y="836"/>
                  </a:cubicBezTo>
                  <a:lnTo>
                    <a:pt x="1784" y="836"/>
                  </a:lnTo>
                  <a:cubicBezTo>
                    <a:pt x="1786" y="836"/>
                    <a:pt x="1787" y="835"/>
                    <a:pt x="1789" y="835"/>
                  </a:cubicBezTo>
                  <a:lnTo>
                    <a:pt x="1789" y="835"/>
                  </a:lnTo>
                  <a:cubicBezTo>
                    <a:pt x="1800" y="833"/>
                    <a:pt x="1812" y="832"/>
                    <a:pt x="1824" y="830"/>
                  </a:cubicBezTo>
                  <a:lnTo>
                    <a:pt x="1824" y="830"/>
                  </a:lnTo>
                  <a:cubicBezTo>
                    <a:pt x="1826" y="830"/>
                    <a:pt x="1828" y="829"/>
                    <a:pt x="1829" y="829"/>
                  </a:cubicBezTo>
                  <a:lnTo>
                    <a:pt x="1829" y="829"/>
                  </a:lnTo>
                  <a:cubicBezTo>
                    <a:pt x="1832" y="828"/>
                    <a:pt x="1834" y="828"/>
                    <a:pt x="1836" y="828"/>
                  </a:cubicBezTo>
                  <a:lnTo>
                    <a:pt x="1836" y="828"/>
                  </a:lnTo>
                  <a:cubicBezTo>
                    <a:pt x="1842" y="827"/>
                    <a:pt x="1848" y="825"/>
                    <a:pt x="1855" y="823"/>
                  </a:cubicBezTo>
                  <a:lnTo>
                    <a:pt x="1855" y="823"/>
                  </a:lnTo>
                  <a:cubicBezTo>
                    <a:pt x="1859" y="823"/>
                    <a:pt x="1863" y="822"/>
                    <a:pt x="1868" y="821"/>
                  </a:cubicBezTo>
                  <a:lnTo>
                    <a:pt x="1868" y="821"/>
                  </a:lnTo>
                  <a:cubicBezTo>
                    <a:pt x="1874" y="820"/>
                    <a:pt x="1880" y="818"/>
                    <a:pt x="1887" y="817"/>
                  </a:cubicBezTo>
                  <a:lnTo>
                    <a:pt x="1887" y="817"/>
                  </a:lnTo>
                  <a:cubicBezTo>
                    <a:pt x="1891" y="816"/>
                    <a:pt x="1895" y="815"/>
                    <a:pt x="1899" y="814"/>
                  </a:cubicBezTo>
                  <a:lnTo>
                    <a:pt x="1899" y="814"/>
                  </a:lnTo>
                  <a:cubicBezTo>
                    <a:pt x="1906" y="812"/>
                    <a:pt x="1913" y="810"/>
                    <a:pt x="1919" y="808"/>
                  </a:cubicBezTo>
                  <a:lnTo>
                    <a:pt x="1919" y="808"/>
                  </a:lnTo>
                  <a:cubicBezTo>
                    <a:pt x="1923" y="807"/>
                    <a:pt x="1927" y="807"/>
                    <a:pt x="1930" y="805"/>
                  </a:cubicBezTo>
                  <a:lnTo>
                    <a:pt x="1930" y="805"/>
                  </a:lnTo>
                  <a:cubicBezTo>
                    <a:pt x="1939" y="803"/>
                    <a:pt x="1946" y="801"/>
                    <a:pt x="1954" y="798"/>
                  </a:cubicBezTo>
                  <a:lnTo>
                    <a:pt x="1954" y="798"/>
                  </a:lnTo>
                  <a:cubicBezTo>
                    <a:pt x="1956" y="798"/>
                    <a:pt x="1958" y="797"/>
                    <a:pt x="1960" y="797"/>
                  </a:cubicBezTo>
                  <a:lnTo>
                    <a:pt x="1960" y="797"/>
                  </a:lnTo>
                  <a:cubicBezTo>
                    <a:pt x="1960" y="797"/>
                    <a:pt x="1960" y="797"/>
                    <a:pt x="1960" y="796"/>
                  </a:cubicBezTo>
                  <a:lnTo>
                    <a:pt x="1960" y="796"/>
                  </a:lnTo>
                  <a:cubicBezTo>
                    <a:pt x="1971" y="792"/>
                    <a:pt x="1982" y="789"/>
                    <a:pt x="1993" y="785"/>
                  </a:cubicBezTo>
                  <a:lnTo>
                    <a:pt x="1993" y="785"/>
                  </a:lnTo>
                  <a:cubicBezTo>
                    <a:pt x="1995" y="784"/>
                    <a:pt x="1999" y="783"/>
                    <a:pt x="2001" y="782"/>
                  </a:cubicBezTo>
                  <a:lnTo>
                    <a:pt x="2001" y="782"/>
                  </a:lnTo>
                  <a:cubicBezTo>
                    <a:pt x="2009" y="779"/>
                    <a:pt x="2017" y="776"/>
                    <a:pt x="2024" y="773"/>
                  </a:cubicBezTo>
                  <a:lnTo>
                    <a:pt x="2024" y="773"/>
                  </a:lnTo>
                  <a:cubicBezTo>
                    <a:pt x="2027" y="771"/>
                    <a:pt x="2031" y="770"/>
                    <a:pt x="2034" y="768"/>
                  </a:cubicBezTo>
                  <a:lnTo>
                    <a:pt x="2034" y="768"/>
                  </a:lnTo>
                  <a:cubicBezTo>
                    <a:pt x="2041" y="766"/>
                    <a:pt x="2048" y="762"/>
                    <a:pt x="2055" y="759"/>
                  </a:cubicBezTo>
                  <a:lnTo>
                    <a:pt x="2055" y="759"/>
                  </a:lnTo>
                  <a:cubicBezTo>
                    <a:pt x="2058" y="758"/>
                    <a:pt x="2062" y="756"/>
                    <a:pt x="2065" y="755"/>
                  </a:cubicBezTo>
                  <a:lnTo>
                    <a:pt x="2065" y="755"/>
                  </a:lnTo>
                  <a:cubicBezTo>
                    <a:pt x="2074" y="750"/>
                    <a:pt x="2084" y="746"/>
                    <a:pt x="2094" y="740"/>
                  </a:cubicBezTo>
                  <a:lnTo>
                    <a:pt x="2094" y="740"/>
                  </a:lnTo>
                  <a:cubicBezTo>
                    <a:pt x="2103" y="735"/>
                    <a:pt x="2112" y="730"/>
                    <a:pt x="2121" y="725"/>
                  </a:cubicBezTo>
                  <a:lnTo>
                    <a:pt x="2121" y="725"/>
                  </a:lnTo>
                  <a:lnTo>
                    <a:pt x="2121" y="725"/>
                  </a:lnTo>
                  <a:lnTo>
                    <a:pt x="2121" y="725"/>
                  </a:lnTo>
                  <a:cubicBezTo>
                    <a:pt x="2127" y="721"/>
                    <a:pt x="2134" y="717"/>
                    <a:pt x="2139" y="713"/>
                  </a:cubicBezTo>
                  <a:lnTo>
                    <a:pt x="2139" y="713"/>
                  </a:lnTo>
                  <a:cubicBezTo>
                    <a:pt x="2141" y="711"/>
                    <a:pt x="2144" y="710"/>
                    <a:pt x="2145" y="709"/>
                  </a:cubicBezTo>
                  <a:lnTo>
                    <a:pt x="2145" y="709"/>
                  </a:lnTo>
                  <a:cubicBezTo>
                    <a:pt x="2154" y="704"/>
                    <a:pt x="2161" y="699"/>
                    <a:pt x="2169" y="693"/>
                  </a:cubicBezTo>
                  <a:lnTo>
                    <a:pt x="2169" y="693"/>
                  </a:lnTo>
                  <a:cubicBezTo>
                    <a:pt x="2171" y="691"/>
                    <a:pt x="2173" y="690"/>
                    <a:pt x="2175" y="688"/>
                  </a:cubicBezTo>
                  <a:lnTo>
                    <a:pt x="2175" y="688"/>
                  </a:lnTo>
                  <a:cubicBezTo>
                    <a:pt x="2181" y="684"/>
                    <a:pt x="2185" y="680"/>
                    <a:pt x="2191" y="676"/>
                  </a:cubicBezTo>
                  <a:lnTo>
                    <a:pt x="2191" y="676"/>
                  </a:lnTo>
                  <a:cubicBezTo>
                    <a:pt x="2193" y="674"/>
                    <a:pt x="2195" y="671"/>
                    <a:pt x="2198" y="669"/>
                  </a:cubicBezTo>
                  <a:lnTo>
                    <a:pt x="2198" y="669"/>
                  </a:lnTo>
                  <a:cubicBezTo>
                    <a:pt x="2202" y="666"/>
                    <a:pt x="2206" y="662"/>
                    <a:pt x="2210" y="659"/>
                  </a:cubicBezTo>
                  <a:lnTo>
                    <a:pt x="2210" y="659"/>
                  </a:lnTo>
                  <a:cubicBezTo>
                    <a:pt x="2210" y="659"/>
                    <a:pt x="2210" y="659"/>
                    <a:pt x="2211" y="659"/>
                  </a:cubicBezTo>
                  <a:lnTo>
                    <a:pt x="2211" y="659"/>
                  </a:lnTo>
                  <a:cubicBezTo>
                    <a:pt x="2217" y="651"/>
                    <a:pt x="2225" y="645"/>
                    <a:pt x="2231" y="637"/>
                  </a:cubicBezTo>
                  <a:lnTo>
                    <a:pt x="2231" y="637"/>
                  </a:lnTo>
                  <a:cubicBezTo>
                    <a:pt x="2233" y="636"/>
                    <a:pt x="2235" y="633"/>
                    <a:pt x="2237" y="631"/>
                  </a:cubicBezTo>
                  <a:lnTo>
                    <a:pt x="2237" y="631"/>
                  </a:lnTo>
                  <a:cubicBezTo>
                    <a:pt x="2242" y="626"/>
                    <a:pt x="2246" y="621"/>
                    <a:pt x="2250" y="616"/>
                  </a:cubicBezTo>
                  <a:lnTo>
                    <a:pt x="2250" y="616"/>
                  </a:lnTo>
                  <a:cubicBezTo>
                    <a:pt x="2251" y="615"/>
                    <a:pt x="2252" y="613"/>
                    <a:pt x="2253" y="612"/>
                  </a:cubicBezTo>
                  <a:lnTo>
                    <a:pt x="2253" y="612"/>
                  </a:lnTo>
                  <a:cubicBezTo>
                    <a:pt x="2255" y="611"/>
                    <a:pt x="2255" y="609"/>
                    <a:pt x="2256" y="608"/>
                  </a:cubicBezTo>
                  <a:lnTo>
                    <a:pt x="2256" y="608"/>
                  </a:lnTo>
                  <a:cubicBezTo>
                    <a:pt x="2259" y="605"/>
                    <a:pt x="2262" y="600"/>
                    <a:pt x="2265" y="597"/>
                  </a:cubicBezTo>
                  <a:lnTo>
                    <a:pt x="2265" y="597"/>
                  </a:lnTo>
                  <a:cubicBezTo>
                    <a:pt x="2266" y="594"/>
                    <a:pt x="2268" y="591"/>
                    <a:pt x="2270" y="588"/>
                  </a:cubicBezTo>
                  <a:lnTo>
                    <a:pt x="2270" y="588"/>
                  </a:lnTo>
                  <a:cubicBezTo>
                    <a:pt x="2273" y="585"/>
                    <a:pt x="2275" y="580"/>
                    <a:pt x="2277" y="576"/>
                  </a:cubicBezTo>
                  <a:lnTo>
                    <a:pt x="2277" y="576"/>
                  </a:lnTo>
                  <a:cubicBezTo>
                    <a:pt x="2278" y="575"/>
                    <a:pt x="2280" y="573"/>
                    <a:pt x="2281" y="570"/>
                  </a:cubicBezTo>
                  <a:lnTo>
                    <a:pt x="2281" y="570"/>
                  </a:lnTo>
                  <a:cubicBezTo>
                    <a:pt x="2282" y="570"/>
                    <a:pt x="2282" y="569"/>
                    <a:pt x="2283" y="568"/>
                  </a:cubicBezTo>
                  <a:lnTo>
                    <a:pt x="2283" y="568"/>
                  </a:lnTo>
                  <a:cubicBezTo>
                    <a:pt x="2285" y="565"/>
                    <a:pt x="2286" y="561"/>
                    <a:pt x="2288" y="558"/>
                  </a:cubicBezTo>
                  <a:lnTo>
                    <a:pt x="2288" y="558"/>
                  </a:lnTo>
                  <a:cubicBezTo>
                    <a:pt x="2289" y="555"/>
                    <a:pt x="2291" y="552"/>
                    <a:pt x="2293" y="548"/>
                  </a:cubicBezTo>
                  <a:lnTo>
                    <a:pt x="2293" y="548"/>
                  </a:lnTo>
                  <a:cubicBezTo>
                    <a:pt x="2294" y="545"/>
                    <a:pt x="2296" y="542"/>
                    <a:pt x="2297" y="538"/>
                  </a:cubicBezTo>
                  <a:lnTo>
                    <a:pt x="2297" y="538"/>
                  </a:lnTo>
                  <a:cubicBezTo>
                    <a:pt x="2298" y="536"/>
                    <a:pt x="2299" y="534"/>
                    <a:pt x="2300" y="531"/>
                  </a:cubicBezTo>
                  <a:lnTo>
                    <a:pt x="2300" y="531"/>
                  </a:lnTo>
                  <a:cubicBezTo>
                    <a:pt x="2300" y="530"/>
                    <a:pt x="2300" y="529"/>
                    <a:pt x="2301" y="528"/>
                  </a:cubicBezTo>
                  <a:lnTo>
                    <a:pt x="2301" y="528"/>
                  </a:lnTo>
                  <a:cubicBezTo>
                    <a:pt x="2302" y="525"/>
                    <a:pt x="2303" y="522"/>
                    <a:pt x="2304" y="519"/>
                  </a:cubicBezTo>
                  <a:lnTo>
                    <a:pt x="2304" y="519"/>
                  </a:lnTo>
                  <a:cubicBezTo>
                    <a:pt x="2305" y="515"/>
                    <a:pt x="2306" y="512"/>
                    <a:pt x="2307" y="509"/>
                  </a:cubicBezTo>
                  <a:lnTo>
                    <a:pt x="2307" y="509"/>
                  </a:lnTo>
                  <a:cubicBezTo>
                    <a:pt x="2308" y="505"/>
                    <a:pt x="2308" y="502"/>
                    <a:pt x="2309" y="499"/>
                  </a:cubicBezTo>
                  <a:lnTo>
                    <a:pt x="2309" y="499"/>
                  </a:lnTo>
                  <a:cubicBezTo>
                    <a:pt x="2310" y="496"/>
                    <a:pt x="2310" y="494"/>
                    <a:pt x="2311" y="492"/>
                  </a:cubicBezTo>
                  <a:lnTo>
                    <a:pt x="2311" y="492"/>
                  </a:lnTo>
                  <a:cubicBezTo>
                    <a:pt x="2312" y="491"/>
                    <a:pt x="2312" y="490"/>
                    <a:pt x="2312" y="489"/>
                  </a:cubicBezTo>
                  <a:lnTo>
                    <a:pt x="2312" y="489"/>
                  </a:lnTo>
                  <a:cubicBezTo>
                    <a:pt x="2312" y="485"/>
                    <a:pt x="2313" y="482"/>
                    <a:pt x="2313" y="479"/>
                  </a:cubicBezTo>
                  <a:lnTo>
                    <a:pt x="2313" y="479"/>
                  </a:lnTo>
                  <a:cubicBezTo>
                    <a:pt x="2314" y="475"/>
                    <a:pt x="2314" y="472"/>
                    <a:pt x="2314" y="469"/>
                  </a:cubicBezTo>
                  <a:lnTo>
                    <a:pt x="2314" y="469"/>
                  </a:lnTo>
                  <a:cubicBezTo>
                    <a:pt x="2315" y="465"/>
                    <a:pt x="2315" y="462"/>
                    <a:pt x="2315" y="459"/>
                  </a:cubicBezTo>
                  <a:lnTo>
                    <a:pt x="2315" y="459"/>
                  </a:lnTo>
                  <a:cubicBezTo>
                    <a:pt x="2315" y="456"/>
                    <a:pt x="2316" y="454"/>
                    <a:pt x="2316" y="452"/>
                  </a:cubicBezTo>
                  <a:lnTo>
                    <a:pt x="2316" y="452"/>
                  </a:lnTo>
                  <a:cubicBezTo>
                    <a:pt x="2316" y="449"/>
                    <a:pt x="2316" y="448"/>
                    <a:pt x="2316" y="445"/>
                  </a:cubicBezTo>
                  <a:lnTo>
                    <a:pt x="2317" y="0"/>
                  </a:lnTo>
                  <a:lnTo>
                    <a:pt x="2317" y="0"/>
                  </a:lnTo>
                  <a:cubicBezTo>
                    <a:pt x="2317" y="5"/>
                    <a:pt x="2317" y="9"/>
                    <a:pt x="2316" y="14"/>
                  </a:cubicBezTo>
                </a:path>
              </a:pathLst>
            </a:custGeom>
            <a:solidFill>
              <a:srgbClr val="36AFCE">
                <a:lumMod val="75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26" name="Freeform 54">
              <a:extLst>
                <a:ext uri="{FF2B5EF4-FFF2-40B4-BE49-F238E27FC236}">
                  <a16:creationId xmlns:a16="http://schemas.microsoft.com/office/drawing/2014/main" id="{ECF1FD35-44E0-4261-96CA-2CEF479B1AF1}"/>
                </a:ext>
              </a:extLst>
            </p:cNvPr>
            <p:cNvSpPr>
              <a:spLocks noChangeArrowheads="1"/>
            </p:cNvSpPr>
            <p:nvPr/>
          </p:nvSpPr>
          <p:spPr bwMode="auto">
            <a:xfrm>
              <a:off x="9756464" y="8295662"/>
              <a:ext cx="4868934" cy="2817746"/>
            </a:xfrm>
            <a:custGeom>
              <a:avLst/>
              <a:gdLst>
                <a:gd name="T0" fmla="*/ 5095 w 5096"/>
                <a:gd name="T1" fmla="*/ 1476 h 2952"/>
                <a:gd name="T2" fmla="*/ 4370 w 5096"/>
                <a:gd name="T3" fmla="*/ 1897 h 2952"/>
                <a:gd name="T4" fmla="*/ 4370 w 5096"/>
                <a:gd name="T5" fmla="*/ 1897 h 2952"/>
                <a:gd name="T6" fmla="*/ 4370 w 5096"/>
                <a:gd name="T7" fmla="*/ 2017 h 2952"/>
                <a:gd name="T8" fmla="*/ 4370 w 5096"/>
                <a:gd name="T9" fmla="*/ 2017 h 2952"/>
                <a:gd name="T10" fmla="*/ 4422 w 5096"/>
                <a:gd name="T11" fmla="*/ 2037 h 2952"/>
                <a:gd name="T12" fmla="*/ 4422 w 5096"/>
                <a:gd name="T13" fmla="*/ 2037 h 2952"/>
                <a:gd name="T14" fmla="*/ 4666 w 5096"/>
                <a:gd name="T15" fmla="*/ 2128 h 2952"/>
                <a:gd name="T16" fmla="*/ 4666 w 5096"/>
                <a:gd name="T17" fmla="*/ 2128 h 2952"/>
                <a:gd name="T18" fmla="*/ 4650 w 5096"/>
                <a:gd name="T19" fmla="*/ 2711 h 2952"/>
                <a:gd name="T20" fmla="*/ 4650 w 5096"/>
                <a:gd name="T21" fmla="*/ 2711 h 2952"/>
                <a:gd name="T22" fmla="*/ 3710 w 5096"/>
                <a:gd name="T23" fmla="*/ 2715 h 2952"/>
                <a:gd name="T24" fmla="*/ 3710 w 5096"/>
                <a:gd name="T25" fmla="*/ 2715 h 2952"/>
                <a:gd name="T26" fmla="*/ 3683 w 5096"/>
                <a:gd name="T27" fmla="*/ 2700 h 2952"/>
                <a:gd name="T28" fmla="*/ 3683 w 5096"/>
                <a:gd name="T29" fmla="*/ 2700 h 2952"/>
                <a:gd name="T30" fmla="*/ 3523 w 5096"/>
                <a:gd name="T31" fmla="*/ 2558 h 2952"/>
                <a:gd name="T32" fmla="*/ 3523 w 5096"/>
                <a:gd name="T33" fmla="*/ 2558 h 2952"/>
                <a:gd name="T34" fmla="*/ 3490 w 5096"/>
                <a:gd name="T35" fmla="*/ 2529 h 2952"/>
                <a:gd name="T36" fmla="*/ 3490 w 5096"/>
                <a:gd name="T37" fmla="*/ 2529 h 2952"/>
                <a:gd name="T38" fmla="*/ 3281 w 5096"/>
                <a:gd name="T39" fmla="*/ 2529 h 2952"/>
                <a:gd name="T40" fmla="*/ 2555 w 5096"/>
                <a:gd name="T41" fmla="*/ 2951 h 2952"/>
                <a:gd name="T42" fmla="*/ 1818 w 5096"/>
                <a:gd name="T43" fmla="*/ 2525 h 2952"/>
                <a:gd name="T44" fmla="*/ 1818 w 5096"/>
                <a:gd name="T45" fmla="*/ 2525 h 2952"/>
                <a:gd name="T46" fmla="*/ 1875 w 5096"/>
                <a:gd name="T47" fmla="*/ 2389 h 2952"/>
                <a:gd name="T48" fmla="*/ 1875 w 5096"/>
                <a:gd name="T49" fmla="*/ 2389 h 2952"/>
                <a:gd name="T50" fmla="*/ 2145 w 5096"/>
                <a:gd name="T51" fmla="*/ 2282 h 2952"/>
                <a:gd name="T52" fmla="*/ 2145 w 5096"/>
                <a:gd name="T53" fmla="*/ 2282 h 2952"/>
                <a:gd name="T54" fmla="*/ 2135 w 5096"/>
                <a:gd name="T55" fmla="*/ 1737 h 2952"/>
                <a:gd name="T56" fmla="*/ 2135 w 5096"/>
                <a:gd name="T57" fmla="*/ 1737 h 2952"/>
                <a:gd name="T58" fmla="*/ 2116 w 5096"/>
                <a:gd name="T59" fmla="*/ 1726 h 2952"/>
                <a:gd name="T60" fmla="*/ 2116 w 5096"/>
                <a:gd name="T61" fmla="*/ 1726 h 2952"/>
                <a:gd name="T62" fmla="*/ 1129 w 5096"/>
                <a:gd name="T63" fmla="*/ 1726 h 2952"/>
                <a:gd name="T64" fmla="*/ 1129 w 5096"/>
                <a:gd name="T65" fmla="*/ 1726 h 2952"/>
                <a:gd name="T66" fmla="*/ 972 w 5096"/>
                <a:gd name="T67" fmla="*/ 1868 h 2952"/>
                <a:gd name="T68" fmla="*/ 972 w 5096"/>
                <a:gd name="T69" fmla="*/ 1868 h 2952"/>
                <a:gd name="T70" fmla="*/ 738 w 5096"/>
                <a:gd name="T71" fmla="*/ 1901 h 2952"/>
                <a:gd name="T72" fmla="*/ 0 w 5096"/>
                <a:gd name="T73" fmla="*/ 1476 h 2952"/>
                <a:gd name="T74" fmla="*/ 2540 w 5096"/>
                <a:gd name="T75" fmla="*/ 0 h 2952"/>
                <a:gd name="T76" fmla="*/ 5095 w 5096"/>
                <a:gd name="T77" fmla="*/ 1476 h 2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96" h="2952">
                  <a:moveTo>
                    <a:pt x="5095" y="1476"/>
                  </a:moveTo>
                  <a:lnTo>
                    <a:pt x="4370" y="1897"/>
                  </a:lnTo>
                  <a:lnTo>
                    <a:pt x="4370" y="1897"/>
                  </a:lnTo>
                  <a:cubicBezTo>
                    <a:pt x="4310" y="1932"/>
                    <a:pt x="4315" y="1986"/>
                    <a:pt x="4370" y="2017"/>
                  </a:cubicBezTo>
                  <a:lnTo>
                    <a:pt x="4370" y="2017"/>
                  </a:lnTo>
                  <a:cubicBezTo>
                    <a:pt x="4384" y="2026"/>
                    <a:pt x="4401" y="2032"/>
                    <a:pt x="4422" y="2037"/>
                  </a:cubicBezTo>
                  <a:lnTo>
                    <a:pt x="4422" y="2037"/>
                  </a:lnTo>
                  <a:cubicBezTo>
                    <a:pt x="4511" y="2057"/>
                    <a:pt x="4594" y="2087"/>
                    <a:pt x="4666" y="2128"/>
                  </a:cubicBezTo>
                  <a:lnTo>
                    <a:pt x="4666" y="2128"/>
                  </a:lnTo>
                  <a:cubicBezTo>
                    <a:pt x="4946" y="2290"/>
                    <a:pt x="4941" y="2554"/>
                    <a:pt x="4650" y="2711"/>
                  </a:cubicBezTo>
                  <a:lnTo>
                    <a:pt x="4650" y="2711"/>
                  </a:lnTo>
                  <a:cubicBezTo>
                    <a:pt x="4388" y="2852"/>
                    <a:pt x="3977" y="2854"/>
                    <a:pt x="3710" y="2715"/>
                  </a:cubicBezTo>
                  <a:lnTo>
                    <a:pt x="3710" y="2715"/>
                  </a:lnTo>
                  <a:cubicBezTo>
                    <a:pt x="3701" y="2710"/>
                    <a:pt x="3691" y="2705"/>
                    <a:pt x="3683" y="2700"/>
                  </a:cubicBezTo>
                  <a:lnTo>
                    <a:pt x="3683" y="2700"/>
                  </a:lnTo>
                  <a:cubicBezTo>
                    <a:pt x="3611" y="2658"/>
                    <a:pt x="3557" y="2610"/>
                    <a:pt x="3523" y="2558"/>
                  </a:cubicBezTo>
                  <a:lnTo>
                    <a:pt x="3523" y="2558"/>
                  </a:lnTo>
                  <a:cubicBezTo>
                    <a:pt x="3516" y="2547"/>
                    <a:pt x="3504" y="2537"/>
                    <a:pt x="3490" y="2529"/>
                  </a:cubicBezTo>
                  <a:lnTo>
                    <a:pt x="3490" y="2529"/>
                  </a:lnTo>
                  <a:cubicBezTo>
                    <a:pt x="3435" y="2497"/>
                    <a:pt x="3341" y="2494"/>
                    <a:pt x="3281" y="2529"/>
                  </a:cubicBezTo>
                  <a:lnTo>
                    <a:pt x="2555" y="2951"/>
                  </a:lnTo>
                  <a:lnTo>
                    <a:pt x="1818" y="2525"/>
                  </a:lnTo>
                  <a:lnTo>
                    <a:pt x="1818" y="2525"/>
                  </a:lnTo>
                  <a:cubicBezTo>
                    <a:pt x="1752" y="2481"/>
                    <a:pt x="1779" y="2410"/>
                    <a:pt x="1875" y="2389"/>
                  </a:cubicBezTo>
                  <a:lnTo>
                    <a:pt x="1875" y="2389"/>
                  </a:lnTo>
                  <a:cubicBezTo>
                    <a:pt x="1975" y="2367"/>
                    <a:pt x="2068" y="2332"/>
                    <a:pt x="2145" y="2282"/>
                  </a:cubicBezTo>
                  <a:lnTo>
                    <a:pt x="2145" y="2282"/>
                  </a:lnTo>
                  <a:cubicBezTo>
                    <a:pt x="2384" y="2128"/>
                    <a:pt x="2379" y="1889"/>
                    <a:pt x="2135" y="1737"/>
                  </a:cubicBezTo>
                  <a:lnTo>
                    <a:pt x="2135" y="1737"/>
                  </a:lnTo>
                  <a:cubicBezTo>
                    <a:pt x="2129" y="1734"/>
                    <a:pt x="2122" y="1729"/>
                    <a:pt x="2116" y="1726"/>
                  </a:cubicBezTo>
                  <a:lnTo>
                    <a:pt x="2116" y="1726"/>
                  </a:lnTo>
                  <a:cubicBezTo>
                    <a:pt x="1843" y="1569"/>
                    <a:pt x="1401" y="1569"/>
                    <a:pt x="1129" y="1726"/>
                  </a:cubicBezTo>
                  <a:lnTo>
                    <a:pt x="1129" y="1726"/>
                  </a:lnTo>
                  <a:cubicBezTo>
                    <a:pt x="1058" y="1768"/>
                    <a:pt x="1005" y="1816"/>
                    <a:pt x="972" y="1868"/>
                  </a:cubicBezTo>
                  <a:lnTo>
                    <a:pt x="972" y="1868"/>
                  </a:lnTo>
                  <a:cubicBezTo>
                    <a:pt x="935" y="1923"/>
                    <a:pt x="814" y="1939"/>
                    <a:pt x="738" y="1901"/>
                  </a:cubicBezTo>
                  <a:lnTo>
                    <a:pt x="0" y="1476"/>
                  </a:lnTo>
                  <a:lnTo>
                    <a:pt x="2540" y="0"/>
                  </a:lnTo>
                  <a:lnTo>
                    <a:pt x="5095" y="1476"/>
                  </a:lnTo>
                </a:path>
              </a:pathLst>
            </a:custGeom>
            <a:solidFill>
              <a:srgbClr val="36AFCE">
                <a:lumMod val="60000"/>
                <a:lumOff val="4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27" name="Freeform 55">
              <a:extLst>
                <a:ext uri="{FF2B5EF4-FFF2-40B4-BE49-F238E27FC236}">
                  <a16:creationId xmlns:a16="http://schemas.microsoft.com/office/drawing/2014/main" id="{47817041-05CD-4C4D-A36E-15B70CD137EE}"/>
                </a:ext>
              </a:extLst>
            </p:cNvPr>
            <p:cNvSpPr>
              <a:spLocks noChangeArrowheads="1"/>
            </p:cNvSpPr>
            <p:nvPr/>
          </p:nvSpPr>
          <p:spPr bwMode="auto">
            <a:xfrm>
              <a:off x="9853340" y="8354628"/>
              <a:ext cx="4670974" cy="2704027"/>
            </a:xfrm>
            <a:custGeom>
              <a:avLst/>
              <a:gdLst>
                <a:gd name="T0" fmla="*/ 1743 w 4891"/>
                <a:gd name="T1" fmla="*/ 2422 h 2833"/>
                <a:gd name="T2" fmla="*/ 1743 w 4891"/>
                <a:gd name="T3" fmla="*/ 2422 h 2833"/>
                <a:gd name="T4" fmla="*/ 1731 w 4891"/>
                <a:gd name="T5" fmla="*/ 2409 h 2833"/>
                <a:gd name="T6" fmla="*/ 1731 w 4891"/>
                <a:gd name="T7" fmla="*/ 2409 h 2833"/>
                <a:gd name="T8" fmla="*/ 1783 w 4891"/>
                <a:gd name="T9" fmla="*/ 2381 h 2833"/>
                <a:gd name="T10" fmla="*/ 1783 w 4891"/>
                <a:gd name="T11" fmla="*/ 2381 h 2833"/>
                <a:gd name="T12" fmla="*/ 2070 w 4891"/>
                <a:gd name="T13" fmla="*/ 2266 h 2833"/>
                <a:gd name="T14" fmla="*/ 2070 w 4891"/>
                <a:gd name="T15" fmla="*/ 2266 h 2833"/>
                <a:gd name="T16" fmla="*/ 2270 w 4891"/>
                <a:gd name="T17" fmla="*/ 1952 h 2833"/>
                <a:gd name="T18" fmla="*/ 2270 w 4891"/>
                <a:gd name="T19" fmla="*/ 1952 h 2833"/>
                <a:gd name="T20" fmla="*/ 2059 w 4891"/>
                <a:gd name="T21" fmla="*/ 1635 h 2833"/>
                <a:gd name="T22" fmla="*/ 2059 w 4891"/>
                <a:gd name="T23" fmla="*/ 1635 h 2833"/>
                <a:gd name="T24" fmla="*/ 2039 w 4891"/>
                <a:gd name="T25" fmla="*/ 1623 h 2833"/>
                <a:gd name="T26" fmla="*/ 2039 w 4891"/>
                <a:gd name="T27" fmla="*/ 1623 h 2833"/>
                <a:gd name="T28" fmla="*/ 1519 w 4891"/>
                <a:gd name="T29" fmla="*/ 1498 h 2833"/>
                <a:gd name="T30" fmla="*/ 1519 w 4891"/>
                <a:gd name="T31" fmla="*/ 1498 h 2833"/>
                <a:gd name="T32" fmla="*/ 1001 w 4891"/>
                <a:gd name="T33" fmla="*/ 1623 h 2833"/>
                <a:gd name="T34" fmla="*/ 1001 w 4891"/>
                <a:gd name="T35" fmla="*/ 1623 h 2833"/>
                <a:gd name="T36" fmla="*/ 826 w 4891"/>
                <a:gd name="T37" fmla="*/ 1780 h 2833"/>
                <a:gd name="T38" fmla="*/ 826 w 4891"/>
                <a:gd name="T39" fmla="*/ 1780 h 2833"/>
                <a:gd name="T40" fmla="*/ 731 w 4891"/>
                <a:gd name="T41" fmla="*/ 1811 h 2833"/>
                <a:gd name="T42" fmla="*/ 731 w 4891"/>
                <a:gd name="T43" fmla="*/ 1811 h 2833"/>
                <a:gd name="T44" fmla="*/ 660 w 4891"/>
                <a:gd name="T45" fmla="*/ 1796 h 2833"/>
                <a:gd name="T46" fmla="*/ 0 w 4891"/>
                <a:gd name="T47" fmla="*/ 1417 h 2833"/>
                <a:gd name="T48" fmla="*/ 2437 w 4891"/>
                <a:gd name="T49" fmla="*/ 0 h 2833"/>
                <a:gd name="T50" fmla="*/ 4890 w 4891"/>
                <a:gd name="T51" fmla="*/ 1417 h 2833"/>
                <a:gd name="T52" fmla="*/ 4241 w 4891"/>
                <a:gd name="T53" fmla="*/ 1793 h 2833"/>
                <a:gd name="T54" fmla="*/ 4241 w 4891"/>
                <a:gd name="T55" fmla="*/ 1793 h 2833"/>
                <a:gd name="T56" fmla="*/ 4172 w 4891"/>
                <a:gd name="T57" fmla="*/ 1898 h 2833"/>
                <a:gd name="T58" fmla="*/ 4172 w 4891"/>
                <a:gd name="T59" fmla="*/ 1898 h 2833"/>
                <a:gd name="T60" fmla="*/ 4241 w 4891"/>
                <a:gd name="T61" fmla="*/ 2003 h 2833"/>
                <a:gd name="T62" fmla="*/ 4241 w 4891"/>
                <a:gd name="T63" fmla="*/ 2003 h 2833"/>
                <a:gd name="T64" fmla="*/ 4308 w 4891"/>
                <a:gd name="T65" fmla="*/ 2028 h 2833"/>
                <a:gd name="T66" fmla="*/ 4308 w 4891"/>
                <a:gd name="T67" fmla="*/ 2028 h 2833"/>
                <a:gd name="T68" fmla="*/ 4537 w 4891"/>
                <a:gd name="T69" fmla="*/ 2114 h 2833"/>
                <a:gd name="T70" fmla="*/ 4537 w 4891"/>
                <a:gd name="T71" fmla="*/ 2114 h 2833"/>
                <a:gd name="T72" fmla="*/ 4717 w 4891"/>
                <a:gd name="T73" fmla="*/ 2359 h 2833"/>
                <a:gd name="T74" fmla="*/ 4717 w 4891"/>
                <a:gd name="T75" fmla="*/ 2359 h 2833"/>
                <a:gd name="T76" fmla="*/ 4522 w 4891"/>
                <a:gd name="T77" fmla="*/ 2606 h 2833"/>
                <a:gd name="T78" fmla="*/ 4522 w 4891"/>
                <a:gd name="T79" fmla="*/ 2606 h 2833"/>
                <a:gd name="T80" fmla="*/ 4073 w 4891"/>
                <a:gd name="T81" fmla="*/ 2707 h 2833"/>
                <a:gd name="T82" fmla="*/ 4073 w 4891"/>
                <a:gd name="T83" fmla="*/ 2707 h 2833"/>
                <a:gd name="T84" fmla="*/ 3631 w 4891"/>
                <a:gd name="T85" fmla="*/ 2610 h 2833"/>
                <a:gd name="T86" fmla="*/ 3631 w 4891"/>
                <a:gd name="T87" fmla="*/ 2610 h 2833"/>
                <a:gd name="T88" fmla="*/ 3605 w 4891"/>
                <a:gd name="T89" fmla="*/ 2596 h 2833"/>
                <a:gd name="T90" fmla="*/ 3605 w 4891"/>
                <a:gd name="T91" fmla="*/ 2596 h 2833"/>
                <a:gd name="T92" fmla="*/ 3464 w 4891"/>
                <a:gd name="T93" fmla="*/ 2471 h 2833"/>
                <a:gd name="T94" fmla="*/ 3464 w 4891"/>
                <a:gd name="T95" fmla="*/ 2471 h 2833"/>
                <a:gd name="T96" fmla="*/ 3413 w 4891"/>
                <a:gd name="T97" fmla="*/ 2425 h 2833"/>
                <a:gd name="T98" fmla="*/ 3413 w 4891"/>
                <a:gd name="T99" fmla="*/ 2425 h 2833"/>
                <a:gd name="T100" fmla="*/ 3283 w 4891"/>
                <a:gd name="T101" fmla="*/ 2394 h 2833"/>
                <a:gd name="T102" fmla="*/ 3283 w 4891"/>
                <a:gd name="T103" fmla="*/ 2394 h 2833"/>
                <a:gd name="T104" fmla="*/ 3152 w 4891"/>
                <a:gd name="T105" fmla="*/ 2425 h 2833"/>
                <a:gd name="T106" fmla="*/ 2452 w 4891"/>
                <a:gd name="T107" fmla="*/ 2832 h 2833"/>
                <a:gd name="T108" fmla="*/ 1743 w 4891"/>
                <a:gd name="T109" fmla="*/ 2422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1" h="2833">
                  <a:moveTo>
                    <a:pt x="1743" y="2422"/>
                  </a:moveTo>
                  <a:lnTo>
                    <a:pt x="1743" y="2422"/>
                  </a:lnTo>
                  <a:cubicBezTo>
                    <a:pt x="1734" y="2416"/>
                    <a:pt x="1731" y="2410"/>
                    <a:pt x="1731" y="2409"/>
                  </a:cubicBezTo>
                  <a:lnTo>
                    <a:pt x="1731" y="2409"/>
                  </a:lnTo>
                  <a:cubicBezTo>
                    <a:pt x="1732" y="2405"/>
                    <a:pt x="1746" y="2389"/>
                    <a:pt x="1783" y="2381"/>
                  </a:cubicBezTo>
                  <a:lnTo>
                    <a:pt x="1783" y="2381"/>
                  </a:lnTo>
                  <a:cubicBezTo>
                    <a:pt x="1893" y="2357"/>
                    <a:pt x="1989" y="2318"/>
                    <a:pt x="2070" y="2266"/>
                  </a:cubicBezTo>
                  <a:lnTo>
                    <a:pt x="2070" y="2266"/>
                  </a:lnTo>
                  <a:cubicBezTo>
                    <a:pt x="2200" y="2183"/>
                    <a:pt x="2271" y="2071"/>
                    <a:pt x="2270" y="1952"/>
                  </a:cubicBezTo>
                  <a:lnTo>
                    <a:pt x="2270" y="1952"/>
                  </a:lnTo>
                  <a:cubicBezTo>
                    <a:pt x="2268" y="1831"/>
                    <a:pt x="2194" y="1718"/>
                    <a:pt x="2059" y="1635"/>
                  </a:cubicBezTo>
                  <a:lnTo>
                    <a:pt x="2059" y="1635"/>
                  </a:lnTo>
                  <a:cubicBezTo>
                    <a:pt x="2052" y="1631"/>
                    <a:pt x="2046" y="1628"/>
                    <a:pt x="2039" y="1623"/>
                  </a:cubicBezTo>
                  <a:lnTo>
                    <a:pt x="2039" y="1623"/>
                  </a:lnTo>
                  <a:cubicBezTo>
                    <a:pt x="1899" y="1542"/>
                    <a:pt x="1714" y="1498"/>
                    <a:pt x="1519" y="1498"/>
                  </a:cubicBezTo>
                  <a:lnTo>
                    <a:pt x="1519" y="1498"/>
                  </a:lnTo>
                  <a:cubicBezTo>
                    <a:pt x="1324" y="1498"/>
                    <a:pt x="1140" y="1542"/>
                    <a:pt x="1001" y="1623"/>
                  </a:cubicBezTo>
                  <a:lnTo>
                    <a:pt x="1001" y="1623"/>
                  </a:lnTo>
                  <a:cubicBezTo>
                    <a:pt x="924" y="1667"/>
                    <a:pt x="865" y="1720"/>
                    <a:pt x="826" y="1780"/>
                  </a:cubicBezTo>
                  <a:lnTo>
                    <a:pt x="826" y="1780"/>
                  </a:lnTo>
                  <a:cubicBezTo>
                    <a:pt x="816" y="1795"/>
                    <a:pt x="780" y="1811"/>
                    <a:pt x="731" y="1811"/>
                  </a:cubicBezTo>
                  <a:lnTo>
                    <a:pt x="731" y="1811"/>
                  </a:lnTo>
                  <a:cubicBezTo>
                    <a:pt x="705" y="1811"/>
                    <a:pt x="679" y="1806"/>
                    <a:pt x="660" y="1796"/>
                  </a:cubicBezTo>
                  <a:lnTo>
                    <a:pt x="0" y="1417"/>
                  </a:lnTo>
                  <a:lnTo>
                    <a:pt x="2437" y="0"/>
                  </a:lnTo>
                  <a:lnTo>
                    <a:pt x="4890" y="1417"/>
                  </a:lnTo>
                  <a:lnTo>
                    <a:pt x="4241" y="1793"/>
                  </a:lnTo>
                  <a:lnTo>
                    <a:pt x="4241" y="1793"/>
                  </a:lnTo>
                  <a:cubicBezTo>
                    <a:pt x="4197" y="1819"/>
                    <a:pt x="4172" y="1857"/>
                    <a:pt x="4172" y="1898"/>
                  </a:cubicBezTo>
                  <a:lnTo>
                    <a:pt x="4172" y="1898"/>
                  </a:lnTo>
                  <a:cubicBezTo>
                    <a:pt x="4172" y="1940"/>
                    <a:pt x="4197" y="1978"/>
                    <a:pt x="4241" y="2003"/>
                  </a:cubicBezTo>
                  <a:lnTo>
                    <a:pt x="4241" y="2003"/>
                  </a:lnTo>
                  <a:cubicBezTo>
                    <a:pt x="4260" y="2014"/>
                    <a:pt x="4282" y="2023"/>
                    <a:pt x="4308" y="2028"/>
                  </a:cubicBezTo>
                  <a:lnTo>
                    <a:pt x="4308" y="2028"/>
                  </a:lnTo>
                  <a:cubicBezTo>
                    <a:pt x="4394" y="2048"/>
                    <a:pt x="4472" y="2076"/>
                    <a:pt x="4537" y="2114"/>
                  </a:cubicBezTo>
                  <a:lnTo>
                    <a:pt x="4537" y="2114"/>
                  </a:lnTo>
                  <a:cubicBezTo>
                    <a:pt x="4655" y="2182"/>
                    <a:pt x="4719" y="2269"/>
                    <a:pt x="4717" y="2359"/>
                  </a:cubicBezTo>
                  <a:lnTo>
                    <a:pt x="4717" y="2359"/>
                  </a:lnTo>
                  <a:cubicBezTo>
                    <a:pt x="4716" y="2452"/>
                    <a:pt x="4647" y="2539"/>
                    <a:pt x="4522" y="2606"/>
                  </a:cubicBezTo>
                  <a:lnTo>
                    <a:pt x="4522" y="2606"/>
                  </a:lnTo>
                  <a:cubicBezTo>
                    <a:pt x="4402" y="2671"/>
                    <a:pt x="4242" y="2707"/>
                    <a:pt x="4073" y="2707"/>
                  </a:cubicBezTo>
                  <a:lnTo>
                    <a:pt x="4073" y="2707"/>
                  </a:lnTo>
                  <a:cubicBezTo>
                    <a:pt x="3908" y="2707"/>
                    <a:pt x="3751" y="2672"/>
                    <a:pt x="3631" y="2610"/>
                  </a:cubicBezTo>
                  <a:lnTo>
                    <a:pt x="3631" y="2610"/>
                  </a:lnTo>
                  <a:cubicBezTo>
                    <a:pt x="3622" y="2606"/>
                    <a:pt x="3614" y="2601"/>
                    <a:pt x="3605" y="2596"/>
                  </a:cubicBezTo>
                  <a:lnTo>
                    <a:pt x="3605" y="2596"/>
                  </a:lnTo>
                  <a:cubicBezTo>
                    <a:pt x="3542" y="2560"/>
                    <a:pt x="3494" y="2518"/>
                    <a:pt x="3464" y="2471"/>
                  </a:cubicBezTo>
                  <a:lnTo>
                    <a:pt x="3464" y="2471"/>
                  </a:lnTo>
                  <a:cubicBezTo>
                    <a:pt x="3451" y="2453"/>
                    <a:pt x="3434" y="2438"/>
                    <a:pt x="3413" y="2425"/>
                  </a:cubicBezTo>
                  <a:lnTo>
                    <a:pt x="3413" y="2425"/>
                  </a:lnTo>
                  <a:cubicBezTo>
                    <a:pt x="3378" y="2405"/>
                    <a:pt x="3332" y="2394"/>
                    <a:pt x="3283" y="2394"/>
                  </a:cubicBezTo>
                  <a:lnTo>
                    <a:pt x="3283" y="2394"/>
                  </a:lnTo>
                  <a:cubicBezTo>
                    <a:pt x="3234" y="2394"/>
                    <a:pt x="3188" y="2405"/>
                    <a:pt x="3152" y="2425"/>
                  </a:cubicBezTo>
                  <a:lnTo>
                    <a:pt x="2452" y="2832"/>
                  </a:lnTo>
                  <a:lnTo>
                    <a:pt x="1743" y="2422"/>
                  </a:lnTo>
                </a:path>
              </a:pathLst>
            </a:custGeom>
            <a:solidFill>
              <a:srgbClr val="36AFCE"/>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28" name="Freeform 56">
              <a:extLst>
                <a:ext uri="{FF2B5EF4-FFF2-40B4-BE49-F238E27FC236}">
                  <a16:creationId xmlns:a16="http://schemas.microsoft.com/office/drawing/2014/main" id="{5FE851B8-FE3F-4193-B9F1-370094D0D04A}"/>
                </a:ext>
              </a:extLst>
            </p:cNvPr>
            <p:cNvSpPr>
              <a:spLocks noChangeArrowheads="1"/>
            </p:cNvSpPr>
            <p:nvPr/>
          </p:nvSpPr>
          <p:spPr bwMode="auto">
            <a:xfrm>
              <a:off x="12195145" y="9706639"/>
              <a:ext cx="4868934" cy="2817748"/>
            </a:xfrm>
            <a:custGeom>
              <a:avLst/>
              <a:gdLst>
                <a:gd name="T0" fmla="*/ 4657 w 5098"/>
                <a:gd name="T1" fmla="*/ 250 h 2952"/>
                <a:gd name="T2" fmla="*/ 4657 w 5098"/>
                <a:gd name="T3" fmla="*/ 250 h 2952"/>
                <a:gd name="T4" fmla="*/ 4660 w 5098"/>
                <a:gd name="T5" fmla="*/ 821 h 2952"/>
                <a:gd name="T6" fmla="*/ 4660 w 5098"/>
                <a:gd name="T7" fmla="*/ 821 h 2952"/>
                <a:gd name="T8" fmla="*/ 4417 w 5098"/>
                <a:gd name="T9" fmla="*/ 913 h 2952"/>
                <a:gd name="T10" fmla="*/ 4417 w 5098"/>
                <a:gd name="T11" fmla="*/ 913 h 2952"/>
                <a:gd name="T12" fmla="*/ 4367 w 5098"/>
                <a:gd name="T13" fmla="*/ 1053 h 2952"/>
                <a:gd name="T14" fmla="*/ 5097 w 5098"/>
                <a:gd name="T15" fmla="*/ 1475 h 2952"/>
                <a:gd name="T16" fmla="*/ 2557 w 5098"/>
                <a:gd name="T17" fmla="*/ 2951 h 2952"/>
                <a:gd name="T18" fmla="*/ 0 w 5098"/>
                <a:gd name="T19" fmla="*/ 1475 h 2952"/>
                <a:gd name="T20" fmla="*/ 734 w 5098"/>
                <a:gd name="T21" fmla="*/ 1049 h 2952"/>
                <a:gd name="T22" fmla="*/ 734 w 5098"/>
                <a:gd name="T23" fmla="*/ 1049 h 2952"/>
                <a:gd name="T24" fmla="*/ 935 w 5098"/>
                <a:gd name="T25" fmla="*/ 1053 h 2952"/>
                <a:gd name="T26" fmla="*/ 935 w 5098"/>
                <a:gd name="T27" fmla="*/ 1053 h 2952"/>
                <a:gd name="T28" fmla="*/ 968 w 5098"/>
                <a:gd name="T29" fmla="*/ 1082 h 2952"/>
                <a:gd name="T30" fmla="*/ 968 w 5098"/>
                <a:gd name="T31" fmla="*/ 1082 h 2952"/>
                <a:gd name="T32" fmla="*/ 1128 w 5098"/>
                <a:gd name="T33" fmla="*/ 1224 h 2952"/>
                <a:gd name="T34" fmla="*/ 1128 w 5098"/>
                <a:gd name="T35" fmla="*/ 1224 h 2952"/>
                <a:gd name="T36" fmla="*/ 2132 w 5098"/>
                <a:gd name="T37" fmla="*/ 1213 h 2952"/>
                <a:gd name="T38" fmla="*/ 2132 w 5098"/>
                <a:gd name="T39" fmla="*/ 1213 h 2952"/>
                <a:gd name="T40" fmla="*/ 2136 w 5098"/>
                <a:gd name="T41" fmla="*/ 668 h 2952"/>
                <a:gd name="T42" fmla="*/ 2136 w 5098"/>
                <a:gd name="T43" fmla="*/ 668 h 2952"/>
                <a:gd name="T44" fmla="*/ 2111 w 5098"/>
                <a:gd name="T45" fmla="*/ 652 h 2952"/>
                <a:gd name="T46" fmla="*/ 2111 w 5098"/>
                <a:gd name="T47" fmla="*/ 652 h 2952"/>
                <a:gd name="T48" fmla="*/ 1866 w 5098"/>
                <a:gd name="T49" fmla="*/ 560 h 2952"/>
                <a:gd name="T50" fmla="*/ 1866 w 5098"/>
                <a:gd name="T51" fmla="*/ 560 h 2952"/>
                <a:gd name="T52" fmla="*/ 1815 w 5098"/>
                <a:gd name="T53" fmla="*/ 541 h 2952"/>
                <a:gd name="T54" fmla="*/ 1815 w 5098"/>
                <a:gd name="T55" fmla="*/ 541 h 2952"/>
                <a:gd name="T56" fmla="*/ 1807 w 5098"/>
                <a:gd name="T57" fmla="*/ 425 h 2952"/>
                <a:gd name="T58" fmla="*/ 2540 w 5098"/>
                <a:gd name="T59" fmla="*/ 0 h 2952"/>
                <a:gd name="T60" fmla="*/ 3271 w 5098"/>
                <a:gd name="T61" fmla="*/ 421 h 2952"/>
                <a:gd name="T62" fmla="*/ 3271 w 5098"/>
                <a:gd name="T63" fmla="*/ 421 h 2952"/>
                <a:gd name="T64" fmla="*/ 3512 w 5098"/>
                <a:gd name="T65" fmla="*/ 392 h 2952"/>
                <a:gd name="T66" fmla="*/ 3512 w 5098"/>
                <a:gd name="T67" fmla="*/ 392 h 2952"/>
                <a:gd name="T68" fmla="*/ 3698 w 5098"/>
                <a:gd name="T69" fmla="*/ 235 h 2952"/>
                <a:gd name="T70" fmla="*/ 3698 w 5098"/>
                <a:gd name="T71" fmla="*/ 235 h 2952"/>
                <a:gd name="T72" fmla="*/ 4637 w 5098"/>
                <a:gd name="T73" fmla="*/ 239 h 2952"/>
                <a:gd name="T74" fmla="*/ 4637 w 5098"/>
                <a:gd name="T75" fmla="*/ 239 h 2952"/>
                <a:gd name="T76" fmla="*/ 4657 w 5098"/>
                <a:gd name="T77" fmla="*/ 250 h 2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98" h="2952">
                  <a:moveTo>
                    <a:pt x="4657" y="250"/>
                  </a:moveTo>
                  <a:lnTo>
                    <a:pt x="4657" y="250"/>
                  </a:lnTo>
                  <a:cubicBezTo>
                    <a:pt x="4930" y="407"/>
                    <a:pt x="4932" y="664"/>
                    <a:pt x="4660" y="821"/>
                  </a:cubicBezTo>
                  <a:lnTo>
                    <a:pt x="4660" y="821"/>
                  </a:lnTo>
                  <a:cubicBezTo>
                    <a:pt x="4589" y="863"/>
                    <a:pt x="4506" y="893"/>
                    <a:pt x="4417" y="913"/>
                  </a:cubicBezTo>
                  <a:lnTo>
                    <a:pt x="4417" y="913"/>
                  </a:lnTo>
                  <a:cubicBezTo>
                    <a:pt x="4317" y="935"/>
                    <a:pt x="4291" y="1010"/>
                    <a:pt x="4367" y="1053"/>
                  </a:cubicBezTo>
                  <a:lnTo>
                    <a:pt x="5097" y="1475"/>
                  </a:lnTo>
                  <a:lnTo>
                    <a:pt x="2557" y="2951"/>
                  </a:lnTo>
                  <a:lnTo>
                    <a:pt x="0" y="1475"/>
                  </a:lnTo>
                  <a:lnTo>
                    <a:pt x="734" y="1049"/>
                  </a:lnTo>
                  <a:lnTo>
                    <a:pt x="734" y="1049"/>
                  </a:lnTo>
                  <a:cubicBezTo>
                    <a:pt x="794" y="1018"/>
                    <a:pt x="882" y="1022"/>
                    <a:pt x="935" y="1053"/>
                  </a:cubicBezTo>
                  <a:lnTo>
                    <a:pt x="935" y="1053"/>
                  </a:lnTo>
                  <a:cubicBezTo>
                    <a:pt x="949" y="1061"/>
                    <a:pt x="960" y="1071"/>
                    <a:pt x="968" y="1082"/>
                  </a:cubicBezTo>
                  <a:lnTo>
                    <a:pt x="968" y="1082"/>
                  </a:lnTo>
                  <a:cubicBezTo>
                    <a:pt x="1002" y="1134"/>
                    <a:pt x="1055" y="1182"/>
                    <a:pt x="1128" y="1224"/>
                  </a:cubicBezTo>
                  <a:lnTo>
                    <a:pt x="1128" y="1224"/>
                  </a:lnTo>
                  <a:cubicBezTo>
                    <a:pt x="1407" y="1385"/>
                    <a:pt x="1863" y="1381"/>
                    <a:pt x="2132" y="1213"/>
                  </a:cubicBezTo>
                  <a:lnTo>
                    <a:pt x="2132" y="1213"/>
                  </a:lnTo>
                  <a:cubicBezTo>
                    <a:pt x="2375" y="1061"/>
                    <a:pt x="2377" y="822"/>
                    <a:pt x="2136" y="668"/>
                  </a:cubicBezTo>
                  <a:lnTo>
                    <a:pt x="2136" y="668"/>
                  </a:lnTo>
                  <a:cubicBezTo>
                    <a:pt x="2128" y="662"/>
                    <a:pt x="2119" y="658"/>
                    <a:pt x="2111" y="652"/>
                  </a:cubicBezTo>
                  <a:lnTo>
                    <a:pt x="2111" y="652"/>
                  </a:lnTo>
                  <a:cubicBezTo>
                    <a:pt x="2038" y="611"/>
                    <a:pt x="1954" y="580"/>
                    <a:pt x="1866" y="560"/>
                  </a:cubicBezTo>
                  <a:lnTo>
                    <a:pt x="1866" y="560"/>
                  </a:lnTo>
                  <a:cubicBezTo>
                    <a:pt x="1845" y="556"/>
                    <a:pt x="1828" y="550"/>
                    <a:pt x="1815" y="541"/>
                  </a:cubicBezTo>
                  <a:lnTo>
                    <a:pt x="1815" y="541"/>
                  </a:lnTo>
                  <a:cubicBezTo>
                    <a:pt x="1762" y="511"/>
                    <a:pt x="1755" y="460"/>
                    <a:pt x="1807" y="425"/>
                  </a:cubicBezTo>
                  <a:lnTo>
                    <a:pt x="2540" y="0"/>
                  </a:lnTo>
                  <a:lnTo>
                    <a:pt x="3271" y="421"/>
                  </a:lnTo>
                  <a:lnTo>
                    <a:pt x="3271" y="421"/>
                  </a:lnTo>
                  <a:cubicBezTo>
                    <a:pt x="3346" y="464"/>
                    <a:pt x="3475" y="449"/>
                    <a:pt x="3512" y="392"/>
                  </a:cubicBezTo>
                  <a:lnTo>
                    <a:pt x="3512" y="392"/>
                  </a:lnTo>
                  <a:cubicBezTo>
                    <a:pt x="3551" y="333"/>
                    <a:pt x="3612" y="280"/>
                    <a:pt x="3698" y="235"/>
                  </a:cubicBezTo>
                  <a:lnTo>
                    <a:pt x="3698" y="235"/>
                  </a:lnTo>
                  <a:cubicBezTo>
                    <a:pt x="3963" y="97"/>
                    <a:pt x="4374" y="99"/>
                    <a:pt x="4637" y="239"/>
                  </a:cubicBezTo>
                  <a:lnTo>
                    <a:pt x="4637" y="239"/>
                  </a:lnTo>
                  <a:cubicBezTo>
                    <a:pt x="4644" y="242"/>
                    <a:pt x="4651" y="246"/>
                    <a:pt x="4657" y="250"/>
                  </a:cubicBezTo>
                </a:path>
              </a:pathLst>
            </a:custGeom>
            <a:solidFill>
              <a:srgbClr val="1D6FA9">
                <a:lumMod val="60000"/>
                <a:lumOff val="4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29" name="Freeform 57">
              <a:extLst>
                <a:ext uri="{FF2B5EF4-FFF2-40B4-BE49-F238E27FC236}">
                  <a16:creationId xmlns:a16="http://schemas.microsoft.com/office/drawing/2014/main" id="{6793027E-B1EF-4FD7-AA1B-67E8B53FED2D}"/>
                </a:ext>
              </a:extLst>
            </p:cNvPr>
            <p:cNvSpPr>
              <a:spLocks noChangeArrowheads="1"/>
            </p:cNvSpPr>
            <p:nvPr/>
          </p:nvSpPr>
          <p:spPr bwMode="auto">
            <a:xfrm>
              <a:off x="12296230" y="9765606"/>
              <a:ext cx="4670974" cy="2704027"/>
            </a:xfrm>
            <a:custGeom>
              <a:avLst/>
              <a:gdLst>
                <a:gd name="T0" fmla="*/ 0 w 4891"/>
                <a:gd name="T1" fmla="*/ 1415 h 2832"/>
                <a:gd name="T2" fmla="*/ 655 w 4891"/>
                <a:gd name="T3" fmla="*/ 1034 h 2832"/>
                <a:gd name="T4" fmla="*/ 655 w 4891"/>
                <a:gd name="T5" fmla="*/ 1034 h 2832"/>
                <a:gd name="T6" fmla="*/ 726 w 4891"/>
                <a:gd name="T7" fmla="*/ 1019 h 2832"/>
                <a:gd name="T8" fmla="*/ 726 w 4891"/>
                <a:gd name="T9" fmla="*/ 1019 h 2832"/>
                <a:gd name="T10" fmla="*/ 805 w 4891"/>
                <a:gd name="T11" fmla="*/ 1038 h 2832"/>
                <a:gd name="T12" fmla="*/ 805 w 4891"/>
                <a:gd name="T13" fmla="*/ 1038 h 2832"/>
                <a:gd name="T14" fmla="*/ 821 w 4891"/>
                <a:gd name="T15" fmla="*/ 1051 h 2832"/>
                <a:gd name="T16" fmla="*/ 821 w 4891"/>
                <a:gd name="T17" fmla="*/ 1051 h 2832"/>
                <a:gd name="T18" fmla="*/ 998 w 4891"/>
                <a:gd name="T19" fmla="*/ 1208 h 2832"/>
                <a:gd name="T20" fmla="*/ 998 w 4891"/>
                <a:gd name="T21" fmla="*/ 1208 h 2832"/>
                <a:gd name="T22" fmla="*/ 1517 w 4891"/>
                <a:gd name="T23" fmla="*/ 1334 h 2832"/>
                <a:gd name="T24" fmla="*/ 1517 w 4891"/>
                <a:gd name="T25" fmla="*/ 1334 h 2832"/>
                <a:gd name="T26" fmla="*/ 2056 w 4891"/>
                <a:gd name="T27" fmla="*/ 1196 h 2832"/>
                <a:gd name="T28" fmla="*/ 2056 w 4891"/>
                <a:gd name="T29" fmla="*/ 1196 h 2832"/>
                <a:gd name="T30" fmla="*/ 2263 w 4891"/>
                <a:gd name="T31" fmla="*/ 881 h 2832"/>
                <a:gd name="T32" fmla="*/ 2263 w 4891"/>
                <a:gd name="T33" fmla="*/ 881 h 2832"/>
                <a:gd name="T34" fmla="*/ 2060 w 4891"/>
                <a:gd name="T35" fmla="*/ 565 h 2832"/>
                <a:gd name="T36" fmla="*/ 2060 w 4891"/>
                <a:gd name="T37" fmla="*/ 565 h 2832"/>
                <a:gd name="T38" fmla="*/ 2032 w 4891"/>
                <a:gd name="T39" fmla="*/ 548 h 2832"/>
                <a:gd name="T40" fmla="*/ 2032 w 4891"/>
                <a:gd name="T41" fmla="*/ 548 h 2832"/>
                <a:gd name="T42" fmla="*/ 1772 w 4891"/>
                <a:gd name="T43" fmla="*/ 450 h 2832"/>
                <a:gd name="T44" fmla="*/ 1772 w 4891"/>
                <a:gd name="T45" fmla="*/ 450 h 2832"/>
                <a:gd name="T46" fmla="*/ 1736 w 4891"/>
                <a:gd name="T47" fmla="*/ 437 h 2832"/>
                <a:gd name="T48" fmla="*/ 1736 w 4891"/>
                <a:gd name="T49" fmla="*/ 437 h 2832"/>
                <a:gd name="T50" fmla="*/ 1719 w 4891"/>
                <a:gd name="T51" fmla="*/ 421 h 2832"/>
                <a:gd name="T52" fmla="*/ 1719 w 4891"/>
                <a:gd name="T53" fmla="*/ 421 h 2832"/>
                <a:gd name="T54" fmla="*/ 1731 w 4891"/>
                <a:gd name="T55" fmla="*/ 409 h 2832"/>
                <a:gd name="T56" fmla="*/ 2436 w 4891"/>
                <a:gd name="T57" fmla="*/ 0 h 2832"/>
                <a:gd name="T58" fmla="*/ 3141 w 4891"/>
                <a:gd name="T59" fmla="*/ 406 h 2832"/>
                <a:gd name="T60" fmla="*/ 3141 w 4891"/>
                <a:gd name="T61" fmla="*/ 406 h 2832"/>
                <a:gd name="T62" fmla="*/ 3272 w 4891"/>
                <a:gd name="T63" fmla="*/ 437 h 2832"/>
                <a:gd name="T64" fmla="*/ 3272 w 4891"/>
                <a:gd name="T65" fmla="*/ 437 h 2832"/>
                <a:gd name="T66" fmla="*/ 3452 w 4891"/>
                <a:gd name="T67" fmla="*/ 360 h 2832"/>
                <a:gd name="T68" fmla="*/ 3452 w 4891"/>
                <a:gd name="T69" fmla="*/ 360 h 2832"/>
                <a:gd name="T70" fmla="*/ 3618 w 4891"/>
                <a:gd name="T71" fmla="*/ 221 h 2832"/>
                <a:gd name="T72" fmla="*/ 3618 w 4891"/>
                <a:gd name="T73" fmla="*/ 221 h 2832"/>
                <a:gd name="T74" fmla="*/ 4059 w 4891"/>
                <a:gd name="T75" fmla="*/ 125 h 2832"/>
                <a:gd name="T76" fmla="*/ 4059 w 4891"/>
                <a:gd name="T77" fmla="*/ 125 h 2832"/>
                <a:gd name="T78" fmla="*/ 4509 w 4891"/>
                <a:gd name="T79" fmla="*/ 225 h 2832"/>
                <a:gd name="T80" fmla="*/ 4509 w 4891"/>
                <a:gd name="T81" fmla="*/ 225 h 2832"/>
                <a:gd name="T82" fmla="*/ 4528 w 4891"/>
                <a:gd name="T83" fmla="*/ 235 h 2832"/>
                <a:gd name="T84" fmla="*/ 4528 w 4891"/>
                <a:gd name="T85" fmla="*/ 235 h 2832"/>
                <a:gd name="T86" fmla="*/ 4707 w 4891"/>
                <a:gd name="T87" fmla="*/ 477 h 2832"/>
                <a:gd name="T88" fmla="*/ 4707 w 4891"/>
                <a:gd name="T89" fmla="*/ 477 h 2832"/>
                <a:gd name="T90" fmla="*/ 4530 w 4891"/>
                <a:gd name="T91" fmla="*/ 717 h 2832"/>
                <a:gd name="T92" fmla="*/ 4530 w 4891"/>
                <a:gd name="T93" fmla="*/ 717 h 2832"/>
                <a:gd name="T94" fmla="*/ 4302 w 4891"/>
                <a:gd name="T95" fmla="*/ 803 h 2832"/>
                <a:gd name="T96" fmla="*/ 4302 w 4891"/>
                <a:gd name="T97" fmla="*/ 803 h 2832"/>
                <a:gd name="T98" fmla="*/ 4168 w 4891"/>
                <a:gd name="T99" fmla="*/ 917 h 2832"/>
                <a:gd name="T100" fmla="*/ 4168 w 4891"/>
                <a:gd name="T101" fmla="*/ 917 h 2832"/>
                <a:gd name="T102" fmla="*/ 4237 w 4891"/>
                <a:gd name="T103" fmla="*/ 1038 h 2832"/>
                <a:gd name="T104" fmla="*/ 4890 w 4891"/>
                <a:gd name="T105" fmla="*/ 1415 h 2832"/>
                <a:gd name="T106" fmla="*/ 2453 w 4891"/>
                <a:gd name="T107" fmla="*/ 2831 h 2832"/>
                <a:gd name="T108" fmla="*/ 0 w 4891"/>
                <a:gd name="T109" fmla="*/ 1415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1" h="2832">
                  <a:moveTo>
                    <a:pt x="0" y="1415"/>
                  </a:moveTo>
                  <a:lnTo>
                    <a:pt x="655" y="1034"/>
                  </a:lnTo>
                  <a:lnTo>
                    <a:pt x="655" y="1034"/>
                  </a:lnTo>
                  <a:cubicBezTo>
                    <a:pt x="674" y="1025"/>
                    <a:pt x="699" y="1019"/>
                    <a:pt x="726" y="1019"/>
                  </a:cubicBezTo>
                  <a:lnTo>
                    <a:pt x="726" y="1019"/>
                  </a:lnTo>
                  <a:cubicBezTo>
                    <a:pt x="756" y="1019"/>
                    <a:pt x="786" y="1026"/>
                    <a:pt x="805" y="1038"/>
                  </a:cubicBezTo>
                  <a:lnTo>
                    <a:pt x="805" y="1038"/>
                  </a:lnTo>
                  <a:cubicBezTo>
                    <a:pt x="812" y="1042"/>
                    <a:pt x="818" y="1046"/>
                    <a:pt x="821" y="1051"/>
                  </a:cubicBezTo>
                  <a:lnTo>
                    <a:pt x="821" y="1051"/>
                  </a:lnTo>
                  <a:cubicBezTo>
                    <a:pt x="861" y="1111"/>
                    <a:pt x="920" y="1164"/>
                    <a:pt x="998" y="1208"/>
                  </a:cubicBezTo>
                  <a:lnTo>
                    <a:pt x="998" y="1208"/>
                  </a:lnTo>
                  <a:cubicBezTo>
                    <a:pt x="1137" y="1289"/>
                    <a:pt x="1322" y="1334"/>
                    <a:pt x="1517" y="1334"/>
                  </a:cubicBezTo>
                  <a:lnTo>
                    <a:pt x="1517" y="1334"/>
                  </a:lnTo>
                  <a:cubicBezTo>
                    <a:pt x="1723" y="1334"/>
                    <a:pt x="1914" y="1285"/>
                    <a:pt x="2056" y="1196"/>
                  </a:cubicBezTo>
                  <a:lnTo>
                    <a:pt x="2056" y="1196"/>
                  </a:lnTo>
                  <a:cubicBezTo>
                    <a:pt x="2189" y="1113"/>
                    <a:pt x="2263" y="1001"/>
                    <a:pt x="2263" y="881"/>
                  </a:cubicBezTo>
                  <a:lnTo>
                    <a:pt x="2263" y="881"/>
                  </a:lnTo>
                  <a:cubicBezTo>
                    <a:pt x="2264" y="761"/>
                    <a:pt x="2192" y="649"/>
                    <a:pt x="2060" y="565"/>
                  </a:cubicBezTo>
                  <a:lnTo>
                    <a:pt x="2060" y="565"/>
                  </a:lnTo>
                  <a:cubicBezTo>
                    <a:pt x="2051" y="559"/>
                    <a:pt x="2042" y="553"/>
                    <a:pt x="2032" y="548"/>
                  </a:cubicBezTo>
                  <a:lnTo>
                    <a:pt x="2032" y="548"/>
                  </a:lnTo>
                  <a:cubicBezTo>
                    <a:pt x="1957" y="504"/>
                    <a:pt x="1870" y="471"/>
                    <a:pt x="1772" y="450"/>
                  </a:cubicBezTo>
                  <a:lnTo>
                    <a:pt x="1772" y="450"/>
                  </a:lnTo>
                  <a:cubicBezTo>
                    <a:pt x="1758" y="447"/>
                    <a:pt x="1746" y="442"/>
                    <a:pt x="1736" y="437"/>
                  </a:cubicBezTo>
                  <a:lnTo>
                    <a:pt x="1736" y="437"/>
                  </a:lnTo>
                  <a:cubicBezTo>
                    <a:pt x="1723" y="429"/>
                    <a:pt x="1719" y="422"/>
                    <a:pt x="1719" y="421"/>
                  </a:cubicBezTo>
                  <a:lnTo>
                    <a:pt x="1719" y="421"/>
                  </a:lnTo>
                  <a:cubicBezTo>
                    <a:pt x="1719" y="420"/>
                    <a:pt x="1722" y="415"/>
                    <a:pt x="1731" y="409"/>
                  </a:cubicBezTo>
                  <a:lnTo>
                    <a:pt x="2436" y="0"/>
                  </a:lnTo>
                  <a:lnTo>
                    <a:pt x="3141" y="406"/>
                  </a:lnTo>
                  <a:lnTo>
                    <a:pt x="3141" y="406"/>
                  </a:lnTo>
                  <a:cubicBezTo>
                    <a:pt x="3177" y="426"/>
                    <a:pt x="3224" y="437"/>
                    <a:pt x="3272" y="437"/>
                  </a:cubicBezTo>
                  <a:lnTo>
                    <a:pt x="3272" y="437"/>
                  </a:lnTo>
                  <a:cubicBezTo>
                    <a:pt x="3335" y="437"/>
                    <a:pt x="3415" y="417"/>
                    <a:pt x="3452" y="360"/>
                  </a:cubicBezTo>
                  <a:lnTo>
                    <a:pt x="3452" y="360"/>
                  </a:lnTo>
                  <a:cubicBezTo>
                    <a:pt x="3486" y="308"/>
                    <a:pt x="3543" y="259"/>
                    <a:pt x="3618" y="221"/>
                  </a:cubicBezTo>
                  <a:lnTo>
                    <a:pt x="3618" y="221"/>
                  </a:lnTo>
                  <a:cubicBezTo>
                    <a:pt x="3737" y="158"/>
                    <a:pt x="3894" y="125"/>
                    <a:pt x="4059" y="125"/>
                  </a:cubicBezTo>
                  <a:lnTo>
                    <a:pt x="4059" y="125"/>
                  </a:lnTo>
                  <a:cubicBezTo>
                    <a:pt x="4228" y="125"/>
                    <a:pt x="4388" y="160"/>
                    <a:pt x="4509" y="225"/>
                  </a:cubicBezTo>
                  <a:lnTo>
                    <a:pt x="4509" y="225"/>
                  </a:lnTo>
                  <a:cubicBezTo>
                    <a:pt x="4515" y="228"/>
                    <a:pt x="4521" y="231"/>
                    <a:pt x="4528" y="235"/>
                  </a:cubicBezTo>
                  <a:lnTo>
                    <a:pt x="4528" y="235"/>
                  </a:lnTo>
                  <a:cubicBezTo>
                    <a:pt x="4643" y="302"/>
                    <a:pt x="4707" y="387"/>
                    <a:pt x="4707" y="477"/>
                  </a:cubicBezTo>
                  <a:lnTo>
                    <a:pt x="4707" y="477"/>
                  </a:lnTo>
                  <a:cubicBezTo>
                    <a:pt x="4708" y="565"/>
                    <a:pt x="4645" y="650"/>
                    <a:pt x="4530" y="717"/>
                  </a:cubicBezTo>
                  <a:lnTo>
                    <a:pt x="4530" y="717"/>
                  </a:lnTo>
                  <a:cubicBezTo>
                    <a:pt x="4465" y="755"/>
                    <a:pt x="4388" y="783"/>
                    <a:pt x="4302" y="803"/>
                  </a:cubicBezTo>
                  <a:lnTo>
                    <a:pt x="4302" y="803"/>
                  </a:lnTo>
                  <a:cubicBezTo>
                    <a:pt x="4227" y="819"/>
                    <a:pt x="4177" y="862"/>
                    <a:pt x="4168" y="917"/>
                  </a:cubicBezTo>
                  <a:lnTo>
                    <a:pt x="4168" y="917"/>
                  </a:lnTo>
                  <a:cubicBezTo>
                    <a:pt x="4162" y="964"/>
                    <a:pt x="4187" y="1009"/>
                    <a:pt x="4237" y="1038"/>
                  </a:cubicBezTo>
                  <a:lnTo>
                    <a:pt x="4890" y="1415"/>
                  </a:lnTo>
                  <a:lnTo>
                    <a:pt x="2453" y="2831"/>
                  </a:lnTo>
                  <a:lnTo>
                    <a:pt x="0" y="1415"/>
                  </a:lnTo>
                </a:path>
              </a:pathLst>
            </a:custGeom>
            <a:solidFill>
              <a:srgbClr val="1D6FA9"/>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30" name="Freeform 58">
              <a:extLst>
                <a:ext uri="{FF2B5EF4-FFF2-40B4-BE49-F238E27FC236}">
                  <a16:creationId xmlns:a16="http://schemas.microsoft.com/office/drawing/2014/main" id="{A44683BA-14E9-41E7-A376-5A9697445C06}"/>
                </a:ext>
              </a:extLst>
            </p:cNvPr>
            <p:cNvSpPr>
              <a:spLocks noChangeArrowheads="1"/>
            </p:cNvSpPr>
            <p:nvPr/>
          </p:nvSpPr>
          <p:spPr bwMode="auto">
            <a:xfrm>
              <a:off x="14638034" y="11117620"/>
              <a:ext cx="2426042" cy="1836380"/>
            </a:xfrm>
            <a:custGeom>
              <a:avLst/>
              <a:gdLst>
                <a:gd name="T0" fmla="*/ 2541 w 2542"/>
                <a:gd name="T1" fmla="*/ 0 h 1922"/>
                <a:gd name="T2" fmla="*/ 2540 w 2542"/>
                <a:gd name="T3" fmla="*/ 446 h 1922"/>
                <a:gd name="T4" fmla="*/ 0 w 2542"/>
                <a:gd name="T5" fmla="*/ 1921 h 1922"/>
                <a:gd name="T6" fmla="*/ 1 w 2542"/>
                <a:gd name="T7" fmla="*/ 1476 h 1922"/>
                <a:gd name="T8" fmla="*/ 2541 w 2542"/>
                <a:gd name="T9" fmla="*/ 0 h 1922"/>
              </a:gdLst>
              <a:ahLst/>
              <a:cxnLst>
                <a:cxn ang="0">
                  <a:pos x="T0" y="T1"/>
                </a:cxn>
                <a:cxn ang="0">
                  <a:pos x="T2" y="T3"/>
                </a:cxn>
                <a:cxn ang="0">
                  <a:pos x="T4" y="T5"/>
                </a:cxn>
                <a:cxn ang="0">
                  <a:pos x="T6" y="T7"/>
                </a:cxn>
                <a:cxn ang="0">
                  <a:pos x="T8" y="T9"/>
                </a:cxn>
              </a:cxnLst>
              <a:rect l="0" t="0" r="r" b="b"/>
              <a:pathLst>
                <a:path w="2542" h="1922">
                  <a:moveTo>
                    <a:pt x="2541" y="0"/>
                  </a:moveTo>
                  <a:lnTo>
                    <a:pt x="2540" y="446"/>
                  </a:lnTo>
                  <a:lnTo>
                    <a:pt x="0" y="1921"/>
                  </a:lnTo>
                  <a:lnTo>
                    <a:pt x="1" y="1476"/>
                  </a:lnTo>
                  <a:lnTo>
                    <a:pt x="2541" y="0"/>
                  </a:lnTo>
                </a:path>
              </a:pathLst>
            </a:custGeom>
            <a:solidFill>
              <a:srgbClr val="1D6FA9">
                <a:lumMod val="75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31" name="Freeform 59">
              <a:extLst>
                <a:ext uri="{FF2B5EF4-FFF2-40B4-BE49-F238E27FC236}">
                  <a16:creationId xmlns:a16="http://schemas.microsoft.com/office/drawing/2014/main" id="{1B635BA0-05C2-4B34-A15B-EAD25C17CB40}"/>
                </a:ext>
              </a:extLst>
            </p:cNvPr>
            <p:cNvSpPr>
              <a:spLocks noChangeArrowheads="1"/>
            </p:cNvSpPr>
            <p:nvPr/>
          </p:nvSpPr>
          <p:spPr bwMode="auto">
            <a:xfrm>
              <a:off x="12195145" y="11117620"/>
              <a:ext cx="2442890" cy="1836380"/>
            </a:xfrm>
            <a:custGeom>
              <a:avLst/>
              <a:gdLst>
                <a:gd name="T0" fmla="*/ 2557 w 2558"/>
                <a:gd name="T1" fmla="*/ 1476 h 1922"/>
                <a:gd name="T2" fmla="*/ 2556 w 2558"/>
                <a:gd name="T3" fmla="*/ 1921 h 1922"/>
                <a:gd name="T4" fmla="*/ 0 w 2558"/>
                <a:gd name="T5" fmla="*/ 446 h 1922"/>
                <a:gd name="T6" fmla="*/ 0 w 2558"/>
                <a:gd name="T7" fmla="*/ 0 h 1922"/>
                <a:gd name="T8" fmla="*/ 2557 w 2558"/>
                <a:gd name="T9" fmla="*/ 1476 h 1922"/>
              </a:gdLst>
              <a:ahLst/>
              <a:cxnLst>
                <a:cxn ang="0">
                  <a:pos x="T0" y="T1"/>
                </a:cxn>
                <a:cxn ang="0">
                  <a:pos x="T2" y="T3"/>
                </a:cxn>
                <a:cxn ang="0">
                  <a:pos x="T4" y="T5"/>
                </a:cxn>
                <a:cxn ang="0">
                  <a:pos x="T6" y="T7"/>
                </a:cxn>
                <a:cxn ang="0">
                  <a:pos x="T8" y="T9"/>
                </a:cxn>
              </a:cxnLst>
              <a:rect l="0" t="0" r="r" b="b"/>
              <a:pathLst>
                <a:path w="2558" h="1922">
                  <a:moveTo>
                    <a:pt x="2557" y="1476"/>
                  </a:moveTo>
                  <a:lnTo>
                    <a:pt x="2556" y="1921"/>
                  </a:lnTo>
                  <a:lnTo>
                    <a:pt x="0" y="446"/>
                  </a:lnTo>
                  <a:lnTo>
                    <a:pt x="0" y="0"/>
                  </a:lnTo>
                  <a:lnTo>
                    <a:pt x="2557" y="1476"/>
                  </a:lnTo>
                </a:path>
              </a:pathLst>
            </a:custGeom>
            <a:solidFill>
              <a:srgbClr val="1D6FA9">
                <a:lumMod val="75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32" name="Freeform 60">
              <a:extLst>
                <a:ext uri="{FF2B5EF4-FFF2-40B4-BE49-F238E27FC236}">
                  <a16:creationId xmlns:a16="http://schemas.microsoft.com/office/drawing/2014/main" id="{7FEA768D-0CA4-48AB-8EC0-02F5081B2638}"/>
                </a:ext>
              </a:extLst>
            </p:cNvPr>
            <p:cNvSpPr>
              <a:spLocks noChangeArrowheads="1"/>
            </p:cNvSpPr>
            <p:nvPr/>
          </p:nvSpPr>
          <p:spPr bwMode="auto">
            <a:xfrm>
              <a:off x="7271457" y="5324167"/>
              <a:ext cx="134781" cy="3506402"/>
            </a:xfrm>
            <a:custGeom>
              <a:avLst/>
              <a:gdLst>
                <a:gd name="T0" fmla="*/ 139 w 140"/>
                <a:gd name="T1" fmla="*/ 3233 h 3234"/>
                <a:gd name="T2" fmla="*/ 0 w 140"/>
                <a:gd name="T3" fmla="*/ 3233 h 3234"/>
                <a:gd name="T4" fmla="*/ 0 w 140"/>
                <a:gd name="T5" fmla="*/ 0 h 3234"/>
                <a:gd name="T6" fmla="*/ 139 w 140"/>
                <a:gd name="T7" fmla="*/ 0 h 3234"/>
                <a:gd name="T8" fmla="*/ 139 w 140"/>
                <a:gd name="T9" fmla="*/ 3233 h 3234"/>
              </a:gdLst>
              <a:ahLst/>
              <a:cxnLst>
                <a:cxn ang="0">
                  <a:pos x="T0" y="T1"/>
                </a:cxn>
                <a:cxn ang="0">
                  <a:pos x="T2" y="T3"/>
                </a:cxn>
                <a:cxn ang="0">
                  <a:pos x="T4" y="T5"/>
                </a:cxn>
                <a:cxn ang="0">
                  <a:pos x="T6" y="T7"/>
                </a:cxn>
                <a:cxn ang="0">
                  <a:pos x="T8" y="T9"/>
                </a:cxn>
              </a:cxnLst>
              <a:rect l="0" t="0" r="r" b="b"/>
              <a:pathLst>
                <a:path w="140" h="3234">
                  <a:moveTo>
                    <a:pt x="139" y="3233"/>
                  </a:moveTo>
                  <a:lnTo>
                    <a:pt x="0" y="3233"/>
                  </a:lnTo>
                  <a:lnTo>
                    <a:pt x="0" y="0"/>
                  </a:lnTo>
                  <a:lnTo>
                    <a:pt x="139" y="0"/>
                  </a:lnTo>
                  <a:lnTo>
                    <a:pt x="139" y="3233"/>
                  </a:lnTo>
                </a:path>
              </a:pathLst>
            </a:custGeom>
            <a:solidFill>
              <a:srgbClr val="1D9A78">
                <a:lumMod val="5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33" name="Freeform 61">
              <a:extLst>
                <a:ext uri="{FF2B5EF4-FFF2-40B4-BE49-F238E27FC236}">
                  <a16:creationId xmlns:a16="http://schemas.microsoft.com/office/drawing/2014/main" id="{7A4C71BE-CD30-48A5-B930-EB8A04F371BF}"/>
                </a:ext>
              </a:extLst>
            </p:cNvPr>
            <p:cNvSpPr>
              <a:spLocks noChangeArrowheads="1"/>
            </p:cNvSpPr>
            <p:nvPr/>
          </p:nvSpPr>
          <p:spPr bwMode="auto">
            <a:xfrm>
              <a:off x="7189325" y="8712635"/>
              <a:ext cx="299044" cy="294831"/>
            </a:xfrm>
            <a:custGeom>
              <a:avLst/>
              <a:gdLst>
                <a:gd name="T0" fmla="*/ 310 w 311"/>
                <a:gd name="T1" fmla="*/ 154 h 310"/>
                <a:gd name="T2" fmla="*/ 310 w 311"/>
                <a:gd name="T3" fmla="*/ 154 h 310"/>
                <a:gd name="T4" fmla="*/ 156 w 311"/>
                <a:gd name="T5" fmla="*/ 309 h 310"/>
                <a:gd name="T6" fmla="*/ 156 w 311"/>
                <a:gd name="T7" fmla="*/ 309 h 310"/>
                <a:gd name="T8" fmla="*/ 0 w 311"/>
                <a:gd name="T9" fmla="*/ 154 h 310"/>
                <a:gd name="T10" fmla="*/ 0 w 311"/>
                <a:gd name="T11" fmla="*/ 154 h 310"/>
                <a:gd name="T12" fmla="*/ 156 w 311"/>
                <a:gd name="T13" fmla="*/ 0 h 310"/>
                <a:gd name="T14" fmla="*/ 156 w 311"/>
                <a:gd name="T15" fmla="*/ 0 h 310"/>
                <a:gd name="T16" fmla="*/ 310 w 311"/>
                <a:gd name="T17" fmla="*/ 1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310">
                  <a:moveTo>
                    <a:pt x="310" y="154"/>
                  </a:moveTo>
                  <a:lnTo>
                    <a:pt x="310" y="154"/>
                  </a:lnTo>
                  <a:cubicBezTo>
                    <a:pt x="310" y="240"/>
                    <a:pt x="241" y="309"/>
                    <a:pt x="156" y="309"/>
                  </a:cubicBezTo>
                  <a:lnTo>
                    <a:pt x="156" y="309"/>
                  </a:lnTo>
                  <a:cubicBezTo>
                    <a:pt x="70" y="309"/>
                    <a:pt x="0" y="240"/>
                    <a:pt x="0" y="154"/>
                  </a:cubicBezTo>
                  <a:lnTo>
                    <a:pt x="0" y="154"/>
                  </a:lnTo>
                  <a:cubicBezTo>
                    <a:pt x="0" y="69"/>
                    <a:pt x="70" y="0"/>
                    <a:pt x="156" y="0"/>
                  </a:cubicBezTo>
                  <a:lnTo>
                    <a:pt x="156" y="0"/>
                  </a:lnTo>
                  <a:cubicBezTo>
                    <a:pt x="241" y="0"/>
                    <a:pt x="310" y="69"/>
                    <a:pt x="310" y="154"/>
                  </a:cubicBezTo>
                </a:path>
              </a:pathLst>
            </a:custGeom>
            <a:solidFill>
              <a:srgbClr val="1D9A78">
                <a:lumMod val="5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34" name="Freeform 62">
              <a:extLst>
                <a:ext uri="{FF2B5EF4-FFF2-40B4-BE49-F238E27FC236}">
                  <a16:creationId xmlns:a16="http://schemas.microsoft.com/office/drawing/2014/main" id="{EACA930B-6D27-4FDB-9AC7-70CDC6A5C601}"/>
                </a:ext>
              </a:extLst>
            </p:cNvPr>
            <p:cNvSpPr>
              <a:spLocks noChangeArrowheads="1"/>
            </p:cNvSpPr>
            <p:nvPr/>
          </p:nvSpPr>
          <p:spPr bwMode="auto">
            <a:xfrm>
              <a:off x="7132465" y="4936318"/>
              <a:ext cx="412765" cy="412765"/>
            </a:xfrm>
            <a:custGeom>
              <a:avLst/>
              <a:gdLst>
                <a:gd name="T0" fmla="*/ 216 w 432"/>
                <a:gd name="T1" fmla="*/ 120 h 431"/>
                <a:gd name="T2" fmla="*/ 216 w 432"/>
                <a:gd name="T3" fmla="*/ 120 h 431"/>
                <a:gd name="T4" fmla="*/ 120 w 432"/>
                <a:gd name="T5" fmla="*/ 215 h 431"/>
                <a:gd name="T6" fmla="*/ 120 w 432"/>
                <a:gd name="T7" fmla="*/ 215 h 431"/>
                <a:gd name="T8" fmla="*/ 216 w 432"/>
                <a:gd name="T9" fmla="*/ 310 h 431"/>
                <a:gd name="T10" fmla="*/ 216 w 432"/>
                <a:gd name="T11" fmla="*/ 310 h 431"/>
                <a:gd name="T12" fmla="*/ 310 w 432"/>
                <a:gd name="T13" fmla="*/ 215 h 431"/>
                <a:gd name="T14" fmla="*/ 310 w 432"/>
                <a:gd name="T15" fmla="*/ 215 h 431"/>
                <a:gd name="T16" fmla="*/ 216 w 432"/>
                <a:gd name="T17" fmla="*/ 120 h 431"/>
                <a:gd name="T18" fmla="*/ 216 w 432"/>
                <a:gd name="T19" fmla="*/ 430 h 431"/>
                <a:gd name="T20" fmla="*/ 216 w 432"/>
                <a:gd name="T21" fmla="*/ 430 h 431"/>
                <a:gd name="T22" fmla="*/ 0 w 432"/>
                <a:gd name="T23" fmla="*/ 215 h 431"/>
                <a:gd name="T24" fmla="*/ 0 w 432"/>
                <a:gd name="T25" fmla="*/ 215 h 431"/>
                <a:gd name="T26" fmla="*/ 216 w 432"/>
                <a:gd name="T27" fmla="*/ 0 h 431"/>
                <a:gd name="T28" fmla="*/ 216 w 432"/>
                <a:gd name="T29" fmla="*/ 0 h 431"/>
                <a:gd name="T30" fmla="*/ 431 w 432"/>
                <a:gd name="T31" fmla="*/ 215 h 431"/>
                <a:gd name="T32" fmla="*/ 431 w 432"/>
                <a:gd name="T33" fmla="*/ 215 h 431"/>
                <a:gd name="T34" fmla="*/ 216 w 432"/>
                <a:gd name="T35" fmla="*/ 4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2" h="431">
                  <a:moveTo>
                    <a:pt x="216" y="120"/>
                  </a:moveTo>
                  <a:lnTo>
                    <a:pt x="216" y="120"/>
                  </a:lnTo>
                  <a:cubicBezTo>
                    <a:pt x="163" y="120"/>
                    <a:pt x="120" y="163"/>
                    <a:pt x="120" y="215"/>
                  </a:cubicBezTo>
                  <a:lnTo>
                    <a:pt x="120" y="215"/>
                  </a:lnTo>
                  <a:cubicBezTo>
                    <a:pt x="120" y="268"/>
                    <a:pt x="163" y="310"/>
                    <a:pt x="216" y="310"/>
                  </a:cubicBezTo>
                  <a:lnTo>
                    <a:pt x="216" y="310"/>
                  </a:lnTo>
                  <a:cubicBezTo>
                    <a:pt x="268" y="310"/>
                    <a:pt x="310" y="268"/>
                    <a:pt x="310" y="215"/>
                  </a:cubicBezTo>
                  <a:lnTo>
                    <a:pt x="310" y="215"/>
                  </a:lnTo>
                  <a:cubicBezTo>
                    <a:pt x="310" y="163"/>
                    <a:pt x="268" y="120"/>
                    <a:pt x="216" y="120"/>
                  </a:cubicBezTo>
                  <a:close/>
                  <a:moveTo>
                    <a:pt x="216" y="430"/>
                  </a:moveTo>
                  <a:lnTo>
                    <a:pt x="216" y="430"/>
                  </a:lnTo>
                  <a:cubicBezTo>
                    <a:pt x="97" y="430"/>
                    <a:pt x="0" y="334"/>
                    <a:pt x="0" y="215"/>
                  </a:cubicBezTo>
                  <a:lnTo>
                    <a:pt x="0" y="215"/>
                  </a:lnTo>
                  <a:cubicBezTo>
                    <a:pt x="0" y="97"/>
                    <a:pt x="97" y="0"/>
                    <a:pt x="216" y="0"/>
                  </a:cubicBezTo>
                  <a:lnTo>
                    <a:pt x="216" y="0"/>
                  </a:lnTo>
                  <a:cubicBezTo>
                    <a:pt x="333" y="0"/>
                    <a:pt x="431" y="97"/>
                    <a:pt x="431" y="215"/>
                  </a:cubicBezTo>
                  <a:lnTo>
                    <a:pt x="431" y="215"/>
                  </a:lnTo>
                  <a:cubicBezTo>
                    <a:pt x="431" y="334"/>
                    <a:pt x="333" y="430"/>
                    <a:pt x="216" y="430"/>
                  </a:cubicBezTo>
                  <a:close/>
                </a:path>
              </a:pathLst>
            </a:custGeom>
            <a:solidFill>
              <a:srgbClr val="1D9A78">
                <a:lumMod val="5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35" name="Freeform 63">
              <a:extLst>
                <a:ext uri="{FF2B5EF4-FFF2-40B4-BE49-F238E27FC236}">
                  <a16:creationId xmlns:a16="http://schemas.microsoft.com/office/drawing/2014/main" id="{D0550287-756B-4B1D-9CA3-3CA840E8440B}"/>
                </a:ext>
              </a:extLst>
            </p:cNvPr>
            <p:cNvSpPr>
              <a:spLocks noChangeArrowheads="1"/>
            </p:cNvSpPr>
            <p:nvPr/>
          </p:nvSpPr>
          <p:spPr bwMode="auto">
            <a:xfrm>
              <a:off x="9701711" y="7934404"/>
              <a:ext cx="134781" cy="2374534"/>
            </a:xfrm>
            <a:custGeom>
              <a:avLst/>
              <a:gdLst>
                <a:gd name="T0" fmla="*/ 140 w 141"/>
                <a:gd name="T1" fmla="*/ 3233 h 3234"/>
                <a:gd name="T2" fmla="*/ 0 w 141"/>
                <a:gd name="T3" fmla="*/ 3233 h 3234"/>
                <a:gd name="T4" fmla="*/ 0 w 141"/>
                <a:gd name="T5" fmla="*/ 0 h 3234"/>
                <a:gd name="T6" fmla="*/ 140 w 141"/>
                <a:gd name="T7" fmla="*/ 0 h 3234"/>
                <a:gd name="T8" fmla="*/ 140 w 141"/>
                <a:gd name="T9" fmla="*/ 3233 h 3234"/>
              </a:gdLst>
              <a:ahLst/>
              <a:cxnLst>
                <a:cxn ang="0">
                  <a:pos x="T0" y="T1"/>
                </a:cxn>
                <a:cxn ang="0">
                  <a:pos x="T2" y="T3"/>
                </a:cxn>
                <a:cxn ang="0">
                  <a:pos x="T4" y="T5"/>
                </a:cxn>
                <a:cxn ang="0">
                  <a:pos x="T6" y="T7"/>
                </a:cxn>
                <a:cxn ang="0">
                  <a:pos x="T8" y="T9"/>
                </a:cxn>
              </a:cxnLst>
              <a:rect l="0" t="0" r="r" b="b"/>
              <a:pathLst>
                <a:path w="141" h="3234">
                  <a:moveTo>
                    <a:pt x="140" y="3233"/>
                  </a:moveTo>
                  <a:lnTo>
                    <a:pt x="0" y="3233"/>
                  </a:lnTo>
                  <a:lnTo>
                    <a:pt x="0" y="0"/>
                  </a:lnTo>
                  <a:lnTo>
                    <a:pt x="140" y="0"/>
                  </a:lnTo>
                  <a:lnTo>
                    <a:pt x="140" y="3233"/>
                  </a:lnTo>
                </a:path>
              </a:pathLst>
            </a:custGeom>
            <a:solidFill>
              <a:srgbClr val="8BC145">
                <a:lumMod val="5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36" name="Freeform 64">
              <a:extLst>
                <a:ext uri="{FF2B5EF4-FFF2-40B4-BE49-F238E27FC236}">
                  <a16:creationId xmlns:a16="http://schemas.microsoft.com/office/drawing/2014/main" id="{C4BA7503-F5DC-485F-88AB-207C50C3C1F7}"/>
                </a:ext>
              </a:extLst>
            </p:cNvPr>
            <p:cNvSpPr>
              <a:spLocks noChangeArrowheads="1"/>
            </p:cNvSpPr>
            <p:nvPr/>
          </p:nvSpPr>
          <p:spPr bwMode="auto">
            <a:xfrm>
              <a:off x="9619579" y="10191005"/>
              <a:ext cx="299044" cy="299043"/>
            </a:xfrm>
            <a:custGeom>
              <a:avLst/>
              <a:gdLst>
                <a:gd name="T0" fmla="*/ 310 w 311"/>
                <a:gd name="T1" fmla="*/ 155 h 311"/>
                <a:gd name="T2" fmla="*/ 310 w 311"/>
                <a:gd name="T3" fmla="*/ 155 h 311"/>
                <a:gd name="T4" fmla="*/ 154 w 311"/>
                <a:gd name="T5" fmla="*/ 310 h 311"/>
                <a:gd name="T6" fmla="*/ 154 w 311"/>
                <a:gd name="T7" fmla="*/ 310 h 311"/>
                <a:gd name="T8" fmla="*/ 0 w 311"/>
                <a:gd name="T9" fmla="*/ 155 h 311"/>
                <a:gd name="T10" fmla="*/ 0 w 311"/>
                <a:gd name="T11" fmla="*/ 155 h 311"/>
                <a:gd name="T12" fmla="*/ 154 w 311"/>
                <a:gd name="T13" fmla="*/ 0 h 311"/>
                <a:gd name="T14" fmla="*/ 154 w 311"/>
                <a:gd name="T15" fmla="*/ 0 h 311"/>
                <a:gd name="T16" fmla="*/ 310 w 311"/>
                <a:gd name="T17" fmla="*/ 15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311">
                  <a:moveTo>
                    <a:pt x="310" y="155"/>
                  </a:moveTo>
                  <a:lnTo>
                    <a:pt x="310" y="155"/>
                  </a:lnTo>
                  <a:cubicBezTo>
                    <a:pt x="310" y="241"/>
                    <a:pt x="240" y="310"/>
                    <a:pt x="154" y="310"/>
                  </a:cubicBezTo>
                  <a:lnTo>
                    <a:pt x="154" y="310"/>
                  </a:lnTo>
                  <a:cubicBezTo>
                    <a:pt x="69" y="310"/>
                    <a:pt x="0" y="241"/>
                    <a:pt x="0" y="155"/>
                  </a:cubicBezTo>
                  <a:lnTo>
                    <a:pt x="0" y="155"/>
                  </a:lnTo>
                  <a:cubicBezTo>
                    <a:pt x="0" y="69"/>
                    <a:pt x="69" y="0"/>
                    <a:pt x="154" y="0"/>
                  </a:cubicBezTo>
                  <a:lnTo>
                    <a:pt x="154" y="0"/>
                  </a:lnTo>
                  <a:cubicBezTo>
                    <a:pt x="240" y="0"/>
                    <a:pt x="310" y="69"/>
                    <a:pt x="310" y="155"/>
                  </a:cubicBezTo>
                </a:path>
              </a:pathLst>
            </a:custGeom>
            <a:solidFill>
              <a:srgbClr val="8BC145">
                <a:lumMod val="5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37" name="Freeform 65">
              <a:extLst>
                <a:ext uri="{FF2B5EF4-FFF2-40B4-BE49-F238E27FC236}">
                  <a16:creationId xmlns:a16="http://schemas.microsoft.com/office/drawing/2014/main" id="{D02F4274-1EA2-4B5D-94D9-E0F9B80CC98F}"/>
                </a:ext>
              </a:extLst>
            </p:cNvPr>
            <p:cNvSpPr>
              <a:spLocks noChangeArrowheads="1"/>
            </p:cNvSpPr>
            <p:nvPr/>
          </p:nvSpPr>
          <p:spPr bwMode="auto">
            <a:xfrm>
              <a:off x="9562719" y="7482093"/>
              <a:ext cx="412765" cy="412765"/>
            </a:xfrm>
            <a:custGeom>
              <a:avLst/>
              <a:gdLst>
                <a:gd name="T0" fmla="*/ 214 w 430"/>
                <a:gd name="T1" fmla="*/ 120 h 431"/>
                <a:gd name="T2" fmla="*/ 214 w 430"/>
                <a:gd name="T3" fmla="*/ 120 h 431"/>
                <a:gd name="T4" fmla="*/ 119 w 430"/>
                <a:gd name="T5" fmla="*/ 215 h 431"/>
                <a:gd name="T6" fmla="*/ 119 w 430"/>
                <a:gd name="T7" fmla="*/ 215 h 431"/>
                <a:gd name="T8" fmla="*/ 214 w 430"/>
                <a:gd name="T9" fmla="*/ 310 h 431"/>
                <a:gd name="T10" fmla="*/ 214 w 430"/>
                <a:gd name="T11" fmla="*/ 310 h 431"/>
                <a:gd name="T12" fmla="*/ 310 w 430"/>
                <a:gd name="T13" fmla="*/ 215 h 431"/>
                <a:gd name="T14" fmla="*/ 310 w 430"/>
                <a:gd name="T15" fmla="*/ 215 h 431"/>
                <a:gd name="T16" fmla="*/ 214 w 430"/>
                <a:gd name="T17" fmla="*/ 120 h 431"/>
                <a:gd name="T18" fmla="*/ 214 w 430"/>
                <a:gd name="T19" fmla="*/ 430 h 431"/>
                <a:gd name="T20" fmla="*/ 214 w 430"/>
                <a:gd name="T21" fmla="*/ 430 h 431"/>
                <a:gd name="T22" fmla="*/ 0 w 430"/>
                <a:gd name="T23" fmla="*/ 215 h 431"/>
                <a:gd name="T24" fmla="*/ 0 w 430"/>
                <a:gd name="T25" fmla="*/ 215 h 431"/>
                <a:gd name="T26" fmla="*/ 214 w 430"/>
                <a:gd name="T27" fmla="*/ 0 h 431"/>
                <a:gd name="T28" fmla="*/ 214 w 430"/>
                <a:gd name="T29" fmla="*/ 0 h 431"/>
                <a:gd name="T30" fmla="*/ 429 w 430"/>
                <a:gd name="T31" fmla="*/ 215 h 431"/>
                <a:gd name="T32" fmla="*/ 429 w 430"/>
                <a:gd name="T33" fmla="*/ 215 h 431"/>
                <a:gd name="T34" fmla="*/ 214 w 430"/>
                <a:gd name="T35" fmla="*/ 4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0" h="431">
                  <a:moveTo>
                    <a:pt x="214" y="120"/>
                  </a:moveTo>
                  <a:lnTo>
                    <a:pt x="214" y="120"/>
                  </a:lnTo>
                  <a:cubicBezTo>
                    <a:pt x="162" y="120"/>
                    <a:pt x="119" y="163"/>
                    <a:pt x="119" y="215"/>
                  </a:cubicBezTo>
                  <a:lnTo>
                    <a:pt x="119" y="215"/>
                  </a:lnTo>
                  <a:cubicBezTo>
                    <a:pt x="119" y="268"/>
                    <a:pt x="162" y="310"/>
                    <a:pt x="214" y="310"/>
                  </a:cubicBezTo>
                  <a:lnTo>
                    <a:pt x="214" y="310"/>
                  </a:lnTo>
                  <a:cubicBezTo>
                    <a:pt x="267" y="310"/>
                    <a:pt x="310" y="268"/>
                    <a:pt x="310" y="215"/>
                  </a:cubicBezTo>
                  <a:lnTo>
                    <a:pt x="310" y="215"/>
                  </a:lnTo>
                  <a:cubicBezTo>
                    <a:pt x="310" y="163"/>
                    <a:pt x="267" y="120"/>
                    <a:pt x="214" y="120"/>
                  </a:cubicBezTo>
                  <a:close/>
                  <a:moveTo>
                    <a:pt x="214" y="430"/>
                  </a:moveTo>
                  <a:lnTo>
                    <a:pt x="214" y="430"/>
                  </a:lnTo>
                  <a:cubicBezTo>
                    <a:pt x="96" y="430"/>
                    <a:pt x="0" y="334"/>
                    <a:pt x="0" y="215"/>
                  </a:cubicBezTo>
                  <a:lnTo>
                    <a:pt x="0" y="215"/>
                  </a:lnTo>
                  <a:cubicBezTo>
                    <a:pt x="0" y="97"/>
                    <a:pt x="96" y="0"/>
                    <a:pt x="214" y="0"/>
                  </a:cubicBezTo>
                  <a:lnTo>
                    <a:pt x="214" y="0"/>
                  </a:lnTo>
                  <a:cubicBezTo>
                    <a:pt x="333" y="0"/>
                    <a:pt x="429" y="97"/>
                    <a:pt x="429" y="215"/>
                  </a:cubicBezTo>
                  <a:lnTo>
                    <a:pt x="429" y="215"/>
                  </a:lnTo>
                  <a:cubicBezTo>
                    <a:pt x="429" y="334"/>
                    <a:pt x="333" y="430"/>
                    <a:pt x="214" y="430"/>
                  </a:cubicBezTo>
                  <a:close/>
                </a:path>
              </a:pathLst>
            </a:custGeom>
            <a:solidFill>
              <a:srgbClr val="8BC145">
                <a:lumMod val="5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38" name="Freeform 66">
              <a:extLst>
                <a:ext uri="{FF2B5EF4-FFF2-40B4-BE49-F238E27FC236}">
                  <a16:creationId xmlns:a16="http://schemas.microsoft.com/office/drawing/2014/main" id="{095A7A3F-E52C-4AD9-9D08-DD8A7DB73890}"/>
                </a:ext>
              </a:extLst>
            </p:cNvPr>
            <p:cNvSpPr>
              <a:spLocks noChangeArrowheads="1"/>
            </p:cNvSpPr>
            <p:nvPr/>
          </p:nvSpPr>
          <p:spPr bwMode="auto">
            <a:xfrm>
              <a:off x="12136177" y="5324167"/>
              <a:ext cx="134781" cy="3506401"/>
            </a:xfrm>
            <a:custGeom>
              <a:avLst/>
              <a:gdLst>
                <a:gd name="T0" fmla="*/ 138 w 139"/>
                <a:gd name="T1" fmla="*/ 3233 h 3234"/>
                <a:gd name="T2" fmla="*/ 0 w 139"/>
                <a:gd name="T3" fmla="*/ 3233 h 3234"/>
                <a:gd name="T4" fmla="*/ 0 w 139"/>
                <a:gd name="T5" fmla="*/ 0 h 3234"/>
                <a:gd name="T6" fmla="*/ 138 w 139"/>
                <a:gd name="T7" fmla="*/ 0 h 3234"/>
                <a:gd name="T8" fmla="*/ 138 w 139"/>
                <a:gd name="T9" fmla="*/ 3233 h 3234"/>
              </a:gdLst>
              <a:ahLst/>
              <a:cxnLst>
                <a:cxn ang="0">
                  <a:pos x="T0" y="T1"/>
                </a:cxn>
                <a:cxn ang="0">
                  <a:pos x="T2" y="T3"/>
                </a:cxn>
                <a:cxn ang="0">
                  <a:pos x="T4" y="T5"/>
                </a:cxn>
                <a:cxn ang="0">
                  <a:pos x="T6" y="T7"/>
                </a:cxn>
                <a:cxn ang="0">
                  <a:pos x="T8" y="T9"/>
                </a:cxn>
              </a:cxnLst>
              <a:rect l="0" t="0" r="r" b="b"/>
              <a:pathLst>
                <a:path w="139" h="3234">
                  <a:moveTo>
                    <a:pt x="138" y="3233"/>
                  </a:moveTo>
                  <a:lnTo>
                    <a:pt x="0" y="3233"/>
                  </a:lnTo>
                  <a:lnTo>
                    <a:pt x="0" y="0"/>
                  </a:lnTo>
                  <a:lnTo>
                    <a:pt x="138" y="0"/>
                  </a:lnTo>
                  <a:lnTo>
                    <a:pt x="138" y="3233"/>
                  </a:lnTo>
                </a:path>
              </a:pathLst>
            </a:custGeom>
            <a:solidFill>
              <a:srgbClr val="36AFCE">
                <a:lumMod val="5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39" name="Freeform 67">
              <a:extLst>
                <a:ext uri="{FF2B5EF4-FFF2-40B4-BE49-F238E27FC236}">
                  <a16:creationId xmlns:a16="http://schemas.microsoft.com/office/drawing/2014/main" id="{09465F6D-296B-49B3-B1EE-D159B3E9267A}"/>
                </a:ext>
              </a:extLst>
            </p:cNvPr>
            <p:cNvSpPr>
              <a:spLocks noChangeArrowheads="1"/>
            </p:cNvSpPr>
            <p:nvPr/>
          </p:nvSpPr>
          <p:spPr bwMode="auto">
            <a:xfrm>
              <a:off x="12056152" y="8712635"/>
              <a:ext cx="294831" cy="294831"/>
            </a:xfrm>
            <a:custGeom>
              <a:avLst/>
              <a:gdLst>
                <a:gd name="T0" fmla="*/ 309 w 310"/>
                <a:gd name="T1" fmla="*/ 154 h 310"/>
                <a:gd name="T2" fmla="*/ 309 w 310"/>
                <a:gd name="T3" fmla="*/ 154 h 310"/>
                <a:gd name="T4" fmla="*/ 154 w 310"/>
                <a:gd name="T5" fmla="*/ 309 h 310"/>
                <a:gd name="T6" fmla="*/ 154 w 310"/>
                <a:gd name="T7" fmla="*/ 309 h 310"/>
                <a:gd name="T8" fmla="*/ 0 w 310"/>
                <a:gd name="T9" fmla="*/ 154 h 310"/>
                <a:gd name="T10" fmla="*/ 0 w 310"/>
                <a:gd name="T11" fmla="*/ 154 h 310"/>
                <a:gd name="T12" fmla="*/ 154 w 310"/>
                <a:gd name="T13" fmla="*/ 0 h 310"/>
                <a:gd name="T14" fmla="*/ 154 w 310"/>
                <a:gd name="T15" fmla="*/ 0 h 310"/>
                <a:gd name="T16" fmla="*/ 309 w 310"/>
                <a:gd name="T17" fmla="*/ 1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310">
                  <a:moveTo>
                    <a:pt x="309" y="154"/>
                  </a:moveTo>
                  <a:lnTo>
                    <a:pt x="309" y="154"/>
                  </a:lnTo>
                  <a:cubicBezTo>
                    <a:pt x="309" y="240"/>
                    <a:pt x="239" y="309"/>
                    <a:pt x="154" y="309"/>
                  </a:cubicBezTo>
                  <a:lnTo>
                    <a:pt x="154" y="309"/>
                  </a:lnTo>
                  <a:cubicBezTo>
                    <a:pt x="69" y="309"/>
                    <a:pt x="0" y="240"/>
                    <a:pt x="0" y="154"/>
                  </a:cubicBezTo>
                  <a:lnTo>
                    <a:pt x="0" y="154"/>
                  </a:lnTo>
                  <a:cubicBezTo>
                    <a:pt x="0" y="69"/>
                    <a:pt x="69" y="0"/>
                    <a:pt x="154" y="0"/>
                  </a:cubicBezTo>
                  <a:lnTo>
                    <a:pt x="154" y="0"/>
                  </a:lnTo>
                  <a:cubicBezTo>
                    <a:pt x="239" y="0"/>
                    <a:pt x="309" y="69"/>
                    <a:pt x="309" y="154"/>
                  </a:cubicBezTo>
                </a:path>
              </a:pathLst>
            </a:custGeom>
            <a:solidFill>
              <a:srgbClr val="36AFCE">
                <a:lumMod val="5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40" name="Freeform 68">
              <a:extLst>
                <a:ext uri="{FF2B5EF4-FFF2-40B4-BE49-F238E27FC236}">
                  <a16:creationId xmlns:a16="http://schemas.microsoft.com/office/drawing/2014/main" id="{1F9A5934-4AFF-4AA6-8130-0B6823A2EF64}"/>
                </a:ext>
              </a:extLst>
            </p:cNvPr>
            <p:cNvSpPr>
              <a:spLocks noChangeArrowheads="1"/>
            </p:cNvSpPr>
            <p:nvPr/>
          </p:nvSpPr>
          <p:spPr bwMode="auto">
            <a:xfrm>
              <a:off x="11997185" y="4936318"/>
              <a:ext cx="412765" cy="412765"/>
            </a:xfrm>
            <a:custGeom>
              <a:avLst/>
              <a:gdLst>
                <a:gd name="T0" fmla="*/ 214 w 430"/>
                <a:gd name="T1" fmla="*/ 120 h 431"/>
                <a:gd name="T2" fmla="*/ 214 w 430"/>
                <a:gd name="T3" fmla="*/ 120 h 431"/>
                <a:gd name="T4" fmla="*/ 120 w 430"/>
                <a:gd name="T5" fmla="*/ 215 h 431"/>
                <a:gd name="T6" fmla="*/ 120 w 430"/>
                <a:gd name="T7" fmla="*/ 215 h 431"/>
                <a:gd name="T8" fmla="*/ 214 w 430"/>
                <a:gd name="T9" fmla="*/ 310 h 431"/>
                <a:gd name="T10" fmla="*/ 214 w 430"/>
                <a:gd name="T11" fmla="*/ 310 h 431"/>
                <a:gd name="T12" fmla="*/ 309 w 430"/>
                <a:gd name="T13" fmla="*/ 215 h 431"/>
                <a:gd name="T14" fmla="*/ 309 w 430"/>
                <a:gd name="T15" fmla="*/ 215 h 431"/>
                <a:gd name="T16" fmla="*/ 214 w 430"/>
                <a:gd name="T17" fmla="*/ 120 h 431"/>
                <a:gd name="T18" fmla="*/ 214 w 430"/>
                <a:gd name="T19" fmla="*/ 430 h 431"/>
                <a:gd name="T20" fmla="*/ 214 w 430"/>
                <a:gd name="T21" fmla="*/ 430 h 431"/>
                <a:gd name="T22" fmla="*/ 0 w 430"/>
                <a:gd name="T23" fmla="*/ 215 h 431"/>
                <a:gd name="T24" fmla="*/ 0 w 430"/>
                <a:gd name="T25" fmla="*/ 215 h 431"/>
                <a:gd name="T26" fmla="*/ 214 w 430"/>
                <a:gd name="T27" fmla="*/ 0 h 431"/>
                <a:gd name="T28" fmla="*/ 214 w 430"/>
                <a:gd name="T29" fmla="*/ 0 h 431"/>
                <a:gd name="T30" fmla="*/ 429 w 430"/>
                <a:gd name="T31" fmla="*/ 215 h 431"/>
                <a:gd name="T32" fmla="*/ 429 w 430"/>
                <a:gd name="T33" fmla="*/ 215 h 431"/>
                <a:gd name="T34" fmla="*/ 214 w 430"/>
                <a:gd name="T35" fmla="*/ 4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0" h="431">
                  <a:moveTo>
                    <a:pt x="214" y="120"/>
                  </a:moveTo>
                  <a:lnTo>
                    <a:pt x="214" y="120"/>
                  </a:lnTo>
                  <a:cubicBezTo>
                    <a:pt x="162" y="120"/>
                    <a:pt x="120" y="163"/>
                    <a:pt x="120" y="215"/>
                  </a:cubicBezTo>
                  <a:lnTo>
                    <a:pt x="120" y="215"/>
                  </a:lnTo>
                  <a:cubicBezTo>
                    <a:pt x="120" y="268"/>
                    <a:pt x="162" y="310"/>
                    <a:pt x="214" y="310"/>
                  </a:cubicBezTo>
                  <a:lnTo>
                    <a:pt x="214" y="310"/>
                  </a:lnTo>
                  <a:cubicBezTo>
                    <a:pt x="266" y="310"/>
                    <a:pt x="309" y="268"/>
                    <a:pt x="309" y="215"/>
                  </a:cubicBezTo>
                  <a:lnTo>
                    <a:pt x="309" y="215"/>
                  </a:lnTo>
                  <a:cubicBezTo>
                    <a:pt x="309" y="163"/>
                    <a:pt x="266" y="120"/>
                    <a:pt x="214" y="120"/>
                  </a:cubicBezTo>
                  <a:close/>
                  <a:moveTo>
                    <a:pt x="214" y="430"/>
                  </a:moveTo>
                  <a:lnTo>
                    <a:pt x="214" y="430"/>
                  </a:lnTo>
                  <a:cubicBezTo>
                    <a:pt x="96" y="430"/>
                    <a:pt x="0" y="334"/>
                    <a:pt x="0" y="215"/>
                  </a:cubicBezTo>
                  <a:lnTo>
                    <a:pt x="0" y="215"/>
                  </a:lnTo>
                  <a:cubicBezTo>
                    <a:pt x="0" y="97"/>
                    <a:pt x="96" y="0"/>
                    <a:pt x="214" y="0"/>
                  </a:cubicBezTo>
                  <a:lnTo>
                    <a:pt x="214" y="0"/>
                  </a:lnTo>
                  <a:cubicBezTo>
                    <a:pt x="332" y="0"/>
                    <a:pt x="429" y="97"/>
                    <a:pt x="429" y="215"/>
                  </a:cubicBezTo>
                  <a:lnTo>
                    <a:pt x="429" y="215"/>
                  </a:lnTo>
                  <a:cubicBezTo>
                    <a:pt x="429" y="334"/>
                    <a:pt x="332" y="430"/>
                    <a:pt x="214" y="430"/>
                  </a:cubicBezTo>
                  <a:close/>
                </a:path>
              </a:pathLst>
            </a:custGeom>
            <a:solidFill>
              <a:srgbClr val="36AFCE">
                <a:lumMod val="5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41" name="Freeform 69">
              <a:extLst>
                <a:ext uri="{FF2B5EF4-FFF2-40B4-BE49-F238E27FC236}">
                  <a16:creationId xmlns:a16="http://schemas.microsoft.com/office/drawing/2014/main" id="{B9D075B7-B8C7-4338-868C-4CCE0AB524E3}"/>
                </a:ext>
              </a:extLst>
            </p:cNvPr>
            <p:cNvSpPr>
              <a:spLocks noChangeArrowheads="1"/>
            </p:cNvSpPr>
            <p:nvPr/>
          </p:nvSpPr>
          <p:spPr bwMode="auto">
            <a:xfrm>
              <a:off x="14566433" y="7848058"/>
              <a:ext cx="134781" cy="2460880"/>
            </a:xfrm>
            <a:custGeom>
              <a:avLst/>
              <a:gdLst>
                <a:gd name="T0" fmla="*/ 140 w 141"/>
                <a:gd name="T1" fmla="*/ 3233 h 3234"/>
                <a:gd name="T2" fmla="*/ 0 w 141"/>
                <a:gd name="T3" fmla="*/ 3233 h 3234"/>
                <a:gd name="T4" fmla="*/ 0 w 141"/>
                <a:gd name="T5" fmla="*/ 0 h 3234"/>
                <a:gd name="T6" fmla="*/ 140 w 141"/>
                <a:gd name="T7" fmla="*/ 0 h 3234"/>
                <a:gd name="T8" fmla="*/ 140 w 141"/>
                <a:gd name="T9" fmla="*/ 3233 h 3234"/>
              </a:gdLst>
              <a:ahLst/>
              <a:cxnLst>
                <a:cxn ang="0">
                  <a:pos x="T0" y="T1"/>
                </a:cxn>
                <a:cxn ang="0">
                  <a:pos x="T2" y="T3"/>
                </a:cxn>
                <a:cxn ang="0">
                  <a:pos x="T4" y="T5"/>
                </a:cxn>
                <a:cxn ang="0">
                  <a:pos x="T6" y="T7"/>
                </a:cxn>
                <a:cxn ang="0">
                  <a:pos x="T8" y="T9"/>
                </a:cxn>
              </a:cxnLst>
              <a:rect l="0" t="0" r="r" b="b"/>
              <a:pathLst>
                <a:path w="141" h="3234">
                  <a:moveTo>
                    <a:pt x="140" y="3233"/>
                  </a:moveTo>
                  <a:lnTo>
                    <a:pt x="0" y="3233"/>
                  </a:lnTo>
                  <a:lnTo>
                    <a:pt x="0" y="0"/>
                  </a:lnTo>
                  <a:lnTo>
                    <a:pt x="140" y="0"/>
                  </a:lnTo>
                  <a:lnTo>
                    <a:pt x="140" y="3233"/>
                  </a:lnTo>
                </a:path>
              </a:pathLst>
            </a:custGeom>
            <a:solidFill>
              <a:srgbClr val="1D6FA9">
                <a:lumMod val="5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42" name="Freeform 70">
              <a:extLst>
                <a:ext uri="{FF2B5EF4-FFF2-40B4-BE49-F238E27FC236}">
                  <a16:creationId xmlns:a16="http://schemas.microsoft.com/office/drawing/2014/main" id="{649095A4-978A-47A8-B268-101B61356D9F}"/>
                </a:ext>
              </a:extLst>
            </p:cNvPr>
            <p:cNvSpPr>
              <a:spLocks noChangeArrowheads="1"/>
            </p:cNvSpPr>
            <p:nvPr/>
          </p:nvSpPr>
          <p:spPr bwMode="auto">
            <a:xfrm>
              <a:off x="14484301" y="10191005"/>
              <a:ext cx="299044" cy="299043"/>
            </a:xfrm>
            <a:custGeom>
              <a:avLst/>
              <a:gdLst>
                <a:gd name="T0" fmla="*/ 310 w 311"/>
                <a:gd name="T1" fmla="*/ 155 h 311"/>
                <a:gd name="T2" fmla="*/ 310 w 311"/>
                <a:gd name="T3" fmla="*/ 155 h 311"/>
                <a:gd name="T4" fmla="*/ 155 w 311"/>
                <a:gd name="T5" fmla="*/ 310 h 311"/>
                <a:gd name="T6" fmla="*/ 155 w 311"/>
                <a:gd name="T7" fmla="*/ 310 h 311"/>
                <a:gd name="T8" fmla="*/ 0 w 311"/>
                <a:gd name="T9" fmla="*/ 155 h 311"/>
                <a:gd name="T10" fmla="*/ 0 w 311"/>
                <a:gd name="T11" fmla="*/ 155 h 311"/>
                <a:gd name="T12" fmla="*/ 155 w 311"/>
                <a:gd name="T13" fmla="*/ 0 h 311"/>
                <a:gd name="T14" fmla="*/ 155 w 311"/>
                <a:gd name="T15" fmla="*/ 0 h 311"/>
                <a:gd name="T16" fmla="*/ 310 w 311"/>
                <a:gd name="T17" fmla="*/ 15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311">
                  <a:moveTo>
                    <a:pt x="310" y="155"/>
                  </a:moveTo>
                  <a:lnTo>
                    <a:pt x="310" y="155"/>
                  </a:lnTo>
                  <a:cubicBezTo>
                    <a:pt x="310" y="241"/>
                    <a:pt x="240" y="310"/>
                    <a:pt x="155" y="310"/>
                  </a:cubicBezTo>
                  <a:lnTo>
                    <a:pt x="155" y="310"/>
                  </a:lnTo>
                  <a:cubicBezTo>
                    <a:pt x="69" y="310"/>
                    <a:pt x="0" y="241"/>
                    <a:pt x="0" y="155"/>
                  </a:cubicBezTo>
                  <a:lnTo>
                    <a:pt x="0" y="155"/>
                  </a:lnTo>
                  <a:cubicBezTo>
                    <a:pt x="0" y="69"/>
                    <a:pt x="69" y="0"/>
                    <a:pt x="155" y="0"/>
                  </a:cubicBezTo>
                  <a:lnTo>
                    <a:pt x="155" y="0"/>
                  </a:lnTo>
                  <a:cubicBezTo>
                    <a:pt x="240" y="0"/>
                    <a:pt x="310" y="69"/>
                    <a:pt x="310" y="155"/>
                  </a:cubicBezTo>
                </a:path>
              </a:pathLst>
            </a:custGeom>
            <a:solidFill>
              <a:srgbClr val="1D6FA9">
                <a:lumMod val="5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43" name="Freeform 71">
              <a:extLst>
                <a:ext uri="{FF2B5EF4-FFF2-40B4-BE49-F238E27FC236}">
                  <a16:creationId xmlns:a16="http://schemas.microsoft.com/office/drawing/2014/main" id="{0C1AD944-2279-4BAC-9D5D-B5B87CB11443}"/>
                </a:ext>
              </a:extLst>
            </p:cNvPr>
            <p:cNvSpPr>
              <a:spLocks noChangeArrowheads="1"/>
            </p:cNvSpPr>
            <p:nvPr/>
          </p:nvSpPr>
          <p:spPr bwMode="auto">
            <a:xfrm>
              <a:off x="14427441" y="7482093"/>
              <a:ext cx="412765" cy="412765"/>
            </a:xfrm>
            <a:custGeom>
              <a:avLst/>
              <a:gdLst>
                <a:gd name="T0" fmla="*/ 215 w 431"/>
                <a:gd name="T1" fmla="*/ 120 h 431"/>
                <a:gd name="T2" fmla="*/ 215 w 431"/>
                <a:gd name="T3" fmla="*/ 120 h 431"/>
                <a:gd name="T4" fmla="*/ 120 w 431"/>
                <a:gd name="T5" fmla="*/ 215 h 431"/>
                <a:gd name="T6" fmla="*/ 120 w 431"/>
                <a:gd name="T7" fmla="*/ 215 h 431"/>
                <a:gd name="T8" fmla="*/ 215 w 431"/>
                <a:gd name="T9" fmla="*/ 310 h 431"/>
                <a:gd name="T10" fmla="*/ 215 w 431"/>
                <a:gd name="T11" fmla="*/ 310 h 431"/>
                <a:gd name="T12" fmla="*/ 310 w 431"/>
                <a:gd name="T13" fmla="*/ 215 h 431"/>
                <a:gd name="T14" fmla="*/ 310 w 431"/>
                <a:gd name="T15" fmla="*/ 215 h 431"/>
                <a:gd name="T16" fmla="*/ 215 w 431"/>
                <a:gd name="T17" fmla="*/ 120 h 431"/>
                <a:gd name="T18" fmla="*/ 215 w 431"/>
                <a:gd name="T19" fmla="*/ 430 h 431"/>
                <a:gd name="T20" fmla="*/ 215 w 431"/>
                <a:gd name="T21" fmla="*/ 430 h 431"/>
                <a:gd name="T22" fmla="*/ 0 w 431"/>
                <a:gd name="T23" fmla="*/ 215 h 431"/>
                <a:gd name="T24" fmla="*/ 0 w 431"/>
                <a:gd name="T25" fmla="*/ 215 h 431"/>
                <a:gd name="T26" fmla="*/ 215 w 431"/>
                <a:gd name="T27" fmla="*/ 0 h 431"/>
                <a:gd name="T28" fmla="*/ 215 w 431"/>
                <a:gd name="T29" fmla="*/ 0 h 431"/>
                <a:gd name="T30" fmla="*/ 430 w 431"/>
                <a:gd name="T31" fmla="*/ 215 h 431"/>
                <a:gd name="T32" fmla="*/ 430 w 431"/>
                <a:gd name="T33" fmla="*/ 215 h 431"/>
                <a:gd name="T34" fmla="*/ 215 w 431"/>
                <a:gd name="T35" fmla="*/ 4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1" h="431">
                  <a:moveTo>
                    <a:pt x="215" y="120"/>
                  </a:moveTo>
                  <a:lnTo>
                    <a:pt x="215" y="120"/>
                  </a:lnTo>
                  <a:cubicBezTo>
                    <a:pt x="163" y="120"/>
                    <a:pt x="120" y="163"/>
                    <a:pt x="120" y="215"/>
                  </a:cubicBezTo>
                  <a:lnTo>
                    <a:pt x="120" y="215"/>
                  </a:lnTo>
                  <a:cubicBezTo>
                    <a:pt x="120" y="268"/>
                    <a:pt x="163" y="310"/>
                    <a:pt x="215" y="310"/>
                  </a:cubicBezTo>
                  <a:lnTo>
                    <a:pt x="215" y="310"/>
                  </a:lnTo>
                  <a:cubicBezTo>
                    <a:pt x="267" y="310"/>
                    <a:pt x="310" y="268"/>
                    <a:pt x="310" y="215"/>
                  </a:cubicBezTo>
                  <a:lnTo>
                    <a:pt x="310" y="215"/>
                  </a:lnTo>
                  <a:cubicBezTo>
                    <a:pt x="310" y="163"/>
                    <a:pt x="267" y="120"/>
                    <a:pt x="215" y="120"/>
                  </a:cubicBezTo>
                  <a:close/>
                  <a:moveTo>
                    <a:pt x="215" y="430"/>
                  </a:moveTo>
                  <a:lnTo>
                    <a:pt x="215" y="430"/>
                  </a:lnTo>
                  <a:cubicBezTo>
                    <a:pt x="96" y="430"/>
                    <a:pt x="0" y="334"/>
                    <a:pt x="0" y="215"/>
                  </a:cubicBezTo>
                  <a:lnTo>
                    <a:pt x="0" y="215"/>
                  </a:lnTo>
                  <a:cubicBezTo>
                    <a:pt x="0" y="97"/>
                    <a:pt x="96" y="0"/>
                    <a:pt x="215" y="0"/>
                  </a:cubicBezTo>
                  <a:lnTo>
                    <a:pt x="215" y="0"/>
                  </a:lnTo>
                  <a:cubicBezTo>
                    <a:pt x="333" y="0"/>
                    <a:pt x="430" y="97"/>
                    <a:pt x="430" y="215"/>
                  </a:cubicBezTo>
                  <a:lnTo>
                    <a:pt x="430" y="215"/>
                  </a:lnTo>
                  <a:cubicBezTo>
                    <a:pt x="430" y="334"/>
                    <a:pt x="333" y="430"/>
                    <a:pt x="215" y="430"/>
                  </a:cubicBezTo>
                  <a:close/>
                </a:path>
              </a:pathLst>
            </a:custGeom>
            <a:solidFill>
              <a:srgbClr val="1D6FA9">
                <a:lumMod val="5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44" name="Freeform 72">
              <a:extLst>
                <a:ext uri="{FF2B5EF4-FFF2-40B4-BE49-F238E27FC236}">
                  <a16:creationId xmlns:a16="http://schemas.microsoft.com/office/drawing/2014/main" id="{A4F7BA5F-F58C-4D18-AEB1-6285395BB34E}"/>
                </a:ext>
              </a:extLst>
            </p:cNvPr>
            <p:cNvSpPr>
              <a:spLocks noChangeArrowheads="1"/>
            </p:cNvSpPr>
            <p:nvPr/>
          </p:nvSpPr>
          <p:spPr bwMode="auto">
            <a:xfrm>
              <a:off x="16996686" y="5324167"/>
              <a:ext cx="134781" cy="3506402"/>
            </a:xfrm>
            <a:custGeom>
              <a:avLst/>
              <a:gdLst>
                <a:gd name="T0" fmla="*/ 140 w 141"/>
                <a:gd name="T1" fmla="*/ 3233 h 3234"/>
                <a:gd name="T2" fmla="*/ 0 w 141"/>
                <a:gd name="T3" fmla="*/ 3233 h 3234"/>
                <a:gd name="T4" fmla="*/ 0 w 141"/>
                <a:gd name="T5" fmla="*/ 0 h 3234"/>
                <a:gd name="T6" fmla="*/ 140 w 141"/>
                <a:gd name="T7" fmla="*/ 0 h 3234"/>
                <a:gd name="T8" fmla="*/ 140 w 141"/>
                <a:gd name="T9" fmla="*/ 3233 h 3234"/>
              </a:gdLst>
              <a:ahLst/>
              <a:cxnLst>
                <a:cxn ang="0">
                  <a:pos x="T0" y="T1"/>
                </a:cxn>
                <a:cxn ang="0">
                  <a:pos x="T2" y="T3"/>
                </a:cxn>
                <a:cxn ang="0">
                  <a:pos x="T4" y="T5"/>
                </a:cxn>
                <a:cxn ang="0">
                  <a:pos x="T6" y="T7"/>
                </a:cxn>
                <a:cxn ang="0">
                  <a:pos x="T8" y="T9"/>
                </a:cxn>
              </a:cxnLst>
              <a:rect l="0" t="0" r="r" b="b"/>
              <a:pathLst>
                <a:path w="141" h="3234">
                  <a:moveTo>
                    <a:pt x="140" y="3233"/>
                  </a:moveTo>
                  <a:lnTo>
                    <a:pt x="0" y="3233"/>
                  </a:lnTo>
                  <a:lnTo>
                    <a:pt x="0" y="0"/>
                  </a:lnTo>
                  <a:lnTo>
                    <a:pt x="140" y="0"/>
                  </a:lnTo>
                  <a:lnTo>
                    <a:pt x="140" y="3233"/>
                  </a:lnTo>
                </a:path>
              </a:pathLst>
            </a:custGeom>
            <a:solidFill>
              <a:srgbClr val="B74919">
                <a:lumMod val="5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45" name="Freeform 73">
              <a:extLst>
                <a:ext uri="{FF2B5EF4-FFF2-40B4-BE49-F238E27FC236}">
                  <a16:creationId xmlns:a16="http://schemas.microsoft.com/office/drawing/2014/main" id="{092C24E4-C6BC-406C-A5E6-BA9CF6B27C96}"/>
                </a:ext>
              </a:extLst>
            </p:cNvPr>
            <p:cNvSpPr>
              <a:spLocks noChangeArrowheads="1"/>
            </p:cNvSpPr>
            <p:nvPr/>
          </p:nvSpPr>
          <p:spPr bwMode="auto">
            <a:xfrm>
              <a:off x="16914554" y="8712635"/>
              <a:ext cx="299044" cy="294831"/>
            </a:xfrm>
            <a:custGeom>
              <a:avLst/>
              <a:gdLst>
                <a:gd name="T0" fmla="*/ 310 w 311"/>
                <a:gd name="T1" fmla="*/ 154 h 310"/>
                <a:gd name="T2" fmla="*/ 310 w 311"/>
                <a:gd name="T3" fmla="*/ 154 h 310"/>
                <a:gd name="T4" fmla="*/ 155 w 311"/>
                <a:gd name="T5" fmla="*/ 309 h 310"/>
                <a:gd name="T6" fmla="*/ 155 w 311"/>
                <a:gd name="T7" fmla="*/ 309 h 310"/>
                <a:gd name="T8" fmla="*/ 0 w 311"/>
                <a:gd name="T9" fmla="*/ 154 h 310"/>
                <a:gd name="T10" fmla="*/ 0 w 311"/>
                <a:gd name="T11" fmla="*/ 154 h 310"/>
                <a:gd name="T12" fmla="*/ 155 w 311"/>
                <a:gd name="T13" fmla="*/ 0 h 310"/>
                <a:gd name="T14" fmla="*/ 155 w 311"/>
                <a:gd name="T15" fmla="*/ 0 h 310"/>
                <a:gd name="T16" fmla="*/ 310 w 311"/>
                <a:gd name="T17" fmla="*/ 1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310">
                  <a:moveTo>
                    <a:pt x="310" y="154"/>
                  </a:moveTo>
                  <a:lnTo>
                    <a:pt x="310" y="154"/>
                  </a:lnTo>
                  <a:cubicBezTo>
                    <a:pt x="310" y="240"/>
                    <a:pt x="241" y="309"/>
                    <a:pt x="155" y="309"/>
                  </a:cubicBezTo>
                  <a:lnTo>
                    <a:pt x="155" y="309"/>
                  </a:lnTo>
                  <a:cubicBezTo>
                    <a:pt x="69" y="309"/>
                    <a:pt x="0" y="240"/>
                    <a:pt x="0" y="154"/>
                  </a:cubicBezTo>
                  <a:lnTo>
                    <a:pt x="0" y="154"/>
                  </a:lnTo>
                  <a:cubicBezTo>
                    <a:pt x="0" y="69"/>
                    <a:pt x="69" y="0"/>
                    <a:pt x="155" y="0"/>
                  </a:cubicBezTo>
                  <a:lnTo>
                    <a:pt x="155" y="0"/>
                  </a:lnTo>
                  <a:cubicBezTo>
                    <a:pt x="241" y="0"/>
                    <a:pt x="310" y="69"/>
                    <a:pt x="310" y="154"/>
                  </a:cubicBezTo>
                </a:path>
              </a:pathLst>
            </a:custGeom>
            <a:solidFill>
              <a:srgbClr val="B74919">
                <a:lumMod val="5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46" name="Freeform 74">
              <a:extLst>
                <a:ext uri="{FF2B5EF4-FFF2-40B4-BE49-F238E27FC236}">
                  <a16:creationId xmlns:a16="http://schemas.microsoft.com/office/drawing/2014/main" id="{F71C40BE-719A-4619-AA85-585BDB1E2BA4}"/>
                </a:ext>
              </a:extLst>
            </p:cNvPr>
            <p:cNvSpPr>
              <a:spLocks noChangeArrowheads="1"/>
            </p:cNvSpPr>
            <p:nvPr/>
          </p:nvSpPr>
          <p:spPr bwMode="auto">
            <a:xfrm>
              <a:off x="16857694" y="4936318"/>
              <a:ext cx="412765" cy="412765"/>
            </a:xfrm>
            <a:custGeom>
              <a:avLst/>
              <a:gdLst>
                <a:gd name="T0" fmla="*/ 215 w 431"/>
                <a:gd name="T1" fmla="*/ 120 h 431"/>
                <a:gd name="T2" fmla="*/ 215 w 431"/>
                <a:gd name="T3" fmla="*/ 120 h 431"/>
                <a:gd name="T4" fmla="*/ 120 w 431"/>
                <a:gd name="T5" fmla="*/ 215 h 431"/>
                <a:gd name="T6" fmla="*/ 120 w 431"/>
                <a:gd name="T7" fmla="*/ 215 h 431"/>
                <a:gd name="T8" fmla="*/ 215 w 431"/>
                <a:gd name="T9" fmla="*/ 310 h 431"/>
                <a:gd name="T10" fmla="*/ 215 w 431"/>
                <a:gd name="T11" fmla="*/ 310 h 431"/>
                <a:gd name="T12" fmla="*/ 310 w 431"/>
                <a:gd name="T13" fmla="*/ 215 h 431"/>
                <a:gd name="T14" fmla="*/ 310 w 431"/>
                <a:gd name="T15" fmla="*/ 215 h 431"/>
                <a:gd name="T16" fmla="*/ 215 w 431"/>
                <a:gd name="T17" fmla="*/ 120 h 431"/>
                <a:gd name="T18" fmla="*/ 215 w 431"/>
                <a:gd name="T19" fmla="*/ 430 h 431"/>
                <a:gd name="T20" fmla="*/ 215 w 431"/>
                <a:gd name="T21" fmla="*/ 430 h 431"/>
                <a:gd name="T22" fmla="*/ 0 w 431"/>
                <a:gd name="T23" fmla="*/ 215 h 431"/>
                <a:gd name="T24" fmla="*/ 0 w 431"/>
                <a:gd name="T25" fmla="*/ 215 h 431"/>
                <a:gd name="T26" fmla="*/ 215 w 431"/>
                <a:gd name="T27" fmla="*/ 0 h 431"/>
                <a:gd name="T28" fmla="*/ 215 w 431"/>
                <a:gd name="T29" fmla="*/ 0 h 431"/>
                <a:gd name="T30" fmla="*/ 430 w 431"/>
                <a:gd name="T31" fmla="*/ 215 h 431"/>
                <a:gd name="T32" fmla="*/ 430 w 431"/>
                <a:gd name="T33" fmla="*/ 215 h 431"/>
                <a:gd name="T34" fmla="*/ 215 w 431"/>
                <a:gd name="T35" fmla="*/ 43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1" h="431">
                  <a:moveTo>
                    <a:pt x="215" y="120"/>
                  </a:moveTo>
                  <a:lnTo>
                    <a:pt x="215" y="120"/>
                  </a:lnTo>
                  <a:cubicBezTo>
                    <a:pt x="163" y="120"/>
                    <a:pt x="120" y="163"/>
                    <a:pt x="120" y="215"/>
                  </a:cubicBezTo>
                  <a:lnTo>
                    <a:pt x="120" y="215"/>
                  </a:lnTo>
                  <a:cubicBezTo>
                    <a:pt x="120" y="268"/>
                    <a:pt x="163" y="310"/>
                    <a:pt x="215" y="310"/>
                  </a:cubicBezTo>
                  <a:lnTo>
                    <a:pt x="215" y="310"/>
                  </a:lnTo>
                  <a:cubicBezTo>
                    <a:pt x="267" y="310"/>
                    <a:pt x="310" y="268"/>
                    <a:pt x="310" y="215"/>
                  </a:cubicBezTo>
                  <a:lnTo>
                    <a:pt x="310" y="215"/>
                  </a:lnTo>
                  <a:cubicBezTo>
                    <a:pt x="310" y="163"/>
                    <a:pt x="267" y="120"/>
                    <a:pt x="215" y="120"/>
                  </a:cubicBezTo>
                  <a:close/>
                  <a:moveTo>
                    <a:pt x="215" y="430"/>
                  </a:moveTo>
                  <a:lnTo>
                    <a:pt x="215" y="430"/>
                  </a:lnTo>
                  <a:cubicBezTo>
                    <a:pt x="96" y="430"/>
                    <a:pt x="0" y="334"/>
                    <a:pt x="0" y="215"/>
                  </a:cubicBezTo>
                  <a:lnTo>
                    <a:pt x="0" y="215"/>
                  </a:lnTo>
                  <a:cubicBezTo>
                    <a:pt x="0" y="97"/>
                    <a:pt x="96" y="0"/>
                    <a:pt x="215" y="0"/>
                  </a:cubicBezTo>
                  <a:lnTo>
                    <a:pt x="215" y="0"/>
                  </a:lnTo>
                  <a:cubicBezTo>
                    <a:pt x="334" y="0"/>
                    <a:pt x="430" y="97"/>
                    <a:pt x="430" y="215"/>
                  </a:cubicBezTo>
                  <a:lnTo>
                    <a:pt x="430" y="215"/>
                  </a:lnTo>
                  <a:cubicBezTo>
                    <a:pt x="430" y="334"/>
                    <a:pt x="334" y="430"/>
                    <a:pt x="215" y="430"/>
                  </a:cubicBezTo>
                  <a:close/>
                </a:path>
              </a:pathLst>
            </a:custGeom>
            <a:solidFill>
              <a:srgbClr val="B74919">
                <a:lumMod val="50000"/>
              </a:srgbClr>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47" name="Freeform 91">
              <a:extLst>
                <a:ext uri="{FF2B5EF4-FFF2-40B4-BE49-F238E27FC236}">
                  <a16:creationId xmlns:a16="http://schemas.microsoft.com/office/drawing/2014/main" id="{3374B73B-EF83-4184-870A-925CF73B5805}"/>
                </a:ext>
              </a:extLst>
            </p:cNvPr>
            <p:cNvSpPr>
              <a:spLocks noChangeArrowheads="1"/>
            </p:cNvSpPr>
            <p:nvPr/>
          </p:nvSpPr>
          <p:spPr bwMode="auto">
            <a:xfrm>
              <a:off x="5414017" y="7848058"/>
              <a:ext cx="1473206" cy="1280580"/>
            </a:xfrm>
            <a:custGeom>
              <a:avLst/>
              <a:gdLst>
                <a:gd name="connsiteX0" fmla="*/ 218814 w 1473206"/>
                <a:gd name="connsiteY0" fmla="*/ 738987 h 1280580"/>
                <a:gd name="connsiteX1" fmla="*/ 204606 w 1473206"/>
                <a:gd name="connsiteY1" fmla="*/ 794314 h 1280580"/>
                <a:gd name="connsiteX2" fmla="*/ 130720 w 1473206"/>
                <a:gd name="connsiteY2" fmla="*/ 815300 h 1280580"/>
                <a:gd name="connsiteX3" fmla="*/ 57782 w 1473206"/>
                <a:gd name="connsiteY3" fmla="*/ 925953 h 1280580"/>
                <a:gd name="connsiteX4" fmla="*/ 135456 w 1473206"/>
                <a:gd name="connsiteY4" fmla="*/ 967925 h 1280580"/>
                <a:gd name="connsiteX5" fmla="*/ 234918 w 1473206"/>
                <a:gd name="connsiteY5" fmla="*/ 1042330 h 1280580"/>
                <a:gd name="connsiteX6" fmla="*/ 99461 w 1473206"/>
                <a:gd name="connsiteY6" fmla="*/ 1251236 h 1280580"/>
                <a:gd name="connsiteX7" fmla="*/ 0 w 1473206"/>
                <a:gd name="connsiteY7" fmla="*/ 1279853 h 1280580"/>
                <a:gd name="connsiteX8" fmla="*/ 12314 w 1473206"/>
                <a:gd name="connsiteY8" fmla="*/ 1223573 h 1280580"/>
                <a:gd name="connsiteX9" fmla="*/ 102303 w 1473206"/>
                <a:gd name="connsiteY9" fmla="*/ 1200679 h 1280580"/>
                <a:gd name="connsiteX10" fmla="*/ 183766 w 1473206"/>
                <a:gd name="connsiteY10" fmla="*/ 1076671 h 1280580"/>
                <a:gd name="connsiteX11" fmla="*/ 109881 w 1473206"/>
                <a:gd name="connsiteY11" fmla="*/ 1029929 h 1280580"/>
                <a:gd name="connsiteX12" fmla="*/ 7578 w 1473206"/>
                <a:gd name="connsiteY12" fmla="*/ 962202 h 1280580"/>
                <a:gd name="connsiteX13" fmla="*/ 132615 w 1473206"/>
                <a:gd name="connsiteY13" fmla="*/ 766650 h 1280580"/>
                <a:gd name="connsiteX14" fmla="*/ 218814 w 1473206"/>
                <a:gd name="connsiteY14" fmla="*/ 738987 h 1280580"/>
                <a:gd name="connsiteX15" fmla="*/ 550803 w 1473206"/>
                <a:gd name="connsiteY15" fmla="*/ 530696 h 1280580"/>
                <a:gd name="connsiteX16" fmla="*/ 550803 w 1473206"/>
                <a:gd name="connsiteY16" fmla="*/ 580421 h 1280580"/>
                <a:gd name="connsiteX17" fmla="*/ 431697 w 1473206"/>
                <a:gd name="connsiteY17" fmla="*/ 650227 h 1280580"/>
                <a:gd name="connsiteX18" fmla="*/ 432650 w 1473206"/>
                <a:gd name="connsiteY18" fmla="*/ 1051851 h 1280580"/>
                <a:gd name="connsiteX19" fmla="*/ 381196 w 1473206"/>
                <a:gd name="connsiteY19" fmla="*/ 1081495 h 1280580"/>
                <a:gd name="connsiteX20" fmla="*/ 380243 w 1473206"/>
                <a:gd name="connsiteY20" fmla="*/ 679871 h 1280580"/>
                <a:gd name="connsiteX21" fmla="*/ 261138 w 1473206"/>
                <a:gd name="connsiteY21" fmla="*/ 747764 h 1280580"/>
                <a:gd name="connsiteX22" fmla="*/ 261138 w 1473206"/>
                <a:gd name="connsiteY22" fmla="*/ 698996 h 1280580"/>
                <a:gd name="connsiteX23" fmla="*/ 681762 w 1473206"/>
                <a:gd name="connsiteY23" fmla="*/ 507868 h 1280580"/>
                <a:gd name="connsiteX24" fmla="*/ 662662 w 1473206"/>
                <a:gd name="connsiteY24" fmla="*/ 601614 h 1280580"/>
                <a:gd name="connsiteX25" fmla="*/ 624461 w 1473206"/>
                <a:gd name="connsiteY25" fmla="*/ 754669 h 1280580"/>
                <a:gd name="connsiteX26" fmla="*/ 742883 w 1473206"/>
                <a:gd name="connsiteY26" fmla="*/ 685795 h 1280580"/>
                <a:gd name="connsiteX27" fmla="*/ 704683 w 1473206"/>
                <a:gd name="connsiteY27" fmla="*/ 577699 h 1280580"/>
                <a:gd name="connsiteX28" fmla="*/ 683672 w 1473206"/>
                <a:gd name="connsiteY28" fmla="*/ 507868 h 1280580"/>
                <a:gd name="connsiteX29" fmla="*/ 715188 w 1473206"/>
                <a:gd name="connsiteY29" fmla="*/ 438036 h 1280580"/>
                <a:gd name="connsiteX30" fmla="*/ 849846 w 1473206"/>
                <a:gd name="connsiteY30" fmla="*/ 811109 h 1280580"/>
                <a:gd name="connsiteX31" fmla="*/ 795410 w 1473206"/>
                <a:gd name="connsiteY31" fmla="*/ 843633 h 1280580"/>
                <a:gd name="connsiteX32" fmla="*/ 753389 w 1473206"/>
                <a:gd name="connsiteY32" fmla="*/ 725972 h 1280580"/>
                <a:gd name="connsiteX33" fmla="*/ 613956 w 1473206"/>
                <a:gd name="connsiteY33" fmla="*/ 806326 h 1280580"/>
                <a:gd name="connsiteX34" fmla="*/ 573845 w 1473206"/>
                <a:gd name="connsiteY34" fmla="*/ 970860 h 1280580"/>
                <a:gd name="connsiteX35" fmla="*/ 522274 w 1473206"/>
                <a:gd name="connsiteY35" fmla="*/ 1001471 h 1280580"/>
                <a:gd name="connsiteX36" fmla="*/ 654067 w 1473206"/>
                <a:gd name="connsiteY36" fmla="*/ 472474 h 1280580"/>
                <a:gd name="connsiteX37" fmla="*/ 1070770 w 1473206"/>
                <a:gd name="connsiteY37" fmla="*/ 293064 h 1280580"/>
                <a:gd name="connsiteX38" fmla="*/ 1006420 w 1473206"/>
                <a:gd name="connsiteY38" fmla="*/ 310635 h 1280580"/>
                <a:gd name="connsiteX39" fmla="*/ 955986 w 1473206"/>
                <a:gd name="connsiteY39" fmla="*/ 344103 h 1280580"/>
                <a:gd name="connsiteX40" fmla="*/ 956938 w 1473206"/>
                <a:gd name="connsiteY40" fmla="*/ 508578 h 1280580"/>
                <a:gd name="connsiteX41" fmla="*/ 1008323 w 1473206"/>
                <a:gd name="connsiteY41" fmla="*/ 478934 h 1280580"/>
                <a:gd name="connsiteX42" fmla="*/ 1095868 w 1473206"/>
                <a:gd name="connsiteY42" fmla="*/ 342191 h 1280580"/>
                <a:gd name="connsiteX43" fmla="*/ 1070770 w 1473206"/>
                <a:gd name="connsiteY43" fmla="*/ 293064 h 1280580"/>
                <a:gd name="connsiteX44" fmla="*/ 1095213 w 1473206"/>
                <a:gd name="connsiteY44" fmla="*/ 233702 h 1280580"/>
                <a:gd name="connsiteX45" fmla="*/ 1115851 w 1473206"/>
                <a:gd name="connsiteY45" fmla="*/ 237960 h 1280580"/>
                <a:gd name="connsiteX46" fmla="*/ 1146301 w 1473206"/>
                <a:gd name="connsiteY46" fmla="*/ 305854 h 1280580"/>
                <a:gd name="connsiteX47" fmla="*/ 1073030 w 1473206"/>
                <a:gd name="connsiteY47" fmla="*/ 464591 h 1280580"/>
                <a:gd name="connsiteX48" fmla="*/ 1073030 w 1473206"/>
                <a:gd name="connsiteY48" fmla="*/ 466503 h 1280580"/>
                <a:gd name="connsiteX49" fmla="*/ 1131076 w 1473206"/>
                <a:gd name="connsiteY49" fmla="*/ 524834 h 1280580"/>
                <a:gd name="connsiteX50" fmla="*/ 1161526 w 1473206"/>
                <a:gd name="connsiteY50" fmla="*/ 630978 h 1280580"/>
                <a:gd name="connsiteX51" fmla="*/ 1109190 w 1473206"/>
                <a:gd name="connsiteY51" fmla="*/ 660621 h 1280580"/>
                <a:gd name="connsiteX52" fmla="*/ 1082546 w 1473206"/>
                <a:gd name="connsiteY52" fmla="*/ 567865 h 1280580"/>
                <a:gd name="connsiteX53" fmla="*/ 1004516 w 1473206"/>
                <a:gd name="connsiteY53" fmla="*/ 525791 h 1280580"/>
                <a:gd name="connsiteX54" fmla="*/ 956938 w 1473206"/>
                <a:gd name="connsiteY54" fmla="*/ 553521 h 1280580"/>
                <a:gd name="connsiteX55" fmla="*/ 957889 w 1473206"/>
                <a:gd name="connsiteY55" fmla="*/ 748596 h 1280580"/>
                <a:gd name="connsiteX56" fmla="*/ 906504 w 1473206"/>
                <a:gd name="connsiteY56" fmla="*/ 778240 h 1280580"/>
                <a:gd name="connsiteX57" fmla="*/ 905553 w 1473206"/>
                <a:gd name="connsiteY57" fmla="*/ 332629 h 1280580"/>
                <a:gd name="connsiteX58" fmla="*/ 1002613 w 1473206"/>
                <a:gd name="connsiteY58" fmla="*/ 266647 h 1280580"/>
                <a:gd name="connsiteX59" fmla="*/ 1095213 w 1473206"/>
                <a:gd name="connsiteY59" fmla="*/ 233702 h 1280580"/>
                <a:gd name="connsiteX60" fmla="*/ 1473206 w 1473206"/>
                <a:gd name="connsiteY60" fmla="*/ 0 h 1280580"/>
                <a:gd name="connsiteX61" fmla="*/ 1473206 w 1473206"/>
                <a:gd name="connsiteY61" fmla="*/ 49725 h 1280580"/>
                <a:gd name="connsiteX62" fmla="*/ 1353146 w 1473206"/>
                <a:gd name="connsiteY62" fmla="*/ 119531 h 1280580"/>
                <a:gd name="connsiteX63" fmla="*/ 1354099 w 1473206"/>
                <a:gd name="connsiteY63" fmla="*/ 520199 h 1280580"/>
                <a:gd name="connsiteX64" fmla="*/ 1303597 w 1473206"/>
                <a:gd name="connsiteY64" fmla="*/ 550799 h 1280580"/>
                <a:gd name="connsiteX65" fmla="*/ 1301692 w 1473206"/>
                <a:gd name="connsiteY65" fmla="*/ 148219 h 1280580"/>
                <a:gd name="connsiteX66" fmla="*/ 1183537 w 1473206"/>
                <a:gd name="connsiteY66" fmla="*/ 217069 h 1280580"/>
                <a:gd name="connsiteX67" fmla="*/ 1183537 w 1473206"/>
                <a:gd name="connsiteY67" fmla="*/ 168300 h 128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473206" h="1280580">
                  <a:moveTo>
                    <a:pt x="218814" y="738987"/>
                  </a:moveTo>
                  <a:lnTo>
                    <a:pt x="204606" y="794314"/>
                  </a:lnTo>
                  <a:cubicBezTo>
                    <a:pt x="192291" y="793360"/>
                    <a:pt x="166716" y="795267"/>
                    <a:pt x="130720" y="815300"/>
                  </a:cubicBezTo>
                  <a:cubicBezTo>
                    <a:pt x="77674" y="846779"/>
                    <a:pt x="57782" y="895428"/>
                    <a:pt x="57782" y="925953"/>
                  </a:cubicBezTo>
                  <a:cubicBezTo>
                    <a:pt x="57782" y="967925"/>
                    <a:pt x="81463" y="974602"/>
                    <a:pt x="135456" y="967925"/>
                  </a:cubicBezTo>
                  <a:cubicBezTo>
                    <a:pt x="201764" y="959340"/>
                    <a:pt x="234918" y="975556"/>
                    <a:pt x="234918" y="1042330"/>
                  </a:cubicBezTo>
                  <a:cubicBezTo>
                    <a:pt x="234918" y="1111965"/>
                    <a:pt x="191344" y="1197817"/>
                    <a:pt x="99461" y="1251236"/>
                  </a:cubicBezTo>
                  <a:cubicBezTo>
                    <a:pt x="61571" y="1272222"/>
                    <a:pt x="20839" y="1283669"/>
                    <a:pt x="0" y="1279853"/>
                  </a:cubicBezTo>
                  <a:lnTo>
                    <a:pt x="12314" y="1223573"/>
                  </a:lnTo>
                  <a:cubicBezTo>
                    <a:pt x="35048" y="1226435"/>
                    <a:pt x="68202" y="1221665"/>
                    <a:pt x="102303" y="1200679"/>
                  </a:cubicBezTo>
                  <a:cubicBezTo>
                    <a:pt x="154401" y="1171108"/>
                    <a:pt x="183766" y="1122458"/>
                    <a:pt x="183766" y="1076671"/>
                  </a:cubicBezTo>
                  <a:cubicBezTo>
                    <a:pt x="183766" y="1034699"/>
                    <a:pt x="162927" y="1022298"/>
                    <a:pt x="109881" y="1029929"/>
                  </a:cubicBezTo>
                  <a:cubicBezTo>
                    <a:pt x="47362" y="1040422"/>
                    <a:pt x="7578" y="1026114"/>
                    <a:pt x="7578" y="962202"/>
                  </a:cubicBezTo>
                  <a:cubicBezTo>
                    <a:pt x="6630" y="891612"/>
                    <a:pt x="56835" y="810530"/>
                    <a:pt x="132615" y="766650"/>
                  </a:cubicBezTo>
                  <a:cubicBezTo>
                    <a:pt x="172399" y="742802"/>
                    <a:pt x="201764" y="737079"/>
                    <a:pt x="218814" y="738987"/>
                  </a:cubicBezTo>
                  <a:close/>
                  <a:moveTo>
                    <a:pt x="550803" y="530696"/>
                  </a:moveTo>
                  <a:lnTo>
                    <a:pt x="550803" y="580421"/>
                  </a:lnTo>
                  <a:lnTo>
                    <a:pt x="431697" y="650227"/>
                  </a:lnTo>
                  <a:lnTo>
                    <a:pt x="432650" y="1051851"/>
                  </a:lnTo>
                  <a:lnTo>
                    <a:pt x="381196" y="1081495"/>
                  </a:lnTo>
                  <a:lnTo>
                    <a:pt x="380243" y="679871"/>
                  </a:lnTo>
                  <a:lnTo>
                    <a:pt x="261138" y="747764"/>
                  </a:lnTo>
                  <a:lnTo>
                    <a:pt x="261138" y="698996"/>
                  </a:lnTo>
                  <a:close/>
                  <a:moveTo>
                    <a:pt x="681762" y="507868"/>
                  </a:moveTo>
                  <a:cubicBezTo>
                    <a:pt x="676987" y="538479"/>
                    <a:pt x="670302" y="569090"/>
                    <a:pt x="662662" y="601614"/>
                  </a:cubicBezTo>
                  <a:lnTo>
                    <a:pt x="624461" y="754669"/>
                  </a:lnTo>
                  <a:lnTo>
                    <a:pt x="742883" y="685795"/>
                  </a:lnTo>
                  <a:lnTo>
                    <a:pt x="704683" y="577699"/>
                  </a:lnTo>
                  <a:cubicBezTo>
                    <a:pt x="695132" y="553784"/>
                    <a:pt x="689402" y="529870"/>
                    <a:pt x="683672" y="507868"/>
                  </a:cubicBezTo>
                  <a:close/>
                  <a:moveTo>
                    <a:pt x="715188" y="438036"/>
                  </a:moveTo>
                  <a:lnTo>
                    <a:pt x="849846" y="811109"/>
                  </a:lnTo>
                  <a:lnTo>
                    <a:pt x="795410" y="843633"/>
                  </a:lnTo>
                  <a:lnTo>
                    <a:pt x="753389" y="725972"/>
                  </a:lnTo>
                  <a:lnTo>
                    <a:pt x="613956" y="806326"/>
                  </a:lnTo>
                  <a:lnTo>
                    <a:pt x="573845" y="970860"/>
                  </a:lnTo>
                  <a:lnTo>
                    <a:pt x="522274" y="1001471"/>
                  </a:lnTo>
                  <a:lnTo>
                    <a:pt x="654067" y="472474"/>
                  </a:lnTo>
                  <a:close/>
                  <a:moveTo>
                    <a:pt x="1070770" y="293064"/>
                  </a:moveTo>
                  <a:cubicBezTo>
                    <a:pt x="1054950" y="288641"/>
                    <a:pt x="1032588" y="295335"/>
                    <a:pt x="1006420" y="310635"/>
                  </a:cubicBezTo>
                  <a:cubicBezTo>
                    <a:pt x="981679" y="324022"/>
                    <a:pt x="964550" y="337410"/>
                    <a:pt x="955986" y="344103"/>
                  </a:cubicBezTo>
                  <a:lnTo>
                    <a:pt x="956938" y="508578"/>
                  </a:lnTo>
                  <a:lnTo>
                    <a:pt x="1008323" y="478934"/>
                  </a:lnTo>
                  <a:cubicBezTo>
                    <a:pt x="1061611" y="448334"/>
                    <a:pt x="1096819" y="393828"/>
                    <a:pt x="1095868" y="342191"/>
                  </a:cubicBezTo>
                  <a:cubicBezTo>
                    <a:pt x="1095868" y="313025"/>
                    <a:pt x="1086590" y="297486"/>
                    <a:pt x="1070770" y="293064"/>
                  </a:cubicBezTo>
                  <a:close/>
                  <a:moveTo>
                    <a:pt x="1095213" y="233702"/>
                  </a:moveTo>
                  <a:cubicBezTo>
                    <a:pt x="1102826" y="233896"/>
                    <a:pt x="1109666" y="235330"/>
                    <a:pt x="1115851" y="237960"/>
                  </a:cubicBezTo>
                  <a:cubicBezTo>
                    <a:pt x="1134882" y="247522"/>
                    <a:pt x="1146301" y="271429"/>
                    <a:pt x="1146301" y="305854"/>
                  </a:cubicBezTo>
                  <a:cubicBezTo>
                    <a:pt x="1147253" y="366097"/>
                    <a:pt x="1113947" y="424428"/>
                    <a:pt x="1073030" y="464591"/>
                  </a:cubicBezTo>
                  <a:lnTo>
                    <a:pt x="1073030" y="466503"/>
                  </a:lnTo>
                  <a:cubicBezTo>
                    <a:pt x="1103480" y="460766"/>
                    <a:pt x="1121560" y="482759"/>
                    <a:pt x="1131076" y="524834"/>
                  </a:cubicBezTo>
                  <a:cubicBezTo>
                    <a:pt x="1144398" y="580296"/>
                    <a:pt x="1152962" y="617590"/>
                    <a:pt x="1161526" y="630978"/>
                  </a:cubicBezTo>
                  <a:lnTo>
                    <a:pt x="1109190" y="660621"/>
                  </a:lnTo>
                  <a:cubicBezTo>
                    <a:pt x="1102529" y="652015"/>
                    <a:pt x="1093964" y="617590"/>
                    <a:pt x="1082546" y="567865"/>
                  </a:cubicBezTo>
                  <a:cubicBezTo>
                    <a:pt x="1071127" y="512403"/>
                    <a:pt x="1050192" y="500928"/>
                    <a:pt x="1004516" y="525791"/>
                  </a:cubicBezTo>
                  <a:lnTo>
                    <a:pt x="956938" y="553521"/>
                  </a:lnTo>
                  <a:lnTo>
                    <a:pt x="957889" y="748596"/>
                  </a:lnTo>
                  <a:lnTo>
                    <a:pt x="906504" y="778240"/>
                  </a:lnTo>
                  <a:lnTo>
                    <a:pt x="905553" y="332629"/>
                  </a:lnTo>
                  <a:cubicBezTo>
                    <a:pt x="931245" y="311591"/>
                    <a:pt x="967405" y="286729"/>
                    <a:pt x="1002613" y="266647"/>
                  </a:cubicBezTo>
                  <a:cubicBezTo>
                    <a:pt x="1042579" y="243697"/>
                    <a:pt x="1072376" y="233119"/>
                    <a:pt x="1095213" y="233702"/>
                  </a:cubicBezTo>
                  <a:close/>
                  <a:moveTo>
                    <a:pt x="1473206" y="0"/>
                  </a:moveTo>
                  <a:lnTo>
                    <a:pt x="1473206" y="49725"/>
                  </a:lnTo>
                  <a:lnTo>
                    <a:pt x="1353146" y="119531"/>
                  </a:lnTo>
                  <a:lnTo>
                    <a:pt x="1354099" y="520199"/>
                  </a:lnTo>
                  <a:lnTo>
                    <a:pt x="1303597" y="550799"/>
                  </a:lnTo>
                  <a:lnTo>
                    <a:pt x="1301692" y="148219"/>
                  </a:lnTo>
                  <a:lnTo>
                    <a:pt x="1183537" y="217069"/>
                  </a:lnTo>
                  <a:lnTo>
                    <a:pt x="1183537" y="168300"/>
                  </a:lnTo>
                  <a:close/>
                </a:path>
              </a:pathLst>
            </a:custGeom>
            <a:solidFill>
              <a:srgbClr val="1D9A78"/>
            </a:solidFill>
            <a:ln>
              <a:noFill/>
            </a:ln>
            <a:effectLst/>
          </p:spPr>
          <p:txBody>
            <a:bodyPr wrap="square" anchor="ctr">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48" name="Freeform 92">
              <a:extLst>
                <a:ext uri="{FF2B5EF4-FFF2-40B4-BE49-F238E27FC236}">
                  <a16:creationId xmlns:a16="http://schemas.microsoft.com/office/drawing/2014/main" id="{9293DB6C-F78A-4D37-B851-47E364FDC92C}"/>
                </a:ext>
              </a:extLst>
            </p:cNvPr>
            <p:cNvSpPr>
              <a:spLocks noChangeArrowheads="1"/>
            </p:cNvSpPr>
            <p:nvPr/>
          </p:nvSpPr>
          <p:spPr bwMode="auto">
            <a:xfrm>
              <a:off x="17622049" y="7934404"/>
              <a:ext cx="1523740" cy="1329999"/>
            </a:xfrm>
            <a:custGeom>
              <a:avLst/>
              <a:gdLst>
                <a:gd name="connsiteX0" fmla="*/ 1230830 w 1523740"/>
                <a:gd name="connsiteY0" fmla="*/ 711807 h 1329999"/>
                <a:gd name="connsiteX1" fmla="*/ 1281730 w 1523740"/>
                <a:gd name="connsiteY1" fmla="*/ 741381 h 1329999"/>
                <a:gd name="connsiteX2" fmla="*/ 1281730 w 1523740"/>
                <a:gd name="connsiteY2" fmla="*/ 929319 h 1329999"/>
                <a:gd name="connsiteX3" fmla="*/ 1471882 w 1523740"/>
                <a:gd name="connsiteY3" fmla="*/ 1039029 h 1329999"/>
                <a:gd name="connsiteX4" fmla="*/ 1472842 w 1523740"/>
                <a:gd name="connsiteY4" fmla="*/ 850137 h 1329999"/>
                <a:gd name="connsiteX5" fmla="*/ 1523740 w 1523740"/>
                <a:gd name="connsiteY5" fmla="*/ 879711 h 1329999"/>
                <a:gd name="connsiteX6" fmla="*/ 1522780 w 1523740"/>
                <a:gd name="connsiteY6" fmla="*/ 1329999 h 1329999"/>
                <a:gd name="connsiteX7" fmla="*/ 1470920 w 1523740"/>
                <a:gd name="connsiteY7" fmla="*/ 1300425 h 1329999"/>
                <a:gd name="connsiteX8" fmla="*/ 1471882 w 1523740"/>
                <a:gd name="connsiteY8" fmla="*/ 1089591 h 1329999"/>
                <a:gd name="connsiteX9" fmla="*/ 1280770 w 1523740"/>
                <a:gd name="connsiteY9" fmla="*/ 979881 h 1329999"/>
                <a:gd name="connsiteX10" fmla="*/ 1279808 w 1523740"/>
                <a:gd name="connsiteY10" fmla="*/ 1190715 h 1329999"/>
                <a:gd name="connsiteX11" fmla="*/ 1229870 w 1523740"/>
                <a:gd name="connsiteY11" fmla="*/ 1162095 h 1329999"/>
                <a:gd name="connsiteX12" fmla="*/ 1007356 w 1523740"/>
                <a:gd name="connsiteY12" fmla="*/ 583531 h 1329999"/>
                <a:gd name="connsiteX13" fmla="*/ 1059724 w 1523740"/>
                <a:gd name="connsiteY13" fmla="*/ 604106 h 1329999"/>
                <a:gd name="connsiteX14" fmla="*/ 1147112 w 1523740"/>
                <a:gd name="connsiteY14" fmla="*/ 676677 h 1329999"/>
                <a:gd name="connsiteX15" fmla="*/ 1132708 w 1523740"/>
                <a:gd name="connsiteY15" fmla="*/ 715828 h 1329999"/>
                <a:gd name="connsiteX16" fmla="*/ 1057802 w 1523740"/>
                <a:gd name="connsiteY16" fmla="*/ 651850 h 1329999"/>
                <a:gd name="connsiteX17" fmla="*/ 983858 w 1523740"/>
                <a:gd name="connsiteY17" fmla="*/ 676677 h 1329999"/>
                <a:gd name="connsiteX18" fmla="*/ 1061644 w 1523740"/>
                <a:gd name="connsiteY18" fmla="*/ 808452 h 1329999"/>
                <a:gd name="connsiteX19" fmla="*/ 1161516 w 1523740"/>
                <a:gd name="connsiteY19" fmla="*/ 998474 h 1329999"/>
                <a:gd name="connsiteX20" fmla="*/ 1023232 w 1523740"/>
                <a:gd name="connsiteY20" fmla="*/ 1049083 h 1329999"/>
                <a:gd name="connsiteX21" fmla="*/ 922398 w 1523740"/>
                <a:gd name="connsiteY21" fmla="*/ 963144 h 1329999"/>
                <a:gd name="connsiteX22" fmla="*/ 935844 w 1523740"/>
                <a:gd name="connsiteY22" fmla="*/ 921128 h 1329999"/>
                <a:gd name="connsiteX23" fmla="*/ 1027074 w 1523740"/>
                <a:gd name="connsiteY23" fmla="*/ 1003249 h 1329999"/>
                <a:gd name="connsiteX24" fmla="*/ 1109660 w 1523740"/>
                <a:gd name="connsiteY24" fmla="*/ 973647 h 1329999"/>
                <a:gd name="connsiteX25" fmla="*/ 1035716 w 1523740"/>
                <a:gd name="connsiteY25" fmla="*/ 840918 h 1329999"/>
                <a:gd name="connsiteX26" fmla="*/ 932002 w 1523740"/>
                <a:gd name="connsiteY26" fmla="*/ 653760 h 1329999"/>
                <a:gd name="connsiteX27" fmla="*/ 1007356 w 1523740"/>
                <a:gd name="connsiteY27" fmla="*/ 583531 h 1329999"/>
                <a:gd name="connsiteX28" fmla="*/ 806422 w 1523740"/>
                <a:gd name="connsiteY28" fmla="*/ 467521 h 1329999"/>
                <a:gd name="connsiteX29" fmla="*/ 858246 w 1523740"/>
                <a:gd name="connsiteY29" fmla="*/ 497054 h 1329999"/>
                <a:gd name="connsiteX30" fmla="*/ 857268 w 1523740"/>
                <a:gd name="connsiteY30" fmla="*/ 946721 h 1329999"/>
                <a:gd name="connsiteX31" fmla="*/ 804466 w 1523740"/>
                <a:gd name="connsiteY31" fmla="*/ 917188 h 1329999"/>
                <a:gd name="connsiteX32" fmla="*/ 422140 w 1523740"/>
                <a:gd name="connsiteY32" fmla="*/ 244288 h 1329999"/>
                <a:gd name="connsiteX33" fmla="*/ 476350 w 1523740"/>
                <a:gd name="connsiteY33" fmla="*/ 275887 h 1329999"/>
                <a:gd name="connsiteX34" fmla="*/ 601892 w 1523740"/>
                <a:gd name="connsiteY34" fmla="*/ 577512 h 1329999"/>
                <a:gd name="connsiteX35" fmla="*/ 671320 w 1523740"/>
                <a:gd name="connsiteY35" fmla="*/ 765189 h 1329999"/>
                <a:gd name="connsiteX36" fmla="*/ 672270 w 1523740"/>
                <a:gd name="connsiteY36" fmla="*/ 765189 h 1329999"/>
                <a:gd name="connsiteX37" fmla="*/ 667516 w 1523740"/>
                <a:gd name="connsiteY37" fmla="*/ 576554 h 1329999"/>
                <a:gd name="connsiteX38" fmla="*/ 667516 w 1523740"/>
                <a:gd name="connsiteY38" fmla="*/ 386961 h 1329999"/>
                <a:gd name="connsiteX39" fmla="*/ 715068 w 1523740"/>
                <a:gd name="connsiteY39" fmla="*/ 414730 h 1329999"/>
                <a:gd name="connsiteX40" fmla="*/ 714118 w 1523740"/>
                <a:gd name="connsiteY40" fmla="*/ 866688 h 1329999"/>
                <a:gd name="connsiteX41" fmla="*/ 662760 w 1523740"/>
                <a:gd name="connsiteY41" fmla="*/ 837005 h 1329999"/>
                <a:gd name="connsiteX42" fmla="*/ 539122 w 1523740"/>
                <a:gd name="connsiteY42" fmla="*/ 535380 h 1329999"/>
                <a:gd name="connsiteX43" fmla="*/ 466840 w 1523740"/>
                <a:gd name="connsiteY43" fmla="*/ 341957 h 1329999"/>
                <a:gd name="connsiteX44" fmla="*/ 464938 w 1523740"/>
                <a:gd name="connsiteY44" fmla="*/ 341957 h 1329999"/>
                <a:gd name="connsiteX45" fmla="*/ 468742 w 1523740"/>
                <a:gd name="connsiteY45" fmla="*/ 530592 h 1329999"/>
                <a:gd name="connsiteX46" fmla="*/ 468742 w 1523740"/>
                <a:gd name="connsiteY46" fmla="*/ 724015 h 1329999"/>
                <a:gd name="connsiteX47" fmla="*/ 421190 w 1523740"/>
                <a:gd name="connsiteY47" fmla="*/ 696246 h 1329999"/>
                <a:gd name="connsiteX48" fmla="*/ 283112 w 1523740"/>
                <a:gd name="connsiteY48" fmla="*/ 164264 h 1329999"/>
                <a:gd name="connsiteX49" fmla="*/ 331818 w 1523740"/>
                <a:gd name="connsiteY49" fmla="*/ 192844 h 1329999"/>
                <a:gd name="connsiteX50" fmla="*/ 330898 w 1523740"/>
                <a:gd name="connsiteY50" fmla="*/ 643464 h 1329999"/>
                <a:gd name="connsiteX51" fmla="*/ 282194 w 1523740"/>
                <a:gd name="connsiteY51" fmla="*/ 613931 h 1329999"/>
                <a:gd name="connsiteX52" fmla="*/ 964 w 1523740"/>
                <a:gd name="connsiteY52" fmla="*/ 0 h 1329999"/>
                <a:gd name="connsiteX53" fmla="*/ 213842 w 1523740"/>
                <a:gd name="connsiteY53" fmla="*/ 121943 h 1329999"/>
                <a:gd name="connsiteX54" fmla="*/ 213842 w 1523740"/>
                <a:gd name="connsiteY54" fmla="*/ 170530 h 1329999"/>
                <a:gd name="connsiteX55" fmla="*/ 52016 w 1523740"/>
                <a:gd name="connsiteY55" fmla="*/ 78120 h 1329999"/>
                <a:gd name="connsiteX56" fmla="*/ 52016 w 1523740"/>
                <a:gd name="connsiteY56" fmla="*/ 227691 h 1329999"/>
                <a:gd name="connsiteX57" fmla="*/ 201320 w 1523740"/>
                <a:gd name="connsiteY57" fmla="*/ 312480 h 1329999"/>
                <a:gd name="connsiteX58" fmla="*/ 201320 w 1523740"/>
                <a:gd name="connsiteY58" fmla="*/ 361067 h 1329999"/>
                <a:gd name="connsiteX59" fmla="*/ 52016 w 1523740"/>
                <a:gd name="connsiteY59" fmla="*/ 275326 h 1329999"/>
                <a:gd name="connsiteX60" fmla="*/ 51052 w 1523740"/>
                <a:gd name="connsiteY60" fmla="*/ 479200 h 1329999"/>
                <a:gd name="connsiteX61" fmla="*/ 0 w 1523740"/>
                <a:gd name="connsiteY61" fmla="*/ 449667 h 132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23740" h="1329999">
                  <a:moveTo>
                    <a:pt x="1230830" y="711807"/>
                  </a:moveTo>
                  <a:lnTo>
                    <a:pt x="1281730" y="741381"/>
                  </a:lnTo>
                  <a:lnTo>
                    <a:pt x="1281730" y="929319"/>
                  </a:lnTo>
                  <a:lnTo>
                    <a:pt x="1471882" y="1039029"/>
                  </a:lnTo>
                  <a:lnTo>
                    <a:pt x="1472842" y="850137"/>
                  </a:lnTo>
                  <a:lnTo>
                    <a:pt x="1523740" y="879711"/>
                  </a:lnTo>
                  <a:lnTo>
                    <a:pt x="1522780" y="1329999"/>
                  </a:lnTo>
                  <a:lnTo>
                    <a:pt x="1470920" y="1300425"/>
                  </a:lnTo>
                  <a:lnTo>
                    <a:pt x="1471882" y="1089591"/>
                  </a:lnTo>
                  <a:lnTo>
                    <a:pt x="1280770" y="979881"/>
                  </a:lnTo>
                  <a:lnTo>
                    <a:pt x="1279808" y="1190715"/>
                  </a:lnTo>
                  <a:lnTo>
                    <a:pt x="1229870" y="1162095"/>
                  </a:lnTo>
                  <a:close/>
                  <a:moveTo>
                    <a:pt x="1007356" y="583531"/>
                  </a:moveTo>
                  <a:cubicBezTo>
                    <a:pt x="1022932" y="586381"/>
                    <a:pt x="1040518" y="593125"/>
                    <a:pt x="1059724" y="604106"/>
                  </a:cubicBezTo>
                  <a:cubicBezTo>
                    <a:pt x="1100056" y="627978"/>
                    <a:pt x="1129826" y="655670"/>
                    <a:pt x="1147112" y="676677"/>
                  </a:cubicBezTo>
                  <a:lnTo>
                    <a:pt x="1132708" y="715828"/>
                  </a:lnTo>
                  <a:cubicBezTo>
                    <a:pt x="1120224" y="700549"/>
                    <a:pt x="1093334" y="671903"/>
                    <a:pt x="1057802" y="651850"/>
                  </a:cubicBezTo>
                  <a:cubicBezTo>
                    <a:pt x="1004026" y="620339"/>
                    <a:pt x="983858" y="646121"/>
                    <a:pt x="983858" y="676677"/>
                  </a:cubicBezTo>
                  <a:cubicBezTo>
                    <a:pt x="983858" y="718692"/>
                    <a:pt x="1006906" y="753068"/>
                    <a:pt x="1061644" y="808452"/>
                  </a:cubicBezTo>
                  <a:cubicBezTo>
                    <a:pt x="1127906" y="876249"/>
                    <a:pt x="1161516" y="932587"/>
                    <a:pt x="1161516" y="998474"/>
                  </a:cubicBezTo>
                  <a:cubicBezTo>
                    <a:pt x="1161516" y="1068181"/>
                    <a:pt x="1116382" y="1102557"/>
                    <a:pt x="1023232" y="1049083"/>
                  </a:cubicBezTo>
                  <a:cubicBezTo>
                    <a:pt x="984820" y="1027121"/>
                    <a:pt x="944486" y="990835"/>
                    <a:pt x="922398" y="963144"/>
                  </a:cubicBezTo>
                  <a:lnTo>
                    <a:pt x="935844" y="921128"/>
                  </a:lnTo>
                  <a:cubicBezTo>
                    <a:pt x="958890" y="950730"/>
                    <a:pt x="992502" y="983196"/>
                    <a:pt x="1027074" y="1003249"/>
                  </a:cubicBezTo>
                  <a:cubicBezTo>
                    <a:pt x="1078930" y="1032850"/>
                    <a:pt x="1109660" y="1018527"/>
                    <a:pt x="1109660" y="973647"/>
                  </a:cubicBezTo>
                  <a:cubicBezTo>
                    <a:pt x="1109660" y="931632"/>
                    <a:pt x="1089494" y="895347"/>
                    <a:pt x="1035716" y="840918"/>
                  </a:cubicBezTo>
                  <a:cubicBezTo>
                    <a:pt x="971374" y="777895"/>
                    <a:pt x="932002" y="716783"/>
                    <a:pt x="932002" y="653760"/>
                  </a:cubicBezTo>
                  <a:cubicBezTo>
                    <a:pt x="932002" y="601480"/>
                    <a:pt x="960630" y="574982"/>
                    <a:pt x="1007356" y="583531"/>
                  </a:cubicBezTo>
                  <a:close/>
                  <a:moveTo>
                    <a:pt x="806422" y="467521"/>
                  </a:moveTo>
                  <a:lnTo>
                    <a:pt x="858246" y="497054"/>
                  </a:lnTo>
                  <a:lnTo>
                    <a:pt x="857268" y="946721"/>
                  </a:lnTo>
                  <a:lnTo>
                    <a:pt x="804466" y="917188"/>
                  </a:lnTo>
                  <a:close/>
                  <a:moveTo>
                    <a:pt x="422140" y="244288"/>
                  </a:moveTo>
                  <a:lnTo>
                    <a:pt x="476350" y="275887"/>
                  </a:lnTo>
                  <a:lnTo>
                    <a:pt x="601892" y="577512"/>
                  </a:lnTo>
                  <a:cubicBezTo>
                    <a:pt x="630424" y="647412"/>
                    <a:pt x="652298" y="707737"/>
                    <a:pt x="671320" y="765189"/>
                  </a:cubicBezTo>
                  <a:lnTo>
                    <a:pt x="672270" y="765189"/>
                  </a:lnTo>
                  <a:cubicBezTo>
                    <a:pt x="667516" y="701992"/>
                    <a:pt x="667516" y="646454"/>
                    <a:pt x="667516" y="576554"/>
                  </a:cubicBezTo>
                  <a:lnTo>
                    <a:pt x="667516" y="386961"/>
                  </a:lnTo>
                  <a:lnTo>
                    <a:pt x="715068" y="414730"/>
                  </a:lnTo>
                  <a:lnTo>
                    <a:pt x="714118" y="866688"/>
                  </a:lnTo>
                  <a:lnTo>
                    <a:pt x="662760" y="837005"/>
                  </a:lnTo>
                  <a:lnTo>
                    <a:pt x="539122" y="535380"/>
                  </a:lnTo>
                  <a:cubicBezTo>
                    <a:pt x="512492" y="469310"/>
                    <a:pt x="486812" y="402282"/>
                    <a:pt x="466840" y="341957"/>
                  </a:cubicBezTo>
                  <a:lnTo>
                    <a:pt x="464938" y="341957"/>
                  </a:lnTo>
                  <a:cubicBezTo>
                    <a:pt x="467792" y="400367"/>
                    <a:pt x="468742" y="454947"/>
                    <a:pt x="468742" y="530592"/>
                  </a:cubicBezTo>
                  <a:lnTo>
                    <a:pt x="468742" y="724015"/>
                  </a:lnTo>
                  <a:lnTo>
                    <a:pt x="421190" y="696246"/>
                  </a:lnTo>
                  <a:close/>
                  <a:moveTo>
                    <a:pt x="283112" y="164264"/>
                  </a:moveTo>
                  <a:lnTo>
                    <a:pt x="331818" y="192844"/>
                  </a:lnTo>
                  <a:lnTo>
                    <a:pt x="330898" y="643464"/>
                  </a:lnTo>
                  <a:lnTo>
                    <a:pt x="282194" y="613931"/>
                  </a:lnTo>
                  <a:close/>
                  <a:moveTo>
                    <a:pt x="964" y="0"/>
                  </a:moveTo>
                  <a:lnTo>
                    <a:pt x="213842" y="121943"/>
                  </a:lnTo>
                  <a:lnTo>
                    <a:pt x="213842" y="170530"/>
                  </a:lnTo>
                  <a:lnTo>
                    <a:pt x="52016" y="78120"/>
                  </a:lnTo>
                  <a:lnTo>
                    <a:pt x="52016" y="227691"/>
                  </a:lnTo>
                  <a:lnTo>
                    <a:pt x="201320" y="312480"/>
                  </a:lnTo>
                  <a:lnTo>
                    <a:pt x="201320" y="361067"/>
                  </a:lnTo>
                  <a:lnTo>
                    <a:pt x="52016" y="275326"/>
                  </a:lnTo>
                  <a:lnTo>
                    <a:pt x="51052" y="479200"/>
                  </a:lnTo>
                  <a:lnTo>
                    <a:pt x="0" y="449667"/>
                  </a:lnTo>
                  <a:close/>
                </a:path>
              </a:pathLst>
            </a:custGeom>
            <a:solidFill>
              <a:srgbClr val="B74919"/>
            </a:solidFill>
            <a:ln>
              <a:noFill/>
            </a:ln>
            <a:effectLst/>
          </p:spPr>
          <p:txBody>
            <a:bodyPr wrap="square" anchor="ctr">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0F235A"/>
                </a:solidFill>
                <a:effectLst/>
                <a:uLnTx/>
                <a:uFillTx/>
                <a:latin typeface="Open Sans Light" panose="020B0306030504020204" pitchFamily="34" charset="0"/>
              </a:endParaRPr>
            </a:p>
          </p:txBody>
        </p:sp>
        <p:sp>
          <p:nvSpPr>
            <p:cNvPr id="49" name="TextBox 103">
              <a:extLst>
                <a:ext uri="{FF2B5EF4-FFF2-40B4-BE49-F238E27FC236}">
                  <a16:creationId xmlns:a16="http://schemas.microsoft.com/office/drawing/2014/main" id="{2197519E-0308-4198-8A0C-AEF80A551D21}"/>
                </a:ext>
              </a:extLst>
            </p:cNvPr>
            <p:cNvSpPr txBox="1"/>
            <p:nvPr/>
          </p:nvSpPr>
          <p:spPr>
            <a:xfrm>
              <a:off x="13735108" y="5095788"/>
              <a:ext cx="1805851" cy="807856"/>
            </a:xfrm>
            <a:prstGeom prst="rect">
              <a:avLst/>
            </a:prstGeom>
            <a:noFill/>
          </p:spPr>
          <p:txBody>
            <a:bodyPr wrap="none" rtlCol="0" anchor="b"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1D6FA9"/>
                  </a:solidFill>
                  <a:effectLst>
                    <a:outerShdw blurRad="38100" dist="38100" dir="2700000" algn="tl">
                      <a:srgbClr val="000000">
                        <a:alpha val="43137"/>
                      </a:srgbClr>
                    </a:outerShdw>
                  </a:effectLst>
                  <a:uLnTx/>
                  <a:uFillTx/>
                  <a:latin typeface="Poppins SemiBold" pitchFamily="2" charset="77"/>
                  <a:ea typeface="League Spartan" charset="0"/>
                  <a:cs typeface="Poppins SemiBold" pitchFamily="2" charset="77"/>
                </a:rPr>
                <a:t>ETAPA 04</a:t>
              </a:r>
            </a:p>
          </p:txBody>
        </p:sp>
        <p:sp>
          <p:nvSpPr>
            <p:cNvPr id="50" name="Subtitle 2">
              <a:extLst>
                <a:ext uri="{FF2B5EF4-FFF2-40B4-BE49-F238E27FC236}">
                  <a16:creationId xmlns:a16="http://schemas.microsoft.com/office/drawing/2014/main" id="{2255D4F8-0000-4EEF-A2C4-0C661891D32D}"/>
                </a:ext>
              </a:extLst>
            </p:cNvPr>
            <p:cNvSpPr txBox="1">
              <a:spLocks/>
            </p:cNvSpPr>
            <p:nvPr/>
          </p:nvSpPr>
          <p:spPr>
            <a:xfrm>
              <a:off x="12605727" y="5705926"/>
              <a:ext cx="4190972" cy="1403633"/>
            </a:xfrm>
            <a:prstGeom prst="rect">
              <a:avLst/>
            </a:prstGeom>
          </p:spPr>
          <p:txBody>
            <a:bodyPr vert="horz" wrap="square" lIns="91440" tIns="45720" rIns="91440" bIns="45720" rtlCol="0" anchor="t">
              <a:spAutoFit/>
            </a:bodyPr>
            <a:lstStyle>
              <a:defPPr>
                <a:defRPr lang="en-US"/>
              </a:defPPr>
              <a:lvl1pPr indent="0" algn="ctr" defTabSz="1087636">
                <a:lnSpc>
                  <a:spcPts val="4100"/>
                </a:lnSpc>
                <a:spcBef>
                  <a:spcPct val="20000"/>
                </a:spcBef>
                <a:buFont typeface="Arial"/>
                <a:buNone/>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ctr" defTabSz="1087636" eaLnBrk="1" fontAlgn="auto" latinLnBrk="0" hangingPunct="1">
                <a:lnSpc>
                  <a:spcPct val="100000"/>
                </a:lnSpc>
                <a:spcBef>
                  <a:spcPts val="0"/>
                </a:spcBef>
                <a:spcAft>
                  <a:spcPts val="0"/>
                </a:spcAft>
                <a:buClrTx/>
                <a:buSzTx/>
                <a:buFont typeface="Arial"/>
                <a:buNone/>
                <a:tabLst/>
                <a:defRPr/>
              </a:pPr>
              <a:r>
                <a:rPr kumimoji="0" lang="es-CO" sz="1800" b="0" i="0" u="none" strike="noStrike" kern="0" cap="none" spc="0" normalizeH="0" baseline="0" noProof="0" dirty="0">
                  <a:ln>
                    <a:noFill/>
                  </a:ln>
                  <a:solidFill>
                    <a:srgbClr val="0F235A"/>
                  </a:solidFill>
                  <a:effectLst/>
                  <a:uLnTx/>
                  <a:uFillTx/>
                  <a:latin typeface="Arial" panose="020B0604020202020204" pitchFamily="34" charset="0"/>
                  <a:cs typeface="Arial" panose="020B0604020202020204" pitchFamily="34" charset="0"/>
                </a:rPr>
                <a:t>Preparación y generación de Estados Financieros</a:t>
              </a:r>
              <a:endParaRPr kumimoji="0" lang="en-US" sz="1800" b="0" i="0" u="none" strike="noStrike" kern="0" cap="none" spc="0" normalizeH="0" baseline="0" noProof="0" dirty="0">
                <a:ln>
                  <a:noFill/>
                </a:ln>
                <a:solidFill>
                  <a:srgbClr val="0F235A"/>
                </a:solidFill>
                <a:effectLst/>
                <a:uLnTx/>
                <a:uFillTx/>
                <a:latin typeface="Arial" panose="020B0604020202020204" pitchFamily="34" charset="0"/>
                <a:cs typeface="Arial" panose="020B0604020202020204" pitchFamily="34" charset="0"/>
              </a:endParaRPr>
            </a:p>
          </p:txBody>
        </p:sp>
        <p:sp>
          <p:nvSpPr>
            <p:cNvPr id="51" name="TextBox 106">
              <a:extLst>
                <a:ext uri="{FF2B5EF4-FFF2-40B4-BE49-F238E27FC236}">
                  <a16:creationId xmlns:a16="http://schemas.microsoft.com/office/drawing/2014/main" id="{8AFBBAFE-8ACD-489A-A48A-E574F25B07DC}"/>
                </a:ext>
              </a:extLst>
            </p:cNvPr>
            <p:cNvSpPr txBox="1"/>
            <p:nvPr/>
          </p:nvSpPr>
          <p:spPr>
            <a:xfrm>
              <a:off x="8868644" y="5095788"/>
              <a:ext cx="1775641" cy="807856"/>
            </a:xfrm>
            <a:prstGeom prst="rect">
              <a:avLst/>
            </a:prstGeom>
            <a:noFill/>
          </p:spPr>
          <p:txBody>
            <a:bodyPr wrap="none" rtlCol="0" anchor="b"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8BC145"/>
                  </a:solidFill>
                  <a:effectLst>
                    <a:outerShdw blurRad="38100" dist="38100" dir="2700000" algn="tl">
                      <a:srgbClr val="000000">
                        <a:alpha val="43137"/>
                      </a:srgbClr>
                    </a:outerShdw>
                  </a:effectLst>
                  <a:uLnTx/>
                  <a:uFillTx/>
                  <a:latin typeface="Poppins SemiBold" pitchFamily="2" charset="77"/>
                  <a:ea typeface="League Spartan" charset="0"/>
                  <a:cs typeface="Poppins SemiBold" pitchFamily="2" charset="77"/>
                </a:rPr>
                <a:t>ETAPA 02</a:t>
              </a:r>
            </a:p>
          </p:txBody>
        </p:sp>
        <p:sp>
          <p:nvSpPr>
            <p:cNvPr id="52" name="Subtitle 2">
              <a:extLst>
                <a:ext uri="{FF2B5EF4-FFF2-40B4-BE49-F238E27FC236}">
                  <a16:creationId xmlns:a16="http://schemas.microsoft.com/office/drawing/2014/main" id="{5343AE8A-95F2-4458-9E7C-245B0EBA0EE6}"/>
                </a:ext>
              </a:extLst>
            </p:cNvPr>
            <p:cNvSpPr txBox="1">
              <a:spLocks/>
            </p:cNvSpPr>
            <p:nvPr/>
          </p:nvSpPr>
          <p:spPr>
            <a:xfrm>
              <a:off x="7688997" y="5831576"/>
              <a:ext cx="4190972" cy="1403633"/>
            </a:xfrm>
            <a:prstGeom prst="rect">
              <a:avLst/>
            </a:prstGeom>
          </p:spPr>
          <p:txBody>
            <a:bodyPr vert="horz" wrap="square" lIns="91440" tIns="45720" rIns="91440" bIns="45720" rtlCol="0" anchor="t">
              <a:spAutoFit/>
            </a:bodyPr>
            <a:lstStyle>
              <a:defPPr>
                <a:defRPr lang="en-US"/>
              </a:defPPr>
              <a:lvl1pPr indent="0" algn="ctr" defTabSz="1087636">
                <a:lnSpc>
                  <a:spcPts val="4100"/>
                </a:lnSpc>
                <a:spcBef>
                  <a:spcPct val="20000"/>
                </a:spcBef>
                <a:buFont typeface="Arial"/>
                <a:buNone/>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ctr" defTabSz="1087636" eaLnBrk="1" fontAlgn="auto" latinLnBrk="0" hangingPunct="1">
                <a:lnSpc>
                  <a:spcPct val="100000"/>
                </a:lnSpc>
                <a:spcBef>
                  <a:spcPts val="0"/>
                </a:spcBef>
                <a:spcAft>
                  <a:spcPts val="0"/>
                </a:spcAft>
                <a:buClrTx/>
                <a:buSzTx/>
                <a:buFont typeface="Arial"/>
                <a:buNone/>
                <a:tabLst/>
                <a:defRPr/>
              </a:pPr>
              <a:r>
                <a:rPr kumimoji="0" lang="es-CO" sz="18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Causación de hechos económicos</a:t>
              </a:r>
            </a:p>
          </p:txBody>
        </p:sp>
        <p:sp>
          <p:nvSpPr>
            <p:cNvPr id="53" name="TextBox 109">
              <a:extLst>
                <a:ext uri="{FF2B5EF4-FFF2-40B4-BE49-F238E27FC236}">
                  <a16:creationId xmlns:a16="http://schemas.microsoft.com/office/drawing/2014/main" id="{0608E117-2826-47A9-BF40-E829ACEFD261}"/>
                </a:ext>
              </a:extLst>
            </p:cNvPr>
            <p:cNvSpPr txBox="1"/>
            <p:nvPr/>
          </p:nvSpPr>
          <p:spPr>
            <a:xfrm>
              <a:off x="11296562" y="2279303"/>
              <a:ext cx="1784525" cy="807856"/>
            </a:xfrm>
            <a:prstGeom prst="rect">
              <a:avLst/>
            </a:prstGeom>
            <a:noFill/>
          </p:spPr>
          <p:txBody>
            <a:bodyPr wrap="none" rtlCol="0" anchor="b"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6AFCE"/>
                  </a:solidFill>
                  <a:effectLst>
                    <a:outerShdw blurRad="38100" dist="38100" dir="2700000" algn="tl">
                      <a:srgbClr val="000000">
                        <a:alpha val="43137"/>
                      </a:srgbClr>
                    </a:outerShdw>
                  </a:effectLst>
                  <a:uLnTx/>
                  <a:uFillTx/>
                  <a:latin typeface="Poppins SemiBold" pitchFamily="2" charset="77"/>
                  <a:ea typeface="League Spartan" charset="0"/>
                  <a:cs typeface="Poppins SemiBold" pitchFamily="2" charset="77"/>
                </a:rPr>
                <a:t>ETAPA 03</a:t>
              </a:r>
            </a:p>
          </p:txBody>
        </p:sp>
        <p:sp>
          <p:nvSpPr>
            <p:cNvPr id="54" name="Subtitle 2">
              <a:extLst>
                <a:ext uri="{FF2B5EF4-FFF2-40B4-BE49-F238E27FC236}">
                  <a16:creationId xmlns:a16="http://schemas.microsoft.com/office/drawing/2014/main" id="{AF7A9F8C-C3A7-4FFE-9D72-C70F8EF101D9}"/>
                </a:ext>
              </a:extLst>
            </p:cNvPr>
            <p:cNvSpPr txBox="1">
              <a:spLocks/>
            </p:cNvSpPr>
            <p:nvPr/>
          </p:nvSpPr>
          <p:spPr>
            <a:xfrm>
              <a:off x="10034411" y="2910610"/>
              <a:ext cx="4473093" cy="140363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ts val="0"/>
                </a:spcBef>
                <a:spcAft>
                  <a:spcPts val="0"/>
                </a:spcAft>
                <a:buClrTx/>
                <a:buSzTx/>
                <a:buFont typeface="Arial"/>
                <a:buNone/>
                <a:tabLst/>
                <a:defRPr/>
              </a:pPr>
              <a:r>
                <a:rPr kumimoji="0" lang="es-CO" sz="1800" b="0" i="0" u="none" strike="noStrike" kern="1200" cap="none" spc="0" normalizeH="0" baseline="0" noProof="0" dirty="0">
                  <a:ln>
                    <a:noFill/>
                  </a:ln>
                  <a:solidFill>
                    <a:srgbClr val="0F235A"/>
                  </a:solidFill>
                  <a:effectLst/>
                  <a:uLnTx/>
                  <a:uFillTx/>
                  <a:latin typeface="Arial" panose="020B0604020202020204" pitchFamily="34" charset="0"/>
                  <a:ea typeface="Open Sans Light" panose="020B0306030504020204" pitchFamily="34" charset="0"/>
                  <a:cs typeface="Arial" panose="020B0604020202020204" pitchFamily="34" charset="0"/>
                </a:rPr>
                <a:t>Cierre contable y generación de Declaraciones Tributarias</a:t>
              </a:r>
            </a:p>
          </p:txBody>
        </p:sp>
        <p:sp>
          <p:nvSpPr>
            <p:cNvPr id="55" name="TextBox 111">
              <a:extLst>
                <a:ext uri="{FF2B5EF4-FFF2-40B4-BE49-F238E27FC236}">
                  <a16:creationId xmlns:a16="http://schemas.microsoft.com/office/drawing/2014/main" id="{4DA2FD4F-27D5-4F83-81E1-5BDFE7947301}"/>
                </a:ext>
              </a:extLst>
            </p:cNvPr>
            <p:cNvSpPr txBox="1"/>
            <p:nvPr/>
          </p:nvSpPr>
          <p:spPr>
            <a:xfrm>
              <a:off x="6945277" y="9048119"/>
              <a:ext cx="778708" cy="1238712"/>
            </a:xfrm>
            <a:prstGeom prst="rect">
              <a:avLst/>
            </a:prstGeom>
            <a:noFill/>
          </p:spPr>
          <p:txBody>
            <a:bodyPr wrap="non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FFFF"/>
                  </a:solidFill>
                  <a:effectLst/>
                  <a:uLnTx/>
                  <a:uFillTx/>
                  <a:latin typeface="Poppins SemiBold" pitchFamily="2" charset="77"/>
                  <a:ea typeface="League Spartan" charset="0"/>
                  <a:cs typeface="Poppins SemiBold" pitchFamily="2" charset="77"/>
                </a:rPr>
                <a:t>01</a:t>
              </a:r>
            </a:p>
          </p:txBody>
        </p:sp>
        <p:sp>
          <p:nvSpPr>
            <p:cNvPr id="56" name="TextBox 112">
              <a:extLst>
                <a:ext uri="{FF2B5EF4-FFF2-40B4-BE49-F238E27FC236}">
                  <a16:creationId xmlns:a16="http://schemas.microsoft.com/office/drawing/2014/main" id="{85A7F6E5-32E1-44CF-ACEE-81FDBAD7129F}"/>
                </a:ext>
              </a:extLst>
            </p:cNvPr>
            <p:cNvSpPr txBox="1"/>
            <p:nvPr/>
          </p:nvSpPr>
          <p:spPr>
            <a:xfrm>
              <a:off x="9325646" y="10723603"/>
              <a:ext cx="899550" cy="1238712"/>
            </a:xfrm>
            <a:prstGeom prst="rect">
              <a:avLst/>
            </a:prstGeom>
            <a:noFill/>
          </p:spPr>
          <p:txBody>
            <a:bodyPr wrap="non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FFFF"/>
                  </a:solidFill>
                  <a:effectLst/>
                  <a:uLnTx/>
                  <a:uFillTx/>
                  <a:latin typeface="Poppins SemiBold" pitchFamily="2" charset="77"/>
                  <a:ea typeface="League Spartan" charset="0"/>
                  <a:cs typeface="Poppins SemiBold" pitchFamily="2" charset="77"/>
                </a:rPr>
                <a:t>02</a:t>
              </a:r>
            </a:p>
          </p:txBody>
        </p:sp>
        <p:sp>
          <p:nvSpPr>
            <p:cNvPr id="57" name="TextBox 113">
              <a:extLst>
                <a:ext uri="{FF2B5EF4-FFF2-40B4-BE49-F238E27FC236}">
                  <a16:creationId xmlns:a16="http://schemas.microsoft.com/office/drawing/2014/main" id="{CCBF6D33-9024-42E7-AA1A-5B9FBD619548}"/>
                </a:ext>
              </a:extLst>
            </p:cNvPr>
            <p:cNvSpPr txBox="1"/>
            <p:nvPr/>
          </p:nvSpPr>
          <p:spPr>
            <a:xfrm>
              <a:off x="11748790" y="9080831"/>
              <a:ext cx="913766" cy="1238712"/>
            </a:xfrm>
            <a:prstGeom prst="rect">
              <a:avLst/>
            </a:prstGeom>
            <a:noFill/>
          </p:spPr>
          <p:txBody>
            <a:bodyPr wrap="non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FFFF"/>
                  </a:solidFill>
                  <a:effectLst/>
                  <a:uLnTx/>
                  <a:uFillTx/>
                  <a:latin typeface="Poppins SemiBold" pitchFamily="2" charset="77"/>
                  <a:ea typeface="League Spartan" charset="0"/>
                  <a:cs typeface="Poppins SemiBold" pitchFamily="2" charset="77"/>
                </a:rPr>
                <a:t>03</a:t>
              </a:r>
            </a:p>
          </p:txBody>
        </p:sp>
        <p:sp>
          <p:nvSpPr>
            <p:cNvPr id="58" name="TextBox 114">
              <a:extLst>
                <a:ext uri="{FF2B5EF4-FFF2-40B4-BE49-F238E27FC236}">
                  <a16:creationId xmlns:a16="http://schemas.microsoft.com/office/drawing/2014/main" id="{311FB8C7-D579-4647-96FD-45988653EF3D}"/>
                </a:ext>
              </a:extLst>
            </p:cNvPr>
            <p:cNvSpPr txBox="1"/>
            <p:nvPr/>
          </p:nvSpPr>
          <p:spPr>
            <a:xfrm>
              <a:off x="14154956" y="10745043"/>
              <a:ext cx="949306" cy="1238712"/>
            </a:xfrm>
            <a:prstGeom prst="rect">
              <a:avLst/>
            </a:prstGeom>
            <a:noFill/>
          </p:spPr>
          <p:txBody>
            <a:bodyPr wrap="non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FFFF"/>
                  </a:solidFill>
                  <a:effectLst/>
                  <a:uLnTx/>
                  <a:uFillTx/>
                  <a:latin typeface="Poppins SemiBold" pitchFamily="2" charset="77"/>
                  <a:ea typeface="League Spartan" charset="0"/>
                  <a:cs typeface="Poppins SemiBold" pitchFamily="2" charset="77"/>
                </a:rPr>
                <a:t>04</a:t>
              </a:r>
            </a:p>
          </p:txBody>
        </p:sp>
        <p:sp>
          <p:nvSpPr>
            <p:cNvPr id="59" name="TextBox 115">
              <a:extLst>
                <a:ext uri="{FF2B5EF4-FFF2-40B4-BE49-F238E27FC236}">
                  <a16:creationId xmlns:a16="http://schemas.microsoft.com/office/drawing/2014/main" id="{427D13E2-4267-4C69-8442-58AD279D28CC}"/>
                </a:ext>
              </a:extLst>
            </p:cNvPr>
            <p:cNvSpPr txBox="1"/>
            <p:nvPr/>
          </p:nvSpPr>
          <p:spPr>
            <a:xfrm>
              <a:off x="16584229" y="9213377"/>
              <a:ext cx="938645" cy="1238712"/>
            </a:xfrm>
            <a:prstGeom prst="rect">
              <a:avLst/>
            </a:prstGeom>
            <a:noFill/>
          </p:spPr>
          <p:txBody>
            <a:bodyPr wrap="non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FFFF"/>
                  </a:solidFill>
                  <a:effectLst/>
                  <a:uLnTx/>
                  <a:uFillTx/>
                  <a:latin typeface="Poppins SemiBold" pitchFamily="2" charset="77"/>
                  <a:ea typeface="League Spartan" charset="0"/>
                  <a:cs typeface="Poppins SemiBold" pitchFamily="2" charset="77"/>
                </a:rPr>
                <a:t>05</a:t>
              </a:r>
            </a:p>
          </p:txBody>
        </p:sp>
        <p:sp>
          <p:nvSpPr>
            <p:cNvPr id="60" name="TextBox 118">
              <a:extLst>
                <a:ext uri="{FF2B5EF4-FFF2-40B4-BE49-F238E27FC236}">
                  <a16:creationId xmlns:a16="http://schemas.microsoft.com/office/drawing/2014/main" id="{7149B031-7546-4182-B630-20B7A979CF8F}"/>
                </a:ext>
              </a:extLst>
            </p:cNvPr>
            <p:cNvSpPr txBox="1"/>
            <p:nvPr/>
          </p:nvSpPr>
          <p:spPr>
            <a:xfrm>
              <a:off x="16468155" y="2251249"/>
              <a:ext cx="1800520" cy="807855"/>
            </a:xfrm>
            <a:prstGeom prst="rect">
              <a:avLst/>
            </a:prstGeom>
            <a:noFill/>
          </p:spPr>
          <p:txBody>
            <a:bodyPr wrap="none" rtlCol="0" anchor="b"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B74919"/>
                  </a:solidFill>
                  <a:effectLst>
                    <a:outerShdw blurRad="38100" dist="38100" dir="2700000" algn="tl">
                      <a:srgbClr val="000000">
                        <a:alpha val="43137"/>
                      </a:srgbClr>
                    </a:outerShdw>
                  </a:effectLst>
                  <a:uLnTx/>
                  <a:uFillTx/>
                  <a:latin typeface="Poppins SemiBold" pitchFamily="2" charset="77"/>
                  <a:ea typeface="League Spartan" charset="0"/>
                  <a:cs typeface="Poppins SemiBold" pitchFamily="2" charset="77"/>
                </a:rPr>
                <a:t>ETAPA 05</a:t>
              </a:r>
            </a:p>
          </p:txBody>
        </p:sp>
        <p:sp>
          <p:nvSpPr>
            <p:cNvPr id="61" name="Subtitle 2">
              <a:extLst>
                <a:ext uri="{FF2B5EF4-FFF2-40B4-BE49-F238E27FC236}">
                  <a16:creationId xmlns:a16="http://schemas.microsoft.com/office/drawing/2014/main" id="{A0174BF6-A6BE-4820-8FD4-C8CBCD77AE6F}"/>
                </a:ext>
              </a:extLst>
            </p:cNvPr>
            <p:cNvSpPr txBox="1">
              <a:spLocks/>
            </p:cNvSpPr>
            <p:nvPr/>
          </p:nvSpPr>
          <p:spPr>
            <a:xfrm>
              <a:off x="15206818" y="2804605"/>
              <a:ext cx="4190972" cy="2005191"/>
            </a:xfrm>
            <a:prstGeom prst="rect">
              <a:avLst/>
            </a:prstGeom>
          </p:spPr>
          <p:txBody>
            <a:bodyPr vert="horz" wrap="square" lIns="91440" tIns="45720" rIns="91440" bIns="45720" rtlCol="0" anchor="t">
              <a:spAutoFit/>
            </a:bodyPr>
            <a:lstStyle>
              <a:defPPr>
                <a:defRPr lang="en-US"/>
              </a:defPPr>
              <a:lvl1pPr indent="0" algn="ctr" defTabSz="1087636">
                <a:lnSpc>
                  <a:spcPts val="4100"/>
                </a:lnSpc>
                <a:spcBef>
                  <a:spcPct val="20000"/>
                </a:spcBef>
                <a:buFont typeface="Arial"/>
                <a:buNone/>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ctr" defTabSz="1087636" eaLnBrk="1" fontAlgn="auto" latinLnBrk="0" hangingPunct="1">
                <a:lnSpc>
                  <a:spcPct val="100000"/>
                </a:lnSpc>
                <a:spcBef>
                  <a:spcPts val="0"/>
                </a:spcBef>
                <a:spcAft>
                  <a:spcPts val="0"/>
                </a:spcAft>
                <a:buClrTx/>
                <a:buSzTx/>
                <a:buFont typeface="Arial"/>
                <a:buNone/>
                <a:tabLst/>
                <a:defRPr/>
              </a:pPr>
              <a:r>
                <a:rPr kumimoji="0" lang="es-CO" sz="1800" b="0" i="0" u="none" strike="noStrike" kern="0" cap="none" spc="0" normalizeH="0" baseline="0" noProof="0" dirty="0">
                  <a:ln>
                    <a:noFill/>
                  </a:ln>
                  <a:solidFill>
                    <a:srgbClr val="0F235A"/>
                  </a:solidFill>
                  <a:effectLst/>
                  <a:uLnTx/>
                  <a:uFillTx/>
                  <a:latin typeface="Arial" panose="020B0604020202020204" pitchFamily="34" charset="0"/>
                  <a:cs typeface="Arial" panose="020B0604020202020204" pitchFamily="34" charset="0"/>
                </a:rPr>
                <a:t>Generación de reportes de información a Entes de Control</a:t>
              </a:r>
            </a:p>
          </p:txBody>
        </p:sp>
        <p:sp>
          <p:nvSpPr>
            <p:cNvPr id="62" name="TextBox 121">
              <a:extLst>
                <a:ext uri="{FF2B5EF4-FFF2-40B4-BE49-F238E27FC236}">
                  <a16:creationId xmlns:a16="http://schemas.microsoft.com/office/drawing/2014/main" id="{B4D0E3AC-82BC-4EC5-92A7-5D45CB5E3027}"/>
                </a:ext>
              </a:extLst>
            </p:cNvPr>
            <p:cNvSpPr txBox="1"/>
            <p:nvPr/>
          </p:nvSpPr>
          <p:spPr>
            <a:xfrm>
              <a:off x="6486568" y="2279303"/>
              <a:ext cx="1704557" cy="807856"/>
            </a:xfrm>
            <a:prstGeom prst="rect">
              <a:avLst/>
            </a:prstGeom>
            <a:noFill/>
          </p:spPr>
          <p:txBody>
            <a:bodyPr wrap="none" rtlCol="0" anchor="b"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1D9A78"/>
                  </a:solidFill>
                  <a:effectLst>
                    <a:outerShdw blurRad="38100" dist="38100" dir="2700000" algn="tl">
                      <a:srgbClr val="000000">
                        <a:alpha val="43137"/>
                      </a:srgbClr>
                    </a:outerShdw>
                  </a:effectLst>
                  <a:uLnTx/>
                  <a:uFillTx/>
                  <a:latin typeface="Poppins SemiBold" pitchFamily="2" charset="77"/>
                  <a:ea typeface="League Spartan" charset="0"/>
                  <a:cs typeface="Poppins SemiBold" pitchFamily="2" charset="77"/>
                </a:rPr>
                <a:t>ETAPA 01</a:t>
              </a:r>
            </a:p>
          </p:txBody>
        </p:sp>
        <p:sp>
          <p:nvSpPr>
            <p:cNvPr id="63" name="Subtitle 2">
              <a:extLst>
                <a:ext uri="{FF2B5EF4-FFF2-40B4-BE49-F238E27FC236}">
                  <a16:creationId xmlns:a16="http://schemas.microsoft.com/office/drawing/2014/main" id="{858FAE69-6C28-4892-963E-12AB50AB25D0}"/>
                </a:ext>
              </a:extLst>
            </p:cNvPr>
            <p:cNvSpPr txBox="1">
              <a:spLocks/>
            </p:cNvSpPr>
            <p:nvPr/>
          </p:nvSpPr>
          <p:spPr>
            <a:xfrm>
              <a:off x="5234935" y="2910610"/>
              <a:ext cx="4190972" cy="2005191"/>
            </a:xfrm>
            <a:prstGeom prst="rect">
              <a:avLst/>
            </a:prstGeom>
          </p:spPr>
          <p:txBody>
            <a:bodyPr vert="horz" wrap="square" lIns="91440" tIns="45720" rIns="91440" bIns="45720" rtlCol="0" anchor="t">
              <a:spAutoFit/>
            </a:bodyPr>
            <a:lstStyle>
              <a:defPPr>
                <a:defRPr lang="en-US"/>
              </a:defPPr>
              <a:lvl1pPr indent="0" algn="ctr" defTabSz="1087636">
                <a:lnSpc>
                  <a:spcPts val="4100"/>
                </a:lnSpc>
                <a:spcBef>
                  <a:spcPct val="20000"/>
                </a:spcBef>
                <a:buFont typeface="Arial"/>
                <a:buNone/>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ctr" defTabSz="1087636" eaLnBrk="1" fontAlgn="auto" latinLnBrk="0" hangingPunct="1">
                <a:lnSpc>
                  <a:spcPct val="100000"/>
                </a:lnSpc>
                <a:spcBef>
                  <a:spcPts val="0"/>
                </a:spcBef>
                <a:spcAft>
                  <a:spcPts val="0"/>
                </a:spcAft>
                <a:buClrTx/>
                <a:buSzTx/>
                <a:buFont typeface="Arial"/>
                <a:buNone/>
                <a:tabLst/>
                <a:defRPr/>
              </a:pPr>
              <a:r>
                <a:rPr kumimoji="0" lang="es-CO" sz="1800" b="0" i="0" u="none" strike="noStrike" kern="0" cap="none" spc="0" normalizeH="0" baseline="0" noProof="0" dirty="0">
                  <a:ln>
                    <a:noFill/>
                  </a:ln>
                  <a:solidFill>
                    <a:srgbClr val="0F235A"/>
                  </a:solidFill>
                  <a:effectLst/>
                  <a:uLnTx/>
                  <a:uFillTx/>
                  <a:latin typeface="Arial" panose="020B0604020202020204" pitchFamily="34" charset="0"/>
                  <a:cs typeface="Arial" panose="020B0604020202020204" pitchFamily="34" charset="0"/>
                </a:rPr>
                <a:t>Recepción información para ejecución de procesos financieros</a:t>
              </a:r>
            </a:p>
          </p:txBody>
        </p:sp>
      </p:grpSp>
    </p:spTree>
    <p:extLst>
      <p:ext uri="{BB962C8B-B14F-4D97-AF65-F5344CB8AC3E}">
        <p14:creationId xmlns:p14="http://schemas.microsoft.com/office/powerpoint/2010/main" val="974141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 name="Título 1">
            <a:extLst>
              <a:ext uri="{FF2B5EF4-FFF2-40B4-BE49-F238E27FC236}">
                <a16:creationId xmlns:a16="http://schemas.microsoft.com/office/drawing/2014/main" id="{EC29F7B8-BD64-02A2-E089-AD395A1864B4}"/>
              </a:ext>
            </a:extLst>
          </p:cNvPr>
          <p:cNvSpPr>
            <a:spLocks noGrp="1"/>
          </p:cNvSpPr>
          <p:nvPr>
            <p:ph type="title"/>
          </p:nvPr>
        </p:nvSpPr>
        <p:spPr>
          <a:xfrm>
            <a:off x="797716" y="1134110"/>
            <a:ext cx="5987398" cy="456151"/>
          </a:xfrm>
        </p:spPr>
        <p:txBody>
          <a:bodyPr>
            <a:normAutofit/>
          </a:bodyPr>
          <a:lstStyle/>
          <a:p>
            <a:r>
              <a:rPr lang="es-ES" sz="1600" b="1" dirty="0">
                <a:solidFill>
                  <a:srgbClr val="002060"/>
                </a:solidFill>
                <a:latin typeface="Arial" panose="020B0604020202020204" pitchFamily="34" charset="0"/>
                <a:cs typeface="Arial" panose="020B0604020202020204" pitchFamily="34" charset="0"/>
              </a:rPr>
              <a:t>ACTIVIDADES PERIODICAS</a:t>
            </a:r>
            <a:endParaRPr lang="es-CO" sz="1600" b="1" dirty="0">
              <a:solidFill>
                <a:srgbClr val="002060"/>
              </a:solidFill>
              <a:latin typeface="Arial" panose="020B0604020202020204" pitchFamily="34" charset="0"/>
              <a:cs typeface="Arial" panose="020B0604020202020204" pitchFamily="34" charset="0"/>
            </a:endParaRPr>
          </a:p>
        </p:txBody>
      </p:sp>
      <p:pic>
        <p:nvPicPr>
          <p:cNvPr id="137" name="Imagen 136"/>
          <p:cNvPicPr>
            <a:picLocks noChangeAspect="1"/>
          </p:cNvPicPr>
          <p:nvPr/>
        </p:nvPicPr>
        <p:blipFill>
          <a:blip r:embed="rId3"/>
          <a:stretch>
            <a:fillRect/>
          </a:stretch>
        </p:blipFill>
        <p:spPr>
          <a:xfrm>
            <a:off x="461566" y="1590261"/>
            <a:ext cx="11486072" cy="4781496"/>
          </a:xfrm>
          <a:prstGeom prst="rect">
            <a:avLst/>
          </a:prstGeom>
        </p:spPr>
      </p:pic>
      <p:sp>
        <p:nvSpPr>
          <p:cNvPr id="5" name="Rectángulo 4"/>
          <p:cNvSpPr/>
          <p:nvPr/>
        </p:nvSpPr>
        <p:spPr>
          <a:xfrm>
            <a:off x="6400799" y="352986"/>
            <a:ext cx="4660943" cy="43088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SECCIÓN DE CONTABILIDAD</a:t>
            </a:r>
            <a:endParaRPr kumimoji="0" lang="es-ES" sz="2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04195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6184899" y="467286"/>
            <a:ext cx="4660943" cy="43088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SECCIÓN DE CONTABILIDAD</a:t>
            </a:r>
            <a:endParaRPr kumimoji="0" lang="es-ES" sz="2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240491012"/>
              </p:ext>
            </p:extLst>
          </p:nvPr>
        </p:nvGraphicFramePr>
        <p:xfrm>
          <a:off x="2019343" y="1599957"/>
          <a:ext cx="9016999" cy="3148281"/>
        </p:xfrm>
        <a:graphic>
          <a:graphicData uri="http://schemas.openxmlformats.org/drawingml/2006/table">
            <a:tbl>
              <a:tblPr firstRow="1" bandRow="1">
                <a:tableStyleId>{BDBED569-4797-4DF1-A0F4-6AAB3CD982D8}</a:tableStyleId>
              </a:tblPr>
              <a:tblGrid>
                <a:gridCol w="1243724">
                  <a:extLst>
                    <a:ext uri="{9D8B030D-6E8A-4147-A177-3AD203B41FA5}">
                      <a16:colId xmlns:a16="http://schemas.microsoft.com/office/drawing/2014/main" val="2243837333"/>
                    </a:ext>
                  </a:extLst>
                </a:gridCol>
                <a:gridCol w="1761941">
                  <a:extLst>
                    <a:ext uri="{9D8B030D-6E8A-4147-A177-3AD203B41FA5}">
                      <a16:colId xmlns:a16="http://schemas.microsoft.com/office/drawing/2014/main" val="2199834136"/>
                    </a:ext>
                  </a:extLst>
                </a:gridCol>
                <a:gridCol w="1959992">
                  <a:extLst>
                    <a:ext uri="{9D8B030D-6E8A-4147-A177-3AD203B41FA5}">
                      <a16:colId xmlns:a16="http://schemas.microsoft.com/office/drawing/2014/main" val="1146075614"/>
                    </a:ext>
                  </a:extLst>
                </a:gridCol>
                <a:gridCol w="4051342">
                  <a:extLst>
                    <a:ext uri="{9D8B030D-6E8A-4147-A177-3AD203B41FA5}">
                      <a16:colId xmlns:a16="http://schemas.microsoft.com/office/drawing/2014/main" val="866678355"/>
                    </a:ext>
                  </a:extLst>
                </a:gridCol>
              </a:tblGrid>
              <a:tr h="824181">
                <a:tc>
                  <a:txBody>
                    <a:bodyPr/>
                    <a:lstStyle/>
                    <a:p>
                      <a:pPr algn="ctr" rtl="0" fontAlgn="ctr"/>
                      <a:r>
                        <a:rPr lang="en-US" sz="1800" u="none" strike="noStrike" dirty="0">
                          <a:solidFill>
                            <a:srgbClr val="002060"/>
                          </a:solidFill>
                          <a:effectLst/>
                        </a:rPr>
                        <a:t>PROCESO</a:t>
                      </a:r>
                      <a:endParaRPr lang="en-US" sz="1800" b="1"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800" u="none" strike="noStrike" dirty="0">
                          <a:solidFill>
                            <a:srgbClr val="002060"/>
                          </a:solidFill>
                          <a:effectLst/>
                        </a:rPr>
                        <a:t>INDICADORES DE GESTIÓN</a:t>
                      </a:r>
                      <a:endParaRPr lang="en-US" sz="1800" b="1"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ctr" rtl="0" fontAlgn="ctr"/>
                      <a:r>
                        <a:rPr lang="en-US" sz="1800" u="none" strike="noStrike" dirty="0">
                          <a:solidFill>
                            <a:srgbClr val="002060"/>
                          </a:solidFill>
                          <a:effectLst/>
                        </a:rPr>
                        <a:t>PROCEDIMIENTOS</a:t>
                      </a:r>
                      <a:endParaRPr lang="en-US" sz="1800" b="1"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8982899"/>
                  </a:ext>
                </a:extLst>
              </a:tr>
              <a:tr h="598462">
                <a:tc rowSpan="2">
                  <a:txBody>
                    <a:bodyPr/>
                    <a:lstStyle/>
                    <a:p>
                      <a:pPr algn="ctr" rtl="0" fontAlgn="ctr"/>
                      <a:r>
                        <a:rPr lang="en-US" sz="1800" u="none" strike="noStrike" dirty="0">
                          <a:solidFill>
                            <a:srgbClr val="002060"/>
                          </a:solidFill>
                          <a:effectLst/>
                        </a:rPr>
                        <a:t>INGRESOS</a:t>
                      </a:r>
                      <a:endParaRPr lang="en-US" sz="1800" b="1"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rowSpan="2">
                  <a:txBody>
                    <a:bodyPr/>
                    <a:lstStyle/>
                    <a:p>
                      <a:pPr algn="ctr" rtl="0" fontAlgn="ctr"/>
                      <a:r>
                        <a:rPr lang="en-US" sz="1800" u="none" strike="noStrike" dirty="0">
                          <a:solidFill>
                            <a:srgbClr val="002060"/>
                          </a:solidFill>
                          <a:effectLst/>
                        </a:rPr>
                        <a:t> </a:t>
                      </a:r>
                      <a:endParaRPr lang="en-US"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800" u="none" strike="noStrike" dirty="0">
                          <a:solidFill>
                            <a:srgbClr val="002060"/>
                          </a:solidFill>
                          <a:effectLst/>
                        </a:rPr>
                        <a:t>GF-IG.P-4</a:t>
                      </a:r>
                      <a:endParaRPr lang="en-US"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just" rtl="0" fontAlgn="ctr"/>
                      <a:r>
                        <a:rPr lang="en-US" sz="1800" u="none" strike="noStrike" dirty="0">
                          <a:solidFill>
                            <a:srgbClr val="002060"/>
                          </a:solidFill>
                          <a:effectLst/>
                        </a:rPr>
                        <a:t>Cuentas por cobrar</a:t>
                      </a:r>
                      <a:endParaRPr lang="en-US"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363575620"/>
                  </a:ext>
                </a:extLst>
              </a:tr>
              <a:tr h="679572">
                <a:tc vMerge="1">
                  <a:txBody>
                    <a:bodyPr/>
                    <a:lstStyle/>
                    <a:p>
                      <a:endParaRPr lang="en-US"/>
                    </a:p>
                  </a:txBody>
                  <a:tcPr/>
                </a:tc>
                <a:tc vMerge="1">
                  <a:txBody>
                    <a:bodyPr/>
                    <a:lstStyle/>
                    <a:p>
                      <a:endParaRPr lang="en-US"/>
                    </a:p>
                  </a:txBody>
                  <a:tcPr/>
                </a:tc>
                <a:tc>
                  <a:txBody>
                    <a:bodyPr/>
                    <a:lstStyle/>
                    <a:p>
                      <a:pPr algn="ctr" rtl="0" fontAlgn="ctr"/>
                      <a:r>
                        <a:rPr lang="en-US" sz="1800" u="none" strike="noStrike" dirty="0">
                          <a:solidFill>
                            <a:srgbClr val="002060"/>
                          </a:solidFill>
                          <a:effectLst/>
                        </a:rPr>
                        <a:t>GF-IG-P-6</a:t>
                      </a:r>
                      <a:endParaRPr lang="en-US"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just" rtl="0" fontAlgn="ctr"/>
                      <a:r>
                        <a:rPr lang="es-ES" sz="1800" u="none" strike="noStrike" dirty="0">
                          <a:solidFill>
                            <a:srgbClr val="002060"/>
                          </a:solidFill>
                          <a:effectLst/>
                        </a:rPr>
                        <a:t>Devolución impuesto sobre el valor agregado IVA</a:t>
                      </a:r>
                      <a:endParaRPr lang="es-ES"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605116481"/>
                  </a:ext>
                </a:extLst>
              </a:tr>
              <a:tr h="514228">
                <a:tc rowSpan="2">
                  <a:txBody>
                    <a:bodyPr/>
                    <a:lstStyle/>
                    <a:p>
                      <a:pPr algn="ctr" rtl="0" fontAlgn="ctr"/>
                      <a:r>
                        <a:rPr lang="en-US" sz="1800" u="none" strike="noStrike" dirty="0">
                          <a:solidFill>
                            <a:srgbClr val="002060"/>
                          </a:solidFill>
                          <a:effectLst/>
                        </a:rPr>
                        <a:t>GASTOS</a:t>
                      </a:r>
                      <a:endParaRPr lang="en-US" sz="1800" b="1"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tc rowSpan="2">
                  <a:txBody>
                    <a:bodyPr/>
                    <a:lstStyle/>
                    <a:p>
                      <a:pPr algn="ctr" rtl="0" fontAlgn="ctr">
                        <a:buClr>
                          <a:srgbClr val="000000"/>
                        </a:buClr>
                        <a:buSzPts val="900"/>
                        <a:buFont typeface="Arial" panose="020B0604020202020204" pitchFamily="34" charset="0"/>
                        <a:buNone/>
                      </a:pPr>
                      <a:r>
                        <a:rPr lang="en-US" sz="1800" u="none" strike="noStrike" dirty="0">
                          <a:solidFill>
                            <a:srgbClr val="002060"/>
                          </a:solidFill>
                          <a:effectLst/>
                        </a:rPr>
                        <a:t>Solidez</a:t>
                      </a:r>
                      <a:endParaRPr lang="en-US"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rtl="0" fontAlgn="ctr"/>
                      <a:r>
                        <a:rPr lang="en-US" sz="1800" u="none" strike="noStrike" dirty="0">
                          <a:solidFill>
                            <a:srgbClr val="002060"/>
                          </a:solidFill>
                          <a:effectLst/>
                        </a:rPr>
                        <a:t>GF-GS-P-3</a:t>
                      </a:r>
                      <a:endParaRPr lang="en-US"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tc>
                  <a:txBody>
                    <a:bodyPr/>
                    <a:lstStyle/>
                    <a:p>
                      <a:pPr algn="just" rtl="0" fontAlgn="ctr"/>
                      <a:r>
                        <a:rPr lang="en-US" sz="1800" u="none" strike="noStrike" dirty="0">
                          <a:solidFill>
                            <a:srgbClr val="002060"/>
                          </a:solidFill>
                          <a:effectLst/>
                        </a:rPr>
                        <a:t>Cuentas por pagar</a:t>
                      </a:r>
                      <a:endParaRPr lang="en-US"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2739995176"/>
                  </a:ext>
                </a:extLst>
              </a:tr>
              <a:tr h="531838">
                <a:tc vMerge="1">
                  <a:txBody>
                    <a:bodyPr/>
                    <a:lstStyle/>
                    <a:p>
                      <a:pPr algn="ctr" rtl="0" fontAlgn="ctr"/>
                      <a:endParaRPr lang="en-US" sz="1800" b="1"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vMerge="1">
                  <a:txBody>
                    <a:bodyPr/>
                    <a:lstStyle/>
                    <a:p>
                      <a:pPr algn="ctr" rtl="0" fontAlgn="ctr">
                        <a:buClr>
                          <a:srgbClr val="000000"/>
                        </a:buClr>
                        <a:buSzPts val="900"/>
                        <a:buFont typeface="Arial" panose="020B0604020202020204" pitchFamily="34" charset="0"/>
                        <a:buNone/>
                      </a:pPr>
                      <a:endParaRPr lang="en-US" sz="1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800" b="0" i="0" u="none" strike="noStrike" dirty="0">
                          <a:solidFill>
                            <a:srgbClr val="002060"/>
                          </a:solidFill>
                          <a:effectLst/>
                          <a:latin typeface="+mn-lt"/>
                        </a:rPr>
                        <a:t>GF-GS-P-5</a:t>
                      </a:r>
                    </a:p>
                  </a:txBody>
                  <a:tcPr marL="9525" marR="9525" marT="9525" marB="0" anchor="ctr">
                    <a:solidFill>
                      <a:schemeClr val="accent1">
                        <a:lumMod val="60000"/>
                        <a:lumOff val="40000"/>
                      </a:schemeClr>
                    </a:solidFill>
                  </a:tcPr>
                </a:tc>
                <a:tc>
                  <a:txBody>
                    <a:bodyPr/>
                    <a:lstStyle/>
                    <a:p>
                      <a:pPr algn="just" rtl="0" fontAlgn="ctr"/>
                      <a:r>
                        <a:rPr lang="en-US" sz="1800" b="0" i="0" u="none" strike="noStrike" dirty="0">
                          <a:solidFill>
                            <a:srgbClr val="002060"/>
                          </a:solidFill>
                          <a:effectLst/>
                          <a:latin typeface="+mn-lt"/>
                        </a:rPr>
                        <a:t>Elaboración de Conciliación Bancaria</a:t>
                      </a:r>
                    </a:p>
                  </a:txBody>
                  <a:tcPr marL="9525" marR="9525" marT="9525" marB="0" anchor="ctr">
                    <a:solidFill>
                      <a:schemeClr val="accent1">
                        <a:lumMod val="60000"/>
                        <a:lumOff val="40000"/>
                      </a:schemeClr>
                    </a:solidFill>
                  </a:tcPr>
                </a:tc>
                <a:extLst>
                  <a:ext uri="{0D108BD9-81ED-4DB2-BD59-A6C34878D82A}">
                    <a16:rowId xmlns:a16="http://schemas.microsoft.com/office/drawing/2014/main" val="2867696391"/>
                  </a:ext>
                </a:extLst>
              </a:tr>
            </a:tbl>
          </a:graphicData>
        </a:graphic>
      </p:graphicFrame>
    </p:spTree>
    <p:extLst>
      <p:ext uri="{BB962C8B-B14F-4D97-AF65-F5344CB8AC3E}">
        <p14:creationId xmlns:p14="http://schemas.microsoft.com/office/powerpoint/2010/main" val="3356132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745FF44A-DE05-FB1F-A565-54580AD42B5D}"/>
              </a:ext>
            </a:extLst>
          </p:cNvPr>
          <p:cNvGraphicFramePr/>
          <p:nvPr>
            <p:extLst>
              <p:ext uri="{D42A27DB-BD31-4B8C-83A1-F6EECF244321}">
                <p14:modId xmlns:p14="http://schemas.microsoft.com/office/powerpoint/2010/main" val="544511551"/>
              </p:ext>
            </p:extLst>
          </p:nvPr>
        </p:nvGraphicFramePr>
        <p:xfrm>
          <a:off x="684683" y="1932018"/>
          <a:ext cx="11255828"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p:cNvSpPr/>
          <p:nvPr/>
        </p:nvSpPr>
        <p:spPr>
          <a:xfrm>
            <a:off x="-92396" y="380878"/>
            <a:ext cx="11193342" cy="43088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2200" b="1" dirty="0">
                <a:solidFill>
                  <a:srgbClr val="002060"/>
                </a:solidFill>
                <a:latin typeface="Arial" panose="020B0604020202020204" pitchFamily="34" charset="0"/>
                <a:cs typeface="Arial" panose="020B0604020202020204" pitchFamily="34" charset="0"/>
              </a:rPr>
              <a:t>SECCIÓN </a:t>
            </a:r>
            <a:r>
              <a:rPr kumimoji="0" lang="es-CO" sz="2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PRESUPUESTO</a:t>
            </a:r>
            <a:endParaRPr kumimoji="0" lang="es-ES" sz="2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5" name="CuadroTexto 4"/>
          <p:cNvSpPr txBox="1"/>
          <p:nvPr/>
        </p:nvSpPr>
        <p:spPr>
          <a:xfrm>
            <a:off x="385145" y="1075363"/>
            <a:ext cx="11424737" cy="923330"/>
          </a:xfrm>
          <a:prstGeom prst="rect">
            <a:avLst/>
          </a:prstGeom>
          <a:noFill/>
        </p:spPr>
        <p:txBody>
          <a:bodyPr wrap="square" rtlCol="0">
            <a:spAutoFit/>
          </a:bodyPr>
          <a:lstStyle/>
          <a:p>
            <a:pPr lvl="0" algn="just"/>
            <a:r>
              <a:rPr lang="es-CO" dirty="0">
                <a:solidFill>
                  <a:srgbClr val="0F235A">
                    <a:hueOff val="0"/>
                    <a:satOff val="0"/>
                    <a:lumOff val="0"/>
                    <a:alphaOff val="0"/>
                  </a:srgbClr>
                </a:solidFill>
                <a:cs typeface="Arial" pitchFamily="34" charset="0"/>
              </a:rPr>
              <a:t>Encargada de realizar y hacer</a:t>
            </a:r>
            <a:r>
              <a:rPr lang="es-ES" dirty="0">
                <a:solidFill>
                  <a:srgbClr val="0F235A">
                    <a:hueOff val="0"/>
                    <a:satOff val="0"/>
                    <a:lumOff val="0"/>
                    <a:alphaOff val="0"/>
                  </a:srgbClr>
                </a:solidFill>
                <a:cs typeface="Arial" pitchFamily="34" charset="0"/>
              </a:rPr>
              <a:t> seguimiento a la ejecución presupuestal, de acuerdo a disponibilidad de recursos, garantizando el cumplimiento de las obligaciones económicas adquiridas en el desarrollo de las actividades propias de la Institución.</a:t>
            </a:r>
            <a:endParaRPr lang="es-ES" dirty="0">
              <a:solidFill>
                <a:srgbClr val="0F235A">
                  <a:hueOff val="0"/>
                  <a:satOff val="0"/>
                  <a:lumOff val="0"/>
                  <a:alphaOff val="0"/>
                </a:srgbClr>
              </a:solidFill>
            </a:endParaRPr>
          </a:p>
        </p:txBody>
      </p:sp>
      <p:sp>
        <p:nvSpPr>
          <p:cNvPr id="6" name="Título 2"/>
          <p:cNvSpPr txBox="1">
            <a:spLocks/>
          </p:cNvSpPr>
          <p:nvPr/>
        </p:nvSpPr>
        <p:spPr>
          <a:xfrm>
            <a:off x="8640765" y="5728134"/>
            <a:ext cx="3169117" cy="4561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600" b="1" dirty="0">
                <a:solidFill>
                  <a:srgbClr val="002060"/>
                </a:solidFill>
                <a:latin typeface="Arial" panose="020B0604020202020204" pitchFamily="34" charset="0"/>
                <a:cs typeface="Arial" panose="020B0604020202020204" pitchFamily="34" charset="0"/>
              </a:rPr>
              <a:t>Normatividad aplicable</a:t>
            </a:r>
            <a:endParaRPr lang="es-CO"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193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9" name="Rectángulo 68"/>
          <p:cNvSpPr/>
          <p:nvPr/>
        </p:nvSpPr>
        <p:spPr>
          <a:xfrm>
            <a:off x="689141" y="1301168"/>
            <a:ext cx="11154817" cy="652230"/>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s-ES" sz="1700" b="0" i="0" u="none" strike="noStrike" kern="1200" cap="none" spc="0" normalizeH="0" baseline="0" noProof="0" dirty="0">
                <a:ln>
                  <a:noFill/>
                </a:ln>
                <a:solidFill>
                  <a:srgbClr val="00245E"/>
                </a:solidFill>
                <a:effectLst/>
                <a:uLnTx/>
                <a:uFillTx/>
                <a:latin typeface="Arial" panose="020B0604020202020204" pitchFamily="34" charset="0"/>
                <a:ea typeface="Calibri" panose="020F0502020204030204" pitchFamily="34" charset="0"/>
                <a:cs typeface="Arial" panose="020B0604020202020204" pitchFamily="34" charset="0"/>
              </a:rPr>
              <a:t>La Oficina de Planeación, proyecta el presupuesto de la vigencia respectiva. Presupuesto que es aprobado por el Consejo Superior Universitario. </a:t>
            </a:r>
            <a:endParaRPr kumimoji="0" lang="en-US" sz="1700" b="0" i="0" u="none" strike="noStrike" kern="1200" cap="none" spc="0" normalizeH="0" baseline="0" noProof="0" dirty="0">
              <a:ln>
                <a:noFill/>
              </a:ln>
              <a:solidFill>
                <a:srgbClr val="00245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3" name="Grupo 2">
            <a:extLst>
              <a:ext uri="{FF2B5EF4-FFF2-40B4-BE49-F238E27FC236}">
                <a16:creationId xmlns:a16="http://schemas.microsoft.com/office/drawing/2014/main" id="{E614BC61-79A0-C4C6-ADFF-9F6FFECA1CB6}"/>
              </a:ext>
            </a:extLst>
          </p:cNvPr>
          <p:cNvGrpSpPr/>
          <p:nvPr/>
        </p:nvGrpSpPr>
        <p:grpSpPr>
          <a:xfrm>
            <a:off x="555172" y="2156328"/>
            <a:ext cx="11756572" cy="3923876"/>
            <a:chOff x="1037312" y="3010885"/>
            <a:chExt cx="12207024" cy="3938620"/>
          </a:xfrm>
        </p:grpSpPr>
        <p:sp>
          <p:nvSpPr>
            <p:cNvPr id="4" name="Título 1">
              <a:extLst>
                <a:ext uri="{FF2B5EF4-FFF2-40B4-BE49-F238E27FC236}">
                  <a16:creationId xmlns:a16="http://schemas.microsoft.com/office/drawing/2014/main" id="{DB77EEED-B9CB-E9D1-ACF4-9954459401D1}"/>
                </a:ext>
              </a:extLst>
            </p:cNvPr>
            <p:cNvSpPr txBox="1">
              <a:spLocks/>
            </p:cNvSpPr>
            <p:nvPr/>
          </p:nvSpPr>
          <p:spPr>
            <a:xfrm>
              <a:off x="1679428" y="3010885"/>
              <a:ext cx="11564908" cy="410369"/>
            </a:xfrm>
            <a:prstGeom prst="rect">
              <a:avLst/>
            </a:prstGeom>
          </p:spPr>
          <p:txBody>
            <a:bodyPr vert="horz" wrap="square" lIns="0" tIns="0" rIns="0" bIns="0" rtlCol="0" anchor="ctr">
              <a:spAutoFit/>
            </a:bodyPr>
            <a:lstStyle>
              <a:lvl1pPr algn="r" defTabSz="1025957" rtl="0" eaLnBrk="1" latinLnBrk="0" hangingPunct="1">
                <a:lnSpc>
                  <a:spcPts val="3200"/>
                </a:lnSpc>
                <a:spcBef>
                  <a:spcPct val="0"/>
                </a:spcBef>
                <a:buNone/>
                <a:defRPr sz="2800" b="0" i="0" kern="1200" spc="0" baseline="0">
                  <a:solidFill>
                    <a:srgbClr val="000447"/>
                  </a:solidFill>
                  <a:latin typeface="Helvetica" pitchFamily="2" charset="0"/>
                  <a:ea typeface="Verdana" panose="020B0604030504040204" pitchFamily="34" charset="0"/>
                  <a:cs typeface="Verdana" panose="020B0604030504040204" pitchFamily="34" charset="0"/>
                </a:defRPr>
              </a:lvl1pPr>
            </a:lstStyle>
            <a:p>
              <a:pPr marL="0" marR="0" lvl="0" indent="0" algn="l" defTabSz="1025957" rtl="0" eaLnBrk="1" fontAlgn="auto" latinLnBrk="0" hangingPunct="1">
                <a:lnSpc>
                  <a:spcPts val="3200"/>
                </a:lnSpc>
                <a:spcBef>
                  <a:spcPct val="0"/>
                </a:spcBef>
                <a:spcAft>
                  <a:spcPts val="0"/>
                </a:spcAft>
                <a:buClrTx/>
                <a:buSzTx/>
                <a:buFontTx/>
                <a:buNone/>
                <a:tabLst/>
                <a:defRPr/>
              </a:pPr>
              <a:r>
                <a:rPr kumimoji="0" lang="es-ES" sz="2000" b="1" i="0" u="none" strike="noStrike" kern="1200" cap="none" spc="0" normalizeH="0" baseline="0" noProof="0" dirty="0">
                  <a:ln>
                    <a:noFill/>
                  </a:ln>
                  <a:solidFill>
                    <a:srgbClr val="00245E"/>
                  </a:solidFill>
                  <a:effectLst>
                    <a:outerShdw blurRad="38100" dist="38100" dir="2700000" algn="tl">
                      <a:srgbClr val="000000">
                        <a:alpha val="43137"/>
                      </a:srgbClr>
                    </a:outerShdw>
                  </a:effectLst>
                  <a:uLnTx/>
                  <a:uFillTx/>
                  <a:latin typeface="Arial" panose="020B0604020202020204" pitchFamily="34" charset="0"/>
                  <a:ea typeface="Verdana" panose="020B0604030504040204" pitchFamily="34" charset="0"/>
                  <a:cs typeface="Arial" panose="020B0604020202020204" pitchFamily="34" charset="0"/>
                </a:rPr>
                <a:t>Responsable                     Registro               Actividad               Salida                 Responsable</a:t>
              </a:r>
              <a:endParaRPr kumimoji="0" lang="es-CO" sz="2000" b="1" i="0" u="none" strike="noStrike" kern="1200" cap="none" spc="0" normalizeH="0" baseline="0" noProof="0" dirty="0">
                <a:ln>
                  <a:noFill/>
                </a:ln>
                <a:solidFill>
                  <a:srgbClr val="00245E"/>
                </a:solidFill>
                <a:effectLst>
                  <a:outerShdw blurRad="38100" dist="38100" dir="2700000" algn="tl">
                    <a:srgbClr val="000000">
                      <a:alpha val="43137"/>
                    </a:srgbClr>
                  </a:outerShdw>
                </a:effectLst>
                <a:uLnTx/>
                <a:uFillTx/>
                <a:latin typeface="Arial" panose="020B0604020202020204" pitchFamily="34" charset="0"/>
                <a:ea typeface="Verdana" panose="020B0604030504040204" pitchFamily="34" charset="0"/>
                <a:cs typeface="Arial" panose="020B0604020202020204" pitchFamily="34" charset="0"/>
              </a:endParaRPr>
            </a:p>
          </p:txBody>
        </p:sp>
        <p:grpSp>
          <p:nvGrpSpPr>
            <p:cNvPr id="5" name="Grupo 4">
              <a:extLst>
                <a:ext uri="{FF2B5EF4-FFF2-40B4-BE49-F238E27FC236}">
                  <a16:creationId xmlns:a16="http://schemas.microsoft.com/office/drawing/2014/main" id="{8088F4D2-659C-F2F2-B1CC-EE48170AA387}"/>
                </a:ext>
              </a:extLst>
            </p:cNvPr>
            <p:cNvGrpSpPr/>
            <p:nvPr/>
          </p:nvGrpSpPr>
          <p:grpSpPr>
            <a:xfrm>
              <a:off x="1037312" y="3597927"/>
              <a:ext cx="12037881" cy="3351578"/>
              <a:chOff x="1037312" y="3597927"/>
              <a:chExt cx="12037881" cy="3351578"/>
            </a:xfrm>
          </p:grpSpPr>
          <p:grpSp>
            <p:nvGrpSpPr>
              <p:cNvPr id="7" name="Grupo 6">
                <a:extLst>
                  <a:ext uri="{FF2B5EF4-FFF2-40B4-BE49-F238E27FC236}">
                    <a16:creationId xmlns:a16="http://schemas.microsoft.com/office/drawing/2014/main" id="{2D8E433C-4DF4-A85C-FE66-03693EACAE9B}"/>
                  </a:ext>
                </a:extLst>
              </p:cNvPr>
              <p:cNvGrpSpPr/>
              <p:nvPr/>
            </p:nvGrpSpPr>
            <p:grpSpPr>
              <a:xfrm>
                <a:off x="1037312" y="3602576"/>
                <a:ext cx="3296018" cy="776154"/>
                <a:chOff x="0" y="1666249"/>
                <a:chExt cx="3296018" cy="776154"/>
              </a:xfrm>
              <a:solidFill>
                <a:schemeClr val="tx2">
                  <a:lumMod val="20000"/>
                  <a:lumOff val="80000"/>
                </a:schemeClr>
              </a:solidFill>
            </p:grpSpPr>
            <p:sp>
              <p:nvSpPr>
                <p:cNvPr id="68" name="Cheurón 45">
                  <a:extLst>
                    <a:ext uri="{FF2B5EF4-FFF2-40B4-BE49-F238E27FC236}">
                      <a16:creationId xmlns:a16="http://schemas.microsoft.com/office/drawing/2014/main" id="{B1C8D9C1-ACF4-15A3-BCC4-2780AA9DFE6F}"/>
                    </a:ext>
                  </a:extLst>
                </p:cNvPr>
                <p:cNvSpPr/>
                <p:nvPr/>
              </p:nvSpPr>
              <p:spPr>
                <a:xfrm>
                  <a:off x="0" y="1666249"/>
                  <a:ext cx="3296018" cy="776154"/>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Cheurón 4">
                  <a:extLst>
                    <a:ext uri="{FF2B5EF4-FFF2-40B4-BE49-F238E27FC236}">
                      <a16:creationId xmlns:a16="http://schemas.microsoft.com/office/drawing/2014/main" id="{50AB48EC-CE0E-8DD0-EA14-1DE8A0C0656D}"/>
                    </a:ext>
                  </a:extLst>
                </p:cNvPr>
                <p:cNvSpPr txBox="1"/>
                <p:nvPr/>
              </p:nvSpPr>
              <p:spPr>
                <a:xfrm>
                  <a:off x="412141" y="1666249"/>
                  <a:ext cx="2519864" cy="7761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rPr>
                    <a:t>Unidades Académico - Administrativas</a:t>
                  </a:r>
                </a:p>
              </p:txBody>
            </p:sp>
          </p:grpSp>
          <p:grpSp>
            <p:nvGrpSpPr>
              <p:cNvPr id="8" name="Grupo 7">
                <a:extLst>
                  <a:ext uri="{FF2B5EF4-FFF2-40B4-BE49-F238E27FC236}">
                    <a16:creationId xmlns:a16="http://schemas.microsoft.com/office/drawing/2014/main" id="{AFD9AF1E-DE87-49C9-94B3-0A6E706C8296}"/>
                  </a:ext>
                </a:extLst>
              </p:cNvPr>
              <p:cNvGrpSpPr/>
              <p:nvPr/>
            </p:nvGrpSpPr>
            <p:grpSpPr>
              <a:xfrm>
                <a:off x="4217351" y="3663735"/>
                <a:ext cx="2512549" cy="777857"/>
                <a:chOff x="2793397" y="1727333"/>
                <a:chExt cx="1610520" cy="777857"/>
              </a:xfrm>
            </p:grpSpPr>
            <p:sp>
              <p:nvSpPr>
                <p:cNvPr id="66" name="Cheurón 43">
                  <a:extLst>
                    <a:ext uri="{FF2B5EF4-FFF2-40B4-BE49-F238E27FC236}">
                      <a16:creationId xmlns:a16="http://schemas.microsoft.com/office/drawing/2014/main" id="{C5FF8FA3-406F-6778-F916-D6014EC0777F}"/>
                    </a:ext>
                  </a:extLst>
                </p:cNvPr>
                <p:cNvSpPr/>
                <p:nvPr/>
              </p:nvSpPr>
              <p:spPr>
                <a:xfrm>
                  <a:off x="2793397" y="1727333"/>
                  <a:ext cx="1610520" cy="644208"/>
                </a:xfrm>
                <a:prstGeom prst="chevron">
                  <a:avLst/>
                </a:prstGeom>
                <a:solidFill>
                  <a:srgbClr val="FFC00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67" name="Cheurón 6">
                  <a:extLst>
                    <a:ext uri="{FF2B5EF4-FFF2-40B4-BE49-F238E27FC236}">
                      <a16:creationId xmlns:a16="http://schemas.microsoft.com/office/drawing/2014/main" id="{9D5B9EC9-5065-F252-98B9-3C1F2EB5BA3A}"/>
                    </a:ext>
                  </a:extLst>
                </p:cNvPr>
                <p:cNvSpPr txBox="1"/>
                <p:nvPr/>
              </p:nvSpPr>
              <p:spPr>
                <a:xfrm>
                  <a:off x="2972317" y="1876979"/>
                  <a:ext cx="1378529" cy="6282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hlinkClick r:id="" action="ppaction://noaction"/>
                    </a:rPr>
                    <a:t>Solicitud CDP</a:t>
                  </a:r>
                  <a:r>
                    <a:rPr kumimoji="0" lang="es-ES" sz="1400" b="0"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hlinkClick r:id="" action="ppaction://noaction"/>
                    </a:rPr>
                    <a:t>/Memoweb, Resoluciones, correos</a:t>
                  </a:r>
                  <a:endParaRPr kumimoji="0" lang="es-ES" sz="1400" b="0"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endParaRP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s-ES" sz="1400" b="0"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endParaRPr>
                </a:p>
              </p:txBody>
            </p:sp>
          </p:grpSp>
          <p:grpSp>
            <p:nvGrpSpPr>
              <p:cNvPr id="10" name="Grupo 9">
                <a:extLst>
                  <a:ext uri="{FF2B5EF4-FFF2-40B4-BE49-F238E27FC236}">
                    <a16:creationId xmlns:a16="http://schemas.microsoft.com/office/drawing/2014/main" id="{F96EF1C6-3876-8CB5-8E9C-779CA4A83574}"/>
                  </a:ext>
                </a:extLst>
              </p:cNvPr>
              <p:cNvGrpSpPr/>
              <p:nvPr/>
            </p:nvGrpSpPr>
            <p:grpSpPr>
              <a:xfrm>
                <a:off x="6716477" y="3644237"/>
                <a:ext cx="2194348" cy="644208"/>
                <a:chOff x="4368640" y="1747432"/>
                <a:chExt cx="3056849" cy="644208"/>
              </a:xfrm>
            </p:grpSpPr>
            <p:sp>
              <p:nvSpPr>
                <p:cNvPr id="64" name="Cheurón 41">
                  <a:extLst>
                    <a:ext uri="{FF2B5EF4-FFF2-40B4-BE49-F238E27FC236}">
                      <a16:creationId xmlns:a16="http://schemas.microsoft.com/office/drawing/2014/main" id="{13076283-98DF-148E-731D-136B87A5FC03}"/>
                    </a:ext>
                  </a:extLst>
                </p:cNvPr>
                <p:cNvSpPr/>
                <p:nvPr/>
              </p:nvSpPr>
              <p:spPr>
                <a:xfrm>
                  <a:off x="4368640" y="1747432"/>
                  <a:ext cx="3056849" cy="644208"/>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65" name="Cheurón 8">
                  <a:extLst>
                    <a:ext uri="{FF2B5EF4-FFF2-40B4-BE49-F238E27FC236}">
                      <a16:creationId xmlns:a16="http://schemas.microsoft.com/office/drawing/2014/main" id="{F3DD7A1A-BC60-A3CA-8364-196B73348C4F}"/>
                    </a:ext>
                  </a:extLst>
                </p:cNvPr>
                <p:cNvSpPr txBox="1"/>
                <p:nvPr/>
              </p:nvSpPr>
              <p:spPr>
                <a:xfrm>
                  <a:off x="4690744" y="1747432"/>
                  <a:ext cx="2412641" cy="644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endParaRPr>
                </a:p>
              </p:txBody>
            </p:sp>
          </p:grpSp>
          <p:grpSp>
            <p:nvGrpSpPr>
              <p:cNvPr id="12" name="Grupo 11">
                <a:extLst>
                  <a:ext uri="{FF2B5EF4-FFF2-40B4-BE49-F238E27FC236}">
                    <a16:creationId xmlns:a16="http://schemas.microsoft.com/office/drawing/2014/main" id="{AA86D1AB-ED25-CABD-EA2B-A9A0F85FCEE2}"/>
                  </a:ext>
                </a:extLst>
              </p:cNvPr>
              <p:cNvGrpSpPr/>
              <p:nvPr/>
            </p:nvGrpSpPr>
            <p:grpSpPr>
              <a:xfrm>
                <a:off x="8806519" y="3597927"/>
                <a:ext cx="1610520" cy="644208"/>
                <a:chOff x="7265137" y="1732223"/>
                <a:chExt cx="1610520" cy="644208"/>
              </a:xfrm>
            </p:grpSpPr>
            <p:sp>
              <p:nvSpPr>
                <p:cNvPr id="62" name="Cheurón 39">
                  <a:extLst>
                    <a:ext uri="{FF2B5EF4-FFF2-40B4-BE49-F238E27FC236}">
                      <a16:creationId xmlns:a16="http://schemas.microsoft.com/office/drawing/2014/main" id="{2CD47096-6CD9-9F48-590E-8CEADF064FC5}"/>
                    </a:ext>
                  </a:extLst>
                </p:cNvPr>
                <p:cNvSpPr/>
                <p:nvPr/>
              </p:nvSpPr>
              <p:spPr>
                <a:xfrm>
                  <a:off x="7265137" y="1732223"/>
                  <a:ext cx="1610520" cy="644208"/>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63" name="Cheurón 10">
                  <a:extLst>
                    <a:ext uri="{FF2B5EF4-FFF2-40B4-BE49-F238E27FC236}">
                      <a16:creationId xmlns:a16="http://schemas.microsoft.com/office/drawing/2014/main" id="{05A5C723-8908-1E74-E51F-4555FF9751A5}"/>
                    </a:ext>
                  </a:extLst>
                </p:cNvPr>
                <p:cNvSpPr txBox="1"/>
                <p:nvPr/>
              </p:nvSpPr>
              <p:spPr>
                <a:xfrm>
                  <a:off x="7587241" y="1732223"/>
                  <a:ext cx="966312" cy="644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hlinkClick r:id="" action="ppaction://noaction"/>
                    </a:rPr>
                    <a:t>Formato</a:t>
                  </a:r>
                  <a:r>
                    <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rPr>
                    <a:t> CDP</a:t>
                  </a:r>
                </a:p>
              </p:txBody>
            </p:sp>
          </p:grpSp>
          <p:grpSp>
            <p:nvGrpSpPr>
              <p:cNvPr id="13" name="Grupo 12">
                <a:extLst>
                  <a:ext uri="{FF2B5EF4-FFF2-40B4-BE49-F238E27FC236}">
                    <a16:creationId xmlns:a16="http://schemas.microsoft.com/office/drawing/2014/main" id="{4840003E-B9D9-525F-290F-BD5EC53D02B7}"/>
                  </a:ext>
                </a:extLst>
              </p:cNvPr>
              <p:cNvGrpSpPr/>
              <p:nvPr/>
            </p:nvGrpSpPr>
            <p:grpSpPr>
              <a:xfrm>
                <a:off x="10655178" y="3602576"/>
                <a:ext cx="2332048" cy="644208"/>
                <a:chOff x="8650185" y="1732223"/>
                <a:chExt cx="2873684" cy="644208"/>
              </a:xfrm>
            </p:grpSpPr>
            <p:sp>
              <p:nvSpPr>
                <p:cNvPr id="60" name="Cheurón 37">
                  <a:extLst>
                    <a:ext uri="{FF2B5EF4-FFF2-40B4-BE49-F238E27FC236}">
                      <a16:creationId xmlns:a16="http://schemas.microsoft.com/office/drawing/2014/main" id="{C166E97E-43D1-B439-AE4D-D1FAD54580CC}"/>
                    </a:ext>
                  </a:extLst>
                </p:cNvPr>
                <p:cNvSpPr/>
                <p:nvPr/>
              </p:nvSpPr>
              <p:spPr>
                <a:xfrm>
                  <a:off x="8650185" y="1732223"/>
                  <a:ext cx="2873684" cy="644208"/>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61" name="Cheurón 12">
                  <a:extLst>
                    <a:ext uri="{FF2B5EF4-FFF2-40B4-BE49-F238E27FC236}">
                      <a16:creationId xmlns:a16="http://schemas.microsoft.com/office/drawing/2014/main" id="{E84C8FE1-2F28-55A4-A88C-35FF06E10889}"/>
                    </a:ext>
                  </a:extLst>
                </p:cNvPr>
                <p:cNvSpPr txBox="1"/>
                <p:nvPr/>
              </p:nvSpPr>
              <p:spPr>
                <a:xfrm>
                  <a:off x="8972289" y="1732223"/>
                  <a:ext cx="2229476" cy="644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rPr>
                    <a:t>Sección de presupuesto</a:t>
                  </a:r>
                </a:p>
              </p:txBody>
            </p:sp>
          </p:grpSp>
          <p:grpSp>
            <p:nvGrpSpPr>
              <p:cNvPr id="14" name="Grupo 13">
                <a:extLst>
                  <a:ext uri="{FF2B5EF4-FFF2-40B4-BE49-F238E27FC236}">
                    <a16:creationId xmlns:a16="http://schemas.microsoft.com/office/drawing/2014/main" id="{43B9F89E-787D-10CE-53DF-94DB4B18299F}"/>
                  </a:ext>
                </a:extLst>
              </p:cNvPr>
              <p:cNvGrpSpPr/>
              <p:nvPr/>
            </p:nvGrpSpPr>
            <p:grpSpPr>
              <a:xfrm>
                <a:off x="1037312" y="4451297"/>
                <a:ext cx="3314587" cy="776154"/>
                <a:chOff x="0" y="2551066"/>
                <a:chExt cx="3314587" cy="776154"/>
              </a:xfrm>
              <a:solidFill>
                <a:schemeClr val="accent4">
                  <a:lumMod val="20000"/>
                  <a:lumOff val="80000"/>
                </a:schemeClr>
              </a:solidFill>
            </p:grpSpPr>
            <p:sp>
              <p:nvSpPr>
                <p:cNvPr id="58" name="Cheurón 35">
                  <a:extLst>
                    <a:ext uri="{FF2B5EF4-FFF2-40B4-BE49-F238E27FC236}">
                      <a16:creationId xmlns:a16="http://schemas.microsoft.com/office/drawing/2014/main" id="{B19C5ED6-0553-7E8D-E727-200769BDAA21}"/>
                    </a:ext>
                  </a:extLst>
                </p:cNvPr>
                <p:cNvSpPr/>
                <p:nvPr/>
              </p:nvSpPr>
              <p:spPr>
                <a:xfrm>
                  <a:off x="0" y="2551066"/>
                  <a:ext cx="3314587" cy="776154"/>
                </a:xfrm>
                <a:prstGeom prst="chevron">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Cheurón 14">
                  <a:extLst>
                    <a:ext uri="{FF2B5EF4-FFF2-40B4-BE49-F238E27FC236}">
                      <a16:creationId xmlns:a16="http://schemas.microsoft.com/office/drawing/2014/main" id="{51D773E2-35AF-99F0-C025-567F463382E2}"/>
                    </a:ext>
                  </a:extLst>
                </p:cNvPr>
                <p:cNvSpPr txBox="1"/>
                <p:nvPr/>
              </p:nvSpPr>
              <p:spPr>
                <a:xfrm>
                  <a:off x="388077" y="2551066"/>
                  <a:ext cx="2538433" cy="776154"/>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rPr>
                    <a:t>Div. de Contratos, Talento Humano y Rectoría</a:t>
                  </a:r>
                </a:p>
              </p:txBody>
            </p:sp>
          </p:grpSp>
          <p:grpSp>
            <p:nvGrpSpPr>
              <p:cNvPr id="15" name="Grupo 14">
                <a:extLst>
                  <a:ext uri="{FF2B5EF4-FFF2-40B4-BE49-F238E27FC236}">
                    <a16:creationId xmlns:a16="http://schemas.microsoft.com/office/drawing/2014/main" id="{6D73A5FB-CF07-6A6F-0535-532D209C112D}"/>
                  </a:ext>
                </a:extLst>
              </p:cNvPr>
              <p:cNvGrpSpPr/>
              <p:nvPr/>
            </p:nvGrpSpPr>
            <p:grpSpPr>
              <a:xfrm>
                <a:off x="4126012" y="4512380"/>
                <a:ext cx="2635903" cy="787638"/>
                <a:chOff x="2811967" y="2612149"/>
                <a:chExt cx="1610520" cy="787638"/>
              </a:xfrm>
            </p:grpSpPr>
            <p:sp>
              <p:nvSpPr>
                <p:cNvPr id="56" name="Cheurón 33">
                  <a:extLst>
                    <a:ext uri="{FF2B5EF4-FFF2-40B4-BE49-F238E27FC236}">
                      <a16:creationId xmlns:a16="http://schemas.microsoft.com/office/drawing/2014/main" id="{EAEEB9FA-1A03-0736-2CC5-A3C0EE11623C}"/>
                    </a:ext>
                  </a:extLst>
                </p:cNvPr>
                <p:cNvSpPr/>
                <p:nvPr/>
              </p:nvSpPr>
              <p:spPr>
                <a:xfrm>
                  <a:off x="2811967" y="2612149"/>
                  <a:ext cx="1610520" cy="644208"/>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7" name="Cheurón 16">
                  <a:extLst>
                    <a:ext uri="{FF2B5EF4-FFF2-40B4-BE49-F238E27FC236}">
                      <a16:creationId xmlns:a16="http://schemas.microsoft.com/office/drawing/2014/main" id="{0C66FF78-3051-F833-EEDB-990B59DE8C24}"/>
                    </a:ext>
                  </a:extLst>
                </p:cNvPr>
                <p:cNvSpPr txBox="1"/>
                <p:nvPr/>
              </p:nvSpPr>
              <p:spPr>
                <a:xfrm>
                  <a:off x="2916240" y="2755579"/>
                  <a:ext cx="1381707" cy="644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hlinkClick r:id="" action="ppaction://noaction"/>
                    </a:rPr>
                    <a:t>Solicitud RP/</a:t>
                  </a:r>
                  <a:r>
                    <a:rPr kumimoji="0" lang="pt-BR" sz="1400" b="0" i="0" u="none" strike="noStrike" kern="1200" cap="none" spc="0" normalizeH="0" baseline="0" noProof="0" dirty="0" err="1">
                      <a:ln>
                        <a:noFill/>
                      </a:ln>
                      <a:solidFill>
                        <a:srgbClr val="00245E"/>
                      </a:solidFill>
                      <a:effectLst/>
                      <a:uLnTx/>
                      <a:uFillTx/>
                      <a:latin typeface="Arial" panose="020B0604020202020204" pitchFamily="34" charset="0"/>
                      <a:ea typeface="+mn-ea"/>
                      <a:cs typeface="Arial" panose="020B0604020202020204" pitchFamily="34" charset="0"/>
                      <a:hlinkClick r:id="" action="ppaction://noaction"/>
                    </a:rPr>
                    <a:t>Correo</a:t>
                  </a:r>
                  <a:r>
                    <a:rPr kumimoji="0" lang="pt-BR"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hlinkClick r:id="" action="ppaction://noaction"/>
                    </a:rPr>
                    <a:t>, OPS,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pt-BR"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hlinkClick r:id="" action="ppaction://noaction"/>
                    </a:rPr>
                    <a:t>CTO, CPS, OP, OS, CM, Avance</a:t>
                  </a:r>
                  <a:endPar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endParaRP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endParaRPr>
                </a:p>
              </p:txBody>
            </p:sp>
          </p:grpSp>
          <p:grpSp>
            <p:nvGrpSpPr>
              <p:cNvPr id="16" name="Grupo 15">
                <a:extLst>
                  <a:ext uri="{FF2B5EF4-FFF2-40B4-BE49-F238E27FC236}">
                    <a16:creationId xmlns:a16="http://schemas.microsoft.com/office/drawing/2014/main" id="{F65374AD-7FDC-DF31-5725-B0FE8F3D1CAD}"/>
                  </a:ext>
                </a:extLst>
              </p:cNvPr>
              <p:cNvGrpSpPr/>
              <p:nvPr/>
            </p:nvGrpSpPr>
            <p:grpSpPr>
              <a:xfrm>
                <a:off x="6697797" y="4502892"/>
                <a:ext cx="2259061" cy="644208"/>
                <a:chOff x="4347006" y="2612149"/>
                <a:chExt cx="3083036" cy="644208"/>
              </a:xfrm>
            </p:grpSpPr>
            <p:sp>
              <p:nvSpPr>
                <p:cNvPr id="54" name="Cheurón 31">
                  <a:extLst>
                    <a:ext uri="{FF2B5EF4-FFF2-40B4-BE49-F238E27FC236}">
                      <a16:creationId xmlns:a16="http://schemas.microsoft.com/office/drawing/2014/main" id="{4C508F16-AA4A-4E0B-A84D-0FB5D3D09CA2}"/>
                    </a:ext>
                  </a:extLst>
                </p:cNvPr>
                <p:cNvSpPr/>
                <p:nvPr/>
              </p:nvSpPr>
              <p:spPr>
                <a:xfrm>
                  <a:off x="4347006" y="2612149"/>
                  <a:ext cx="3083036" cy="644208"/>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5" name="Cheurón 18">
                  <a:extLst>
                    <a:ext uri="{FF2B5EF4-FFF2-40B4-BE49-F238E27FC236}">
                      <a16:creationId xmlns:a16="http://schemas.microsoft.com/office/drawing/2014/main" id="{65173262-B9E3-B7E9-54AD-D0957189DDE1}"/>
                    </a:ext>
                  </a:extLst>
                </p:cNvPr>
                <p:cNvSpPr txBox="1"/>
                <p:nvPr/>
              </p:nvSpPr>
              <p:spPr>
                <a:xfrm>
                  <a:off x="4669110" y="2612149"/>
                  <a:ext cx="2438828" cy="644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endParaRPr>
                </a:p>
              </p:txBody>
            </p:sp>
          </p:grpSp>
          <p:grpSp>
            <p:nvGrpSpPr>
              <p:cNvPr id="17" name="Grupo 16">
                <a:extLst>
                  <a:ext uri="{FF2B5EF4-FFF2-40B4-BE49-F238E27FC236}">
                    <a16:creationId xmlns:a16="http://schemas.microsoft.com/office/drawing/2014/main" id="{0A19C4D7-5494-4721-A443-C05C0DC5BB52}"/>
                  </a:ext>
                </a:extLst>
              </p:cNvPr>
              <p:cNvGrpSpPr/>
              <p:nvPr/>
            </p:nvGrpSpPr>
            <p:grpSpPr>
              <a:xfrm>
                <a:off x="8896148" y="4512380"/>
                <a:ext cx="1610520" cy="644208"/>
                <a:chOff x="7309894" y="2617039"/>
                <a:chExt cx="1610520" cy="644208"/>
              </a:xfrm>
            </p:grpSpPr>
            <p:sp>
              <p:nvSpPr>
                <p:cNvPr id="52" name="Cheurón 29">
                  <a:extLst>
                    <a:ext uri="{FF2B5EF4-FFF2-40B4-BE49-F238E27FC236}">
                      <a16:creationId xmlns:a16="http://schemas.microsoft.com/office/drawing/2014/main" id="{94E1B222-D19D-13BD-923B-34C753F9F7EF}"/>
                    </a:ext>
                  </a:extLst>
                </p:cNvPr>
                <p:cNvSpPr/>
                <p:nvPr/>
              </p:nvSpPr>
              <p:spPr>
                <a:xfrm>
                  <a:off x="7309894" y="2617039"/>
                  <a:ext cx="1610520" cy="644208"/>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3" name="Cheurón 20">
                  <a:extLst>
                    <a:ext uri="{FF2B5EF4-FFF2-40B4-BE49-F238E27FC236}">
                      <a16:creationId xmlns:a16="http://schemas.microsoft.com/office/drawing/2014/main" id="{B5CC5302-B87F-C63E-B331-90FBD2AD2D88}"/>
                    </a:ext>
                  </a:extLst>
                </p:cNvPr>
                <p:cNvSpPr txBox="1"/>
                <p:nvPr/>
              </p:nvSpPr>
              <p:spPr>
                <a:xfrm>
                  <a:off x="7631998" y="2617039"/>
                  <a:ext cx="966312" cy="644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rPr>
                    <a:t>Formato RP</a:t>
                  </a:r>
                </a:p>
              </p:txBody>
            </p:sp>
          </p:grpSp>
          <p:grpSp>
            <p:nvGrpSpPr>
              <p:cNvPr id="18" name="Grupo 17">
                <a:extLst>
                  <a:ext uri="{FF2B5EF4-FFF2-40B4-BE49-F238E27FC236}">
                    <a16:creationId xmlns:a16="http://schemas.microsoft.com/office/drawing/2014/main" id="{73A06155-FB22-AD02-B290-9B026E198DDB}"/>
                  </a:ext>
                </a:extLst>
              </p:cNvPr>
              <p:cNvGrpSpPr/>
              <p:nvPr/>
            </p:nvGrpSpPr>
            <p:grpSpPr>
              <a:xfrm>
                <a:off x="1133567" y="5336113"/>
                <a:ext cx="3296018" cy="776154"/>
                <a:chOff x="0" y="3435882"/>
                <a:chExt cx="3296018" cy="776154"/>
              </a:xfrm>
              <a:solidFill>
                <a:schemeClr val="accent4">
                  <a:lumMod val="60000"/>
                  <a:lumOff val="40000"/>
                </a:schemeClr>
              </a:solidFill>
            </p:grpSpPr>
            <p:sp>
              <p:nvSpPr>
                <p:cNvPr id="50" name="Cheurón 25">
                  <a:extLst>
                    <a:ext uri="{FF2B5EF4-FFF2-40B4-BE49-F238E27FC236}">
                      <a16:creationId xmlns:a16="http://schemas.microsoft.com/office/drawing/2014/main" id="{321CCF39-7EE7-2BEE-F238-0F68499D619E}"/>
                    </a:ext>
                  </a:extLst>
                </p:cNvPr>
                <p:cNvSpPr/>
                <p:nvPr/>
              </p:nvSpPr>
              <p:spPr>
                <a:xfrm>
                  <a:off x="0" y="3435882"/>
                  <a:ext cx="3296018" cy="776154"/>
                </a:xfrm>
                <a:prstGeom prst="chevron">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Cheurón 24">
                  <a:extLst>
                    <a:ext uri="{FF2B5EF4-FFF2-40B4-BE49-F238E27FC236}">
                      <a16:creationId xmlns:a16="http://schemas.microsoft.com/office/drawing/2014/main" id="{C600D43A-C08C-4214-C095-F523FD46C700}"/>
                    </a:ext>
                  </a:extLst>
                </p:cNvPr>
                <p:cNvSpPr txBox="1"/>
                <p:nvPr/>
              </p:nvSpPr>
              <p:spPr>
                <a:xfrm>
                  <a:off x="388077" y="3435882"/>
                  <a:ext cx="2519864" cy="776154"/>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rPr>
                    <a:t>Div. de Contratos, Talento Humano y Rectoría</a:t>
                  </a:r>
                </a:p>
              </p:txBody>
            </p:sp>
          </p:grpSp>
          <p:grpSp>
            <p:nvGrpSpPr>
              <p:cNvPr id="19" name="Grupo 18">
                <a:extLst>
                  <a:ext uri="{FF2B5EF4-FFF2-40B4-BE49-F238E27FC236}">
                    <a16:creationId xmlns:a16="http://schemas.microsoft.com/office/drawing/2014/main" id="{572F9D1A-D1AF-1292-DE5F-528C0DD29225}"/>
                  </a:ext>
                </a:extLst>
              </p:cNvPr>
              <p:cNvGrpSpPr/>
              <p:nvPr/>
            </p:nvGrpSpPr>
            <p:grpSpPr>
              <a:xfrm>
                <a:off x="4191659" y="5409229"/>
                <a:ext cx="2455447" cy="733332"/>
                <a:chOff x="2793397" y="3496966"/>
                <a:chExt cx="1610520" cy="733332"/>
              </a:xfrm>
            </p:grpSpPr>
            <p:sp>
              <p:nvSpPr>
                <p:cNvPr id="48" name="Cheurón 23">
                  <a:extLst>
                    <a:ext uri="{FF2B5EF4-FFF2-40B4-BE49-F238E27FC236}">
                      <a16:creationId xmlns:a16="http://schemas.microsoft.com/office/drawing/2014/main" id="{0A55C5DE-780E-1336-DF0B-211AC30B68B5}"/>
                    </a:ext>
                  </a:extLst>
                </p:cNvPr>
                <p:cNvSpPr/>
                <p:nvPr/>
              </p:nvSpPr>
              <p:spPr>
                <a:xfrm>
                  <a:off x="2793397" y="3496966"/>
                  <a:ext cx="1610520" cy="644208"/>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9" name="Cheurón 26">
                  <a:extLst>
                    <a:ext uri="{FF2B5EF4-FFF2-40B4-BE49-F238E27FC236}">
                      <a16:creationId xmlns:a16="http://schemas.microsoft.com/office/drawing/2014/main" id="{3A054CB6-0A80-9912-AF23-C7B3F3DB34D6}"/>
                    </a:ext>
                  </a:extLst>
                </p:cNvPr>
                <p:cNvSpPr txBox="1"/>
                <p:nvPr/>
              </p:nvSpPr>
              <p:spPr>
                <a:xfrm>
                  <a:off x="2967925" y="3586090"/>
                  <a:ext cx="1354001" cy="644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hlinkClick r:id="" action="ppaction://noaction"/>
                    </a:rPr>
                    <a:t>Solicitud Anulación/Correo otros si</a:t>
                  </a:r>
                  <a:endPar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endParaRP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endParaRPr>
                </a:p>
              </p:txBody>
            </p:sp>
          </p:grpSp>
          <p:grpSp>
            <p:nvGrpSpPr>
              <p:cNvPr id="20" name="Grupo 19">
                <a:extLst>
                  <a:ext uri="{FF2B5EF4-FFF2-40B4-BE49-F238E27FC236}">
                    <a16:creationId xmlns:a16="http://schemas.microsoft.com/office/drawing/2014/main" id="{6929CF5F-DB6E-4EC1-3E4F-D7BA0524F7BC}"/>
                  </a:ext>
                </a:extLst>
              </p:cNvPr>
              <p:cNvGrpSpPr/>
              <p:nvPr/>
            </p:nvGrpSpPr>
            <p:grpSpPr>
              <a:xfrm>
                <a:off x="6488811" y="5397197"/>
                <a:ext cx="2542435" cy="644208"/>
                <a:chOff x="4298295" y="3496966"/>
                <a:chExt cx="3114537" cy="644208"/>
              </a:xfrm>
            </p:grpSpPr>
            <p:sp>
              <p:nvSpPr>
                <p:cNvPr id="46" name="Cheurón 21">
                  <a:extLst>
                    <a:ext uri="{FF2B5EF4-FFF2-40B4-BE49-F238E27FC236}">
                      <a16:creationId xmlns:a16="http://schemas.microsoft.com/office/drawing/2014/main" id="{A22E7F4D-4ADC-7C3A-308A-6AB890F2A53D}"/>
                    </a:ext>
                  </a:extLst>
                </p:cNvPr>
                <p:cNvSpPr/>
                <p:nvPr/>
              </p:nvSpPr>
              <p:spPr>
                <a:xfrm>
                  <a:off x="4298295" y="3496966"/>
                  <a:ext cx="3114537" cy="644208"/>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7" name="Cheurón 28">
                  <a:extLst>
                    <a:ext uri="{FF2B5EF4-FFF2-40B4-BE49-F238E27FC236}">
                      <a16:creationId xmlns:a16="http://schemas.microsoft.com/office/drawing/2014/main" id="{9E006146-DF53-285D-A88D-1FC76EF03B74}"/>
                    </a:ext>
                  </a:extLst>
                </p:cNvPr>
                <p:cNvSpPr txBox="1"/>
                <p:nvPr/>
              </p:nvSpPr>
              <p:spPr>
                <a:xfrm>
                  <a:off x="4620399" y="3496966"/>
                  <a:ext cx="2470329" cy="644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endParaRPr>
                </a:p>
              </p:txBody>
            </p:sp>
          </p:grpSp>
          <p:grpSp>
            <p:nvGrpSpPr>
              <p:cNvPr id="21" name="Grupo 20">
                <a:extLst>
                  <a:ext uri="{FF2B5EF4-FFF2-40B4-BE49-F238E27FC236}">
                    <a16:creationId xmlns:a16="http://schemas.microsoft.com/office/drawing/2014/main" id="{175E4BFF-4CAE-7C23-9184-C10AC7A297C2}"/>
                  </a:ext>
                </a:extLst>
              </p:cNvPr>
              <p:cNvGrpSpPr/>
              <p:nvPr/>
            </p:nvGrpSpPr>
            <p:grpSpPr>
              <a:xfrm>
                <a:off x="8988317" y="5409229"/>
                <a:ext cx="1610520" cy="644208"/>
                <a:chOff x="7322826" y="3501855"/>
                <a:chExt cx="1610520" cy="644208"/>
              </a:xfrm>
            </p:grpSpPr>
            <p:sp>
              <p:nvSpPr>
                <p:cNvPr id="44" name="Cheurón 19">
                  <a:extLst>
                    <a:ext uri="{FF2B5EF4-FFF2-40B4-BE49-F238E27FC236}">
                      <a16:creationId xmlns:a16="http://schemas.microsoft.com/office/drawing/2014/main" id="{82A3755F-2429-A0F3-56FD-7732C9CED0F4}"/>
                    </a:ext>
                  </a:extLst>
                </p:cNvPr>
                <p:cNvSpPr/>
                <p:nvPr/>
              </p:nvSpPr>
              <p:spPr>
                <a:xfrm>
                  <a:off x="7322826" y="3501855"/>
                  <a:ext cx="1610520" cy="644208"/>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5" name="Cheurón 30">
                  <a:extLst>
                    <a:ext uri="{FF2B5EF4-FFF2-40B4-BE49-F238E27FC236}">
                      <a16:creationId xmlns:a16="http://schemas.microsoft.com/office/drawing/2014/main" id="{615EEC2D-645E-A747-E736-6FB088E61846}"/>
                    </a:ext>
                  </a:extLst>
                </p:cNvPr>
                <p:cNvSpPr txBox="1"/>
                <p:nvPr/>
              </p:nvSpPr>
              <p:spPr>
                <a:xfrm>
                  <a:off x="7644930" y="3501855"/>
                  <a:ext cx="966312" cy="644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rPr>
                    <a:t>Anulación</a:t>
                  </a:r>
                </a:p>
              </p:txBody>
            </p:sp>
          </p:grpSp>
          <p:grpSp>
            <p:nvGrpSpPr>
              <p:cNvPr id="22" name="Grupo 21">
                <a:extLst>
                  <a:ext uri="{FF2B5EF4-FFF2-40B4-BE49-F238E27FC236}">
                    <a16:creationId xmlns:a16="http://schemas.microsoft.com/office/drawing/2014/main" id="{E1BC70DD-A7BA-C98C-F8B2-0EBDC3EED614}"/>
                  </a:ext>
                </a:extLst>
              </p:cNvPr>
              <p:cNvGrpSpPr/>
              <p:nvPr/>
            </p:nvGrpSpPr>
            <p:grpSpPr>
              <a:xfrm>
                <a:off x="1128113" y="6173351"/>
                <a:ext cx="3296018" cy="776154"/>
                <a:chOff x="0" y="3435882"/>
                <a:chExt cx="3296018" cy="776154"/>
              </a:xfrm>
              <a:solidFill>
                <a:schemeClr val="accent3">
                  <a:lumMod val="60000"/>
                  <a:lumOff val="40000"/>
                </a:schemeClr>
              </a:solidFill>
            </p:grpSpPr>
            <p:sp>
              <p:nvSpPr>
                <p:cNvPr id="42" name="Cheurón 49">
                  <a:extLst>
                    <a:ext uri="{FF2B5EF4-FFF2-40B4-BE49-F238E27FC236}">
                      <a16:creationId xmlns:a16="http://schemas.microsoft.com/office/drawing/2014/main" id="{C2DD70DA-915C-CB9F-E44F-FD1AFF2558DD}"/>
                    </a:ext>
                  </a:extLst>
                </p:cNvPr>
                <p:cNvSpPr/>
                <p:nvPr/>
              </p:nvSpPr>
              <p:spPr>
                <a:xfrm>
                  <a:off x="0" y="3435882"/>
                  <a:ext cx="3296018" cy="776154"/>
                </a:xfrm>
                <a:prstGeom prst="chevron">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Cheurón 24">
                  <a:extLst>
                    <a:ext uri="{FF2B5EF4-FFF2-40B4-BE49-F238E27FC236}">
                      <a16:creationId xmlns:a16="http://schemas.microsoft.com/office/drawing/2014/main" id="{CE09A15A-56FC-2F5A-8784-6A62546B42A1}"/>
                    </a:ext>
                  </a:extLst>
                </p:cNvPr>
                <p:cNvSpPr txBox="1"/>
                <p:nvPr/>
              </p:nvSpPr>
              <p:spPr>
                <a:xfrm>
                  <a:off x="388077" y="3435882"/>
                  <a:ext cx="2519864" cy="776154"/>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rPr>
                    <a:t>Div. de Contratos, Talento Humano y Rectoría</a:t>
                  </a:r>
                </a:p>
              </p:txBody>
            </p:sp>
          </p:grpSp>
          <p:grpSp>
            <p:nvGrpSpPr>
              <p:cNvPr id="23" name="Grupo 22">
                <a:extLst>
                  <a:ext uri="{FF2B5EF4-FFF2-40B4-BE49-F238E27FC236}">
                    <a16:creationId xmlns:a16="http://schemas.microsoft.com/office/drawing/2014/main" id="{93E20424-2BBF-A8B1-A8FA-2F5112AC25D3}"/>
                  </a:ext>
                </a:extLst>
              </p:cNvPr>
              <p:cNvGrpSpPr/>
              <p:nvPr/>
            </p:nvGrpSpPr>
            <p:grpSpPr>
              <a:xfrm>
                <a:off x="6497306" y="6257468"/>
                <a:ext cx="2558598" cy="644208"/>
                <a:chOff x="4298295" y="3496966"/>
                <a:chExt cx="3114537" cy="644208"/>
              </a:xfrm>
            </p:grpSpPr>
            <p:sp>
              <p:nvSpPr>
                <p:cNvPr id="40" name="Cheurón 55">
                  <a:extLst>
                    <a:ext uri="{FF2B5EF4-FFF2-40B4-BE49-F238E27FC236}">
                      <a16:creationId xmlns:a16="http://schemas.microsoft.com/office/drawing/2014/main" id="{FBD7C9D4-4320-CE9D-B886-D7806A1D8404}"/>
                    </a:ext>
                  </a:extLst>
                </p:cNvPr>
                <p:cNvSpPr/>
                <p:nvPr/>
              </p:nvSpPr>
              <p:spPr>
                <a:xfrm>
                  <a:off x="4298295" y="3496966"/>
                  <a:ext cx="3114537" cy="644208"/>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1" name="Cheurón 28">
                  <a:extLst>
                    <a:ext uri="{FF2B5EF4-FFF2-40B4-BE49-F238E27FC236}">
                      <a16:creationId xmlns:a16="http://schemas.microsoft.com/office/drawing/2014/main" id="{4F7B760F-DB26-22BE-0154-5BA1023BDA8B}"/>
                    </a:ext>
                  </a:extLst>
                </p:cNvPr>
                <p:cNvSpPr txBox="1"/>
                <p:nvPr/>
              </p:nvSpPr>
              <p:spPr>
                <a:xfrm>
                  <a:off x="4620399" y="3496966"/>
                  <a:ext cx="2470329" cy="644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endParaRPr>
                </a:p>
              </p:txBody>
            </p:sp>
          </p:grpSp>
          <p:grpSp>
            <p:nvGrpSpPr>
              <p:cNvPr id="24" name="Grupo 23">
                <a:extLst>
                  <a:ext uri="{FF2B5EF4-FFF2-40B4-BE49-F238E27FC236}">
                    <a16:creationId xmlns:a16="http://schemas.microsoft.com/office/drawing/2014/main" id="{7B990EDB-A01A-4415-FEC4-67171680F188}"/>
                  </a:ext>
                </a:extLst>
              </p:cNvPr>
              <p:cNvGrpSpPr/>
              <p:nvPr/>
            </p:nvGrpSpPr>
            <p:grpSpPr>
              <a:xfrm>
                <a:off x="8969304" y="6239324"/>
                <a:ext cx="1748811" cy="644208"/>
                <a:chOff x="7322826" y="3501855"/>
                <a:chExt cx="1610520" cy="644208"/>
              </a:xfrm>
            </p:grpSpPr>
            <p:sp>
              <p:nvSpPr>
                <p:cNvPr id="38" name="Cheurón 58">
                  <a:extLst>
                    <a:ext uri="{FF2B5EF4-FFF2-40B4-BE49-F238E27FC236}">
                      <a16:creationId xmlns:a16="http://schemas.microsoft.com/office/drawing/2014/main" id="{4932524A-2477-0C67-D531-DA05A3E4A664}"/>
                    </a:ext>
                  </a:extLst>
                </p:cNvPr>
                <p:cNvSpPr/>
                <p:nvPr/>
              </p:nvSpPr>
              <p:spPr>
                <a:xfrm>
                  <a:off x="7322826" y="3501855"/>
                  <a:ext cx="1610520" cy="644208"/>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9" name="Cheurón 30">
                  <a:extLst>
                    <a:ext uri="{FF2B5EF4-FFF2-40B4-BE49-F238E27FC236}">
                      <a16:creationId xmlns:a16="http://schemas.microsoft.com/office/drawing/2014/main" id="{28834F5A-5A2F-B7AB-14A9-4C58D3AEDDA7}"/>
                    </a:ext>
                  </a:extLst>
                </p:cNvPr>
                <p:cNvSpPr txBox="1"/>
                <p:nvPr/>
              </p:nvSpPr>
              <p:spPr>
                <a:xfrm>
                  <a:off x="7644930" y="3501855"/>
                  <a:ext cx="966312" cy="644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rPr>
                    <a:t>Ajuste presupuestal</a:t>
                  </a:r>
                </a:p>
              </p:txBody>
            </p:sp>
          </p:grpSp>
          <p:sp>
            <p:nvSpPr>
              <p:cNvPr id="25" name="Cheurón 10">
                <a:extLst>
                  <a:ext uri="{FF2B5EF4-FFF2-40B4-BE49-F238E27FC236}">
                    <a16:creationId xmlns:a16="http://schemas.microsoft.com/office/drawing/2014/main" id="{51D81AB9-1181-7D18-DFF7-E09B64A20477}"/>
                  </a:ext>
                </a:extLst>
              </p:cNvPr>
              <p:cNvSpPr txBox="1"/>
              <p:nvPr/>
            </p:nvSpPr>
            <p:spPr>
              <a:xfrm>
                <a:off x="7162590" y="3653879"/>
                <a:ext cx="966312" cy="644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rPr>
                  <a:t>Elaboración de CDP</a:t>
                </a:r>
              </a:p>
            </p:txBody>
          </p:sp>
          <p:sp>
            <p:nvSpPr>
              <p:cNvPr id="26" name="Cheurón 20">
                <a:extLst>
                  <a:ext uri="{FF2B5EF4-FFF2-40B4-BE49-F238E27FC236}">
                    <a16:creationId xmlns:a16="http://schemas.microsoft.com/office/drawing/2014/main" id="{25B80DF5-F7D8-7B58-30FC-1F6AC25D2E14}"/>
                  </a:ext>
                </a:extLst>
              </p:cNvPr>
              <p:cNvSpPr txBox="1"/>
              <p:nvPr/>
            </p:nvSpPr>
            <p:spPr>
              <a:xfrm>
                <a:off x="7192991" y="4530524"/>
                <a:ext cx="966312" cy="644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rPr>
                  <a:t>Elaboración de RP</a:t>
                </a:r>
              </a:p>
            </p:txBody>
          </p:sp>
          <p:sp>
            <p:nvSpPr>
              <p:cNvPr id="27" name="Cheurón 30">
                <a:extLst>
                  <a:ext uri="{FF2B5EF4-FFF2-40B4-BE49-F238E27FC236}">
                    <a16:creationId xmlns:a16="http://schemas.microsoft.com/office/drawing/2014/main" id="{418DF686-DE6C-FC54-F054-8525578216C0}"/>
                  </a:ext>
                </a:extLst>
              </p:cNvPr>
              <p:cNvSpPr txBox="1"/>
              <p:nvPr/>
            </p:nvSpPr>
            <p:spPr>
              <a:xfrm>
                <a:off x="7013229" y="5409229"/>
                <a:ext cx="1578457" cy="644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rPr>
                  <a:t>Elaboración de la anulación</a:t>
                </a:r>
              </a:p>
            </p:txBody>
          </p:sp>
          <p:sp>
            <p:nvSpPr>
              <p:cNvPr id="28" name="Cheurón 30">
                <a:extLst>
                  <a:ext uri="{FF2B5EF4-FFF2-40B4-BE49-F238E27FC236}">
                    <a16:creationId xmlns:a16="http://schemas.microsoft.com/office/drawing/2014/main" id="{2016C2D8-24FD-5774-8E35-7FB98509301E}"/>
                  </a:ext>
                </a:extLst>
              </p:cNvPr>
              <p:cNvSpPr txBox="1"/>
              <p:nvPr/>
            </p:nvSpPr>
            <p:spPr>
              <a:xfrm>
                <a:off x="6920427" y="6216040"/>
                <a:ext cx="1775138" cy="644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rPr>
                  <a:t>Elaboración del ajuste presupuestal</a:t>
                </a:r>
              </a:p>
            </p:txBody>
          </p:sp>
          <p:grpSp>
            <p:nvGrpSpPr>
              <p:cNvPr id="29" name="Grupo 28">
                <a:extLst>
                  <a:ext uri="{FF2B5EF4-FFF2-40B4-BE49-F238E27FC236}">
                    <a16:creationId xmlns:a16="http://schemas.microsoft.com/office/drawing/2014/main" id="{1993FBC1-B780-7F9F-571E-F0EFB6378561}"/>
                  </a:ext>
                </a:extLst>
              </p:cNvPr>
              <p:cNvGrpSpPr/>
              <p:nvPr/>
            </p:nvGrpSpPr>
            <p:grpSpPr>
              <a:xfrm>
                <a:off x="10687971" y="4617724"/>
                <a:ext cx="2332048" cy="644208"/>
                <a:chOff x="8650185" y="1732223"/>
                <a:chExt cx="2873684" cy="644208"/>
              </a:xfrm>
            </p:grpSpPr>
            <p:sp>
              <p:nvSpPr>
                <p:cNvPr id="36" name="Cheurón 73">
                  <a:extLst>
                    <a:ext uri="{FF2B5EF4-FFF2-40B4-BE49-F238E27FC236}">
                      <a16:creationId xmlns:a16="http://schemas.microsoft.com/office/drawing/2014/main" id="{8F4C6EE6-B517-A58C-1510-8940DD8FB639}"/>
                    </a:ext>
                  </a:extLst>
                </p:cNvPr>
                <p:cNvSpPr/>
                <p:nvPr/>
              </p:nvSpPr>
              <p:spPr>
                <a:xfrm>
                  <a:off x="8650185" y="1732223"/>
                  <a:ext cx="2873684" cy="644208"/>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7" name="Cheurón 12">
                  <a:extLst>
                    <a:ext uri="{FF2B5EF4-FFF2-40B4-BE49-F238E27FC236}">
                      <a16:creationId xmlns:a16="http://schemas.microsoft.com/office/drawing/2014/main" id="{93E62DDE-9223-3320-5898-0CC287289C96}"/>
                    </a:ext>
                  </a:extLst>
                </p:cNvPr>
                <p:cNvSpPr txBox="1"/>
                <p:nvPr/>
              </p:nvSpPr>
              <p:spPr>
                <a:xfrm>
                  <a:off x="8972289" y="1732223"/>
                  <a:ext cx="2229476" cy="644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rPr>
                    <a:t>Sección de presupuesto</a:t>
                  </a:r>
                </a:p>
              </p:txBody>
            </p:sp>
          </p:grpSp>
          <p:grpSp>
            <p:nvGrpSpPr>
              <p:cNvPr id="30" name="Grupo 29">
                <a:extLst>
                  <a:ext uri="{FF2B5EF4-FFF2-40B4-BE49-F238E27FC236}">
                    <a16:creationId xmlns:a16="http://schemas.microsoft.com/office/drawing/2014/main" id="{4EE60DA3-F8AA-D31A-04D8-BAA183B3651E}"/>
                  </a:ext>
                </a:extLst>
              </p:cNvPr>
              <p:cNvGrpSpPr/>
              <p:nvPr/>
            </p:nvGrpSpPr>
            <p:grpSpPr>
              <a:xfrm>
                <a:off x="10703479" y="5397197"/>
                <a:ext cx="2332048" cy="644208"/>
                <a:chOff x="8650185" y="1732223"/>
                <a:chExt cx="2873684" cy="644208"/>
              </a:xfrm>
            </p:grpSpPr>
            <p:sp>
              <p:nvSpPr>
                <p:cNvPr id="34" name="Cheurón 76">
                  <a:extLst>
                    <a:ext uri="{FF2B5EF4-FFF2-40B4-BE49-F238E27FC236}">
                      <a16:creationId xmlns:a16="http://schemas.microsoft.com/office/drawing/2014/main" id="{3EEDB14D-FD5A-8A7D-13A3-53741FCAF6EC}"/>
                    </a:ext>
                  </a:extLst>
                </p:cNvPr>
                <p:cNvSpPr/>
                <p:nvPr/>
              </p:nvSpPr>
              <p:spPr>
                <a:xfrm>
                  <a:off x="8650185" y="1732223"/>
                  <a:ext cx="2873684" cy="644208"/>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5" name="Cheurón 12">
                  <a:extLst>
                    <a:ext uri="{FF2B5EF4-FFF2-40B4-BE49-F238E27FC236}">
                      <a16:creationId xmlns:a16="http://schemas.microsoft.com/office/drawing/2014/main" id="{4659774B-75EB-09FA-D6C0-F04EB1BB821F}"/>
                    </a:ext>
                  </a:extLst>
                </p:cNvPr>
                <p:cNvSpPr txBox="1"/>
                <p:nvPr/>
              </p:nvSpPr>
              <p:spPr>
                <a:xfrm>
                  <a:off x="8972289" y="1732223"/>
                  <a:ext cx="2229476" cy="644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rPr>
                    <a:t>Sección de presupuesto</a:t>
                  </a:r>
                </a:p>
              </p:txBody>
            </p:sp>
          </p:grpSp>
          <p:grpSp>
            <p:nvGrpSpPr>
              <p:cNvPr id="31" name="Grupo 30">
                <a:extLst>
                  <a:ext uri="{FF2B5EF4-FFF2-40B4-BE49-F238E27FC236}">
                    <a16:creationId xmlns:a16="http://schemas.microsoft.com/office/drawing/2014/main" id="{7BF998B9-8980-BD78-FBA0-A0200E7122E0}"/>
                  </a:ext>
                </a:extLst>
              </p:cNvPr>
              <p:cNvGrpSpPr/>
              <p:nvPr/>
            </p:nvGrpSpPr>
            <p:grpSpPr>
              <a:xfrm>
                <a:off x="10743145" y="6216040"/>
                <a:ext cx="2332048" cy="644208"/>
                <a:chOff x="8650185" y="1732223"/>
                <a:chExt cx="2873684" cy="644208"/>
              </a:xfrm>
            </p:grpSpPr>
            <p:sp>
              <p:nvSpPr>
                <p:cNvPr id="32" name="Cheurón 79">
                  <a:extLst>
                    <a:ext uri="{FF2B5EF4-FFF2-40B4-BE49-F238E27FC236}">
                      <a16:creationId xmlns:a16="http://schemas.microsoft.com/office/drawing/2014/main" id="{9BE67F06-FD9B-7019-B59C-B02BCA50CE71}"/>
                    </a:ext>
                  </a:extLst>
                </p:cNvPr>
                <p:cNvSpPr/>
                <p:nvPr/>
              </p:nvSpPr>
              <p:spPr>
                <a:xfrm>
                  <a:off x="8650185" y="1732223"/>
                  <a:ext cx="2873684" cy="644208"/>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3" name="Cheurón 12">
                  <a:extLst>
                    <a:ext uri="{FF2B5EF4-FFF2-40B4-BE49-F238E27FC236}">
                      <a16:creationId xmlns:a16="http://schemas.microsoft.com/office/drawing/2014/main" id="{EC441F2C-48F3-D12E-CC85-C61B5752B4E2}"/>
                    </a:ext>
                  </a:extLst>
                </p:cNvPr>
                <p:cNvSpPr txBox="1"/>
                <p:nvPr/>
              </p:nvSpPr>
              <p:spPr>
                <a:xfrm>
                  <a:off x="8972289" y="1732223"/>
                  <a:ext cx="2229476" cy="644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rPr>
                    <a:t>Sección de presupuesto</a:t>
                  </a:r>
                </a:p>
              </p:txBody>
            </p:sp>
          </p:grpSp>
        </p:grpSp>
      </p:grpSp>
      <p:sp>
        <p:nvSpPr>
          <p:cNvPr id="71" name="Rectángulo 70"/>
          <p:cNvSpPr/>
          <p:nvPr/>
        </p:nvSpPr>
        <p:spPr>
          <a:xfrm>
            <a:off x="97182" y="383415"/>
            <a:ext cx="11193342" cy="43088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SECCIÓN PRESUPUESTO</a:t>
            </a:r>
            <a:endParaRPr kumimoji="0" lang="es-ES" sz="2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72" name="Cheurón 52">
            <a:extLst>
              <a:ext uri="{FF2B5EF4-FFF2-40B4-BE49-F238E27FC236}">
                <a16:creationId xmlns:a16="http://schemas.microsoft.com/office/drawing/2014/main" id="{6EF72BB7-AAB4-83C3-83B9-FE0EEB587537}"/>
              </a:ext>
            </a:extLst>
          </p:cNvPr>
          <p:cNvSpPr/>
          <p:nvPr/>
        </p:nvSpPr>
        <p:spPr>
          <a:xfrm>
            <a:off x="3817014" y="5415212"/>
            <a:ext cx="2135526" cy="644208"/>
          </a:xfrm>
          <a:prstGeom prst="chevron">
            <a:avLst/>
          </a:prstGeom>
          <a:solidFill>
            <a:schemeClr val="accent1">
              <a:lumMod val="20000"/>
              <a:lumOff val="8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73" name="Cheurón 26">
            <a:extLst>
              <a:ext uri="{FF2B5EF4-FFF2-40B4-BE49-F238E27FC236}">
                <a16:creationId xmlns:a16="http://schemas.microsoft.com/office/drawing/2014/main" id="{651EC4B9-2326-E9B7-973F-156C1F8ADDC6}"/>
              </a:ext>
            </a:extLst>
          </p:cNvPr>
          <p:cNvSpPr txBox="1"/>
          <p:nvPr/>
        </p:nvSpPr>
        <p:spPr>
          <a:xfrm>
            <a:off x="4096510" y="5693579"/>
            <a:ext cx="1617314" cy="313036"/>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8890" rIns="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s-ES" sz="140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rPr>
              <a:t>Solicitud Ajuste presupuestal/</a:t>
            </a:r>
            <a:endParaRPr kumimoji="0" lang="es-ES" sz="120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endParaRP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s-ES" sz="1400" b="0" i="0" u="none" strike="noStrike" kern="1200" cap="none" spc="0" normalizeH="0" baseline="0" noProof="0" dirty="0">
              <a:ln>
                <a:noFill/>
              </a:ln>
              <a:solidFill>
                <a:srgbClr val="00245E"/>
              </a:solidFill>
              <a:effectLst/>
              <a:uLnTx/>
              <a:uFillTx/>
              <a:latin typeface="Arial" panose="020B0604020202020204" pitchFamily="34" charset="0"/>
              <a:ea typeface="+mn-ea"/>
              <a:cs typeface="Arial" panose="020B0604020202020204" pitchFamily="34" charset="0"/>
            </a:endParaRPr>
          </a:p>
        </p:txBody>
      </p:sp>
      <p:sp>
        <p:nvSpPr>
          <p:cNvPr id="74" name="Flecha izquierda 69">
            <a:extLst>
              <a:ext uri="{FF2B5EF4-FFF2-40B4-BE49-F238E27FC236}">
                <a16:creationId xmlns:a16="http://schemas.microsoft.com/office/drawing/2014/main" id="{A5A3FBEA-44D9-CFC6-4254-F941610C5D82}"/>
              </a:ext>
            </a:extLst>
          </p:cNvPr>
          <p:cNvSpPr/>
          <p:nvPr/>
        </p:nvSpPr>
        <p:spPr>
          <a:xfrm rot="10800000">
            <a:off x="183169" y="2796915"/>
            <a:ext cx="553533" cy="623334"/>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860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6184899" y="467286"/>
            <a:ext cx="4660943" cy="43088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SECCIÓN DE PRESUPUESTO</a:t>
            </a:r>
            <a:endParaRPr kumimoji="0" lang="es-ES" sz="2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881072620"/>
              </p:ext>
            </p:extLst>
          </p:nvPr>
        </p:nvGraphicFramePr>
        <p:xfrm>
          <a:off x="1568449" y="1940719"/>
          <a:ext cx="9232900" cy="2059781"/>
        </p:xfrm>
        <a:graphic>
          <a:graphicData uri="http://schemas.openxmlformats.org/drawingml/2006/table">
            <a:tbl>
              <a:tblPr firstRow="1" bandRow="1">
                <a:tableStyleId>{BDBED569-4797-4DF1-A0F4-6AAB3CD982D8}</a:tableStyleId>
              </a:tblPr>
              <a:tblGrid>
                <a:gridCol w="1582783">
                  <a:extLst>
                    <a:ext uri="{9D8B030D-6E8A-4147-A177-3AD203B41FA5}">
                      <a16:colId xmlns:a16="http://schemas.microsoft.com/office/drawing/2014/main" val="304250138"/>
                    </a:ext>
                  </a:extLst>
                </a:gridCol>
                <a:gridCol w="2863656">
                  <a:extLst>
                    <a:ext uri="{9D8B030D-6E8A-4147-A177-3AD203B41FA5}">
                      <a16:colId xmlns:a16="http://schemas.microsoft.com/office/drawing/2014/main" val="1234746493"/>
                    </a:ext>
                  </a:extLst>
                </a:gridCol>
                <a:gridCol w="1556254">
                  <a:extLst>
                    <a:ext uri="{9D8B030D-6E8A-4147-A177-3AD203B41FA5}">
                      <a16:colId xmlns:a16="http://schemas.microsoft.com/office/drawing/2014/main" val="3276496913"/>
                    </a:ext>
                  </a:extLst>
                </a:gridCol>
                <a:gridCol w="3230207">
                  <a:extLst>
                    <a:ext uri="{9D8B030D-6E8A-4147-A177-3AD203B41FA5}">
                      <a16:colId xmlns:a16="http://schemas.microsoft.com/office/drawing/2014/main" val="2552423741"/>
                    </a:ext>
                  </a:extLst>
                </a:gridCol>
              </a:tblGrid>
              <a:tr h="516422">
                <a:tc>
                  <a:txBody>
                    <a:bodyPr/>
                    <a:lstStyle/>
                    <a:p>
                      <a:pPr algn="ctr" rtl="0" fontAlgn="ctr"/>
                      <a:r>
                        <a:rPr lang="en-US" sz="1800" u="none" strike="noStrike" dirty="0">
                          <a:solidFill>
                            <a:srgbClr val="002060"/>
                          </a:solidFill>
                          <a:effectLst/>
                        </a:rPr>
                        <a:t>PROCESO</a:t>
                      </a:r>
                      <a:endParaRPr lang="en-US" sz="1800" b="1" i="0" u="none" strike="noStrike" dirty="0">
                        <a:solidFill>
                          <a:srgbClr val="002060"/>
                        </a:solidFill>
                        <a:effectLst/>
                        <a:latin typeface="+mn-lt"/>
                      </a:endParaRPr>
                    </a:p>
                  </a:txBody>
                  <a:tcPr marL="9525" marR="9525" marT="9525" marB="0" anchor="ctr"/>
                </a:tc>
                <a:tc>
                  <a:txBody>
                    <a:bodyPr/>
                    <a:lstStyle/>
                    <a:p>
                      <a:pPr algn="ctr" rtl="0" fontAlgn="ctr"/>
                      <a:r>
                        <a:rPr lang="en-US" sz="1800" u="none" strike="noStrike" dirty="0">
                          <a:solidFill>
                            <a:srgbClr val="002060"/>
                          </a:solidFill>
                          <a:effectLst/>
                        </a:rPr>
                        <a:t>INDICADORES DE GESTIÓN</a:t>
                      </a:r>
                      <a:endParaRPr lang="en-US" sz="1800" b="1" i="0" u="none" strike="noStrike" dirty="0">
                        <a:solidFill>
                          <a:srgbClr val="002060"/>
                        </a:solidFill>
                        <a:effectLst/>
                        <a:latin typeface="+mn-lt"/>
                      </a:endParaRPr>
                    </a:p>
                  </a:txBody>
                  <a:tcPr marL="9525" marR="9525" marT="9525" marB="0" anchor="ctr"/>
                </a:tc>
                <a:tc gridSpan="2">
                  <a:txBody>
                    <a:bodyPr/>
                    <a:lstStyle/>
                    <a:p>
                      <a:pPr algn="ctr" rtl="0" fontAlgn="ctr"/>
                      <a:r>
                        <a:rPr lang="en-US" sz="1800" u="none" strike="noStrike" dirty="0">
                          <a:solidFill>
                            <a:srgbClr val="002060"/>
                          </a:solidFill>
                          <a:effectLst/>
                        </a:rPr>
                        <a:t>PROCEDIMIENTOS</a:t>
                      </a:r>
                      <a:endParaRPr lang="en-US" sz="1800" b="1" i="0" u="none" strike="noStrike" dirty="0">
                        <a:solidFill>
                          <a:srgbClr val="002060"/>
                        </a:solidFill>
                        <a:effectLst/>
                        <a:latin typeface="+mn-lt"/>
                      </a:endParaRPr>
                    </a:p>
                  </a:txBody>
                  <a:tcPr marL="9525" marR="9525" marT="9525" marB="0" anchor="ctr"/>
                </a:tc>
                <a:tc hMerge="1">
                  <a:txBody>
                    <a:bodyPr/>
                    <a:lstStyle/>
                    <a:p>
                      <a:endParaRPr lang="en-US"/>
                    </a:p>
                  </a:txBody>
                  <a:tcPr/>
                </a:tc>
                <a:extLst>
                  <a:ext uri="{0D108BD9-81ED-4DB2-BD59-A6C34878D82A}">
                    <a16:rowId xmlns:a16="http://schemas.microsoft.com/office/drawing/2014/main" val="3917832185"/>
                  </a:ext>
                </a:extLst>
              </a:tr>
              <a:tr h="516422">
                <a:tc>
                  <a:txBody>
                    <a:bodyPr/>
                    <a:lstStyle/>
                    <a:p>
                      <a:pPr algn="l" rtl="0" fontAlgn="ctr"/>
                      <a:r>
                        <a:rPr lang="en-US" sz="1800" u="none" strike="noStrike" dirty="0">
                          <a:solidFill>
                            <a:srgbClr val="002060"/>
                          </a:solidFill>
                          <a:effectLst/>
                        </a:rPr>
                        <a:t>INGRESOS</a:t>
                      </a:r>
                      <a:endParaRPr lang="en-US" sz="1800" b="1" i="0" u="none" strike="noStrike" dirty="0">
                        <a:solidFill>
                          <a:srgbClr val="002060"/>
                        </a:solidFill>
                        <a:effectLst/>
                        <a:latin typeface="+mn-lt"/>
                      </a:endParaRPr>
                    </a:p>
                  </a:txBody>
                  <a:tcPr marL="9525" marR="9525" marT="9525" marB="0" anchor="ctr"/>
                </a:tc>
                <a:tc>
                  <a:txBody>
                    <a:bodyPr/>
                    <a:lstStyle/>
                    <a:p>
                      <a:pPr algn="just" rtl="0" fontAlgn="ctr">
                        <a:buClr>
                          <a:srgbClr val="000000"/>
                        </a:buClr>
                        <a:buSzPts val="900"/>
                        <a:buFont typeface="Arial" panose="020B0604020202020204" pitchFamily="34" charset="0"/>
                        <a:buNone/>
                      </a:pPr>
                      <a:r>
                        <a:rPr lang="en-US" sz="1800" u="none" strike="noStrike" dirty="0">
                          <a:solidFill>
                            <a:srgbClr val="002060"/>
                          </a:solidFill>
                          <a:effectLst/>
                        </a:rPr>
                        <a:t>Ingresos por matriculas</a:t>
                      </a:r>
                      <a:endParaRPr lang="en-US" sz="1800" b="0" i="0" u="none" strike="noStrike" dirty="0">
                        <a:solidFill>
                          <a:srgbClr val="002060"/>
                        </a:solidFill>
                        <a:effectLst/>
                        <a:latin typeface="+mn-lt"/>
                      </a:endParaRPr>
                    </a:p>
                  </a:txBody>
                  <a:tcPr marL="9525" marR="9525" marT="9525" marB="0" anchor="ctr"/>
                </a:tc>
                <a:tc gridSpan="2">
                  <a:txBody>
                    <a:bodyPr/>
                    <a:lstStyle/>
                    <a:p>
                      <a:pPr algn="ctr" rtl="0" fontAlgn="ctr"/>
                      <a:r>
                        <a:rPr lang="en-US" sz="1800" u="none" strike="noStrike" dirty="0">
                          <a:solidFill>
                            <a:srgbClr val="002060"/>
                          </a:solidFill>
                          <a:effectLst/>
                        </a:rPr>
                        <a:t> </a:t>
                      </a:r>
                      <a:endParaRPr lang="en-US" sz="1800" b="0" i="0" u="none" strike="noStrike" dirty="0">
                        <a:solidFill>
                          <a:srgbClr val="002060"/>
                        </a:solidFill>
                        <a:effectLst/>
                        <a:latin typeface="+mn-lt"/>
                      </a:endParaRPr>
                    </a:p>
                  </a:txBody>
                  <a:tcPr marL="9525" marR="9525" marT="9525" marB="0" anchor="ctr"/>
                </a:tc>
                <a:tc hMerge="1">
                  <a:txBody>
                    <a:bodyPr/>
                    <a:lstStyle/>
                    <a:p>
                      <a:endParaRPr lang="en-US"/>
                    </a:p>
                  </a:txBody>
                  <a:tcPr/>
                </a:tc>
                <a:extLst>
                  <a:ext uri="{0D108BD9-81ED-4DB2-BD59-A6C34878D82A}">
                    <a16:rowId xmlns:a16="http://schemas.microsoft.com/office/drawing/2014/main" val="3898593517"/>
                  </a:ext>
                </a:extLst>
              </a:tr>
              <a:tr h="1026937">
                <a:tc>
                  <a:txBody>
                    <a:bodyPr/>
                    <a:lstStyle/>
                    <a:p>
                      <a:pPr algn="l" rtl="0" fontAlgn="ctr"/>
                      <a:r>
                        <a:rPr lang="en-US" sz="1800" u="none" strike="noStrike" dirty="0">
                          <a:solidFill>
                            <a:srgbClr val="002060"/>
                          </a:solidFill>
                          <a:effectLst/>
                        </a:rPr>
                        <a:t>GASTOS</a:t>
                      </a:r>
                      <a:endParaRPr lang="en-US" sz="1800" b="1" i="0" u="none" strike="noStrike" dirty="0">
                        <a:solidFill>
                          <a:srgbClr val="002060"/>
                        </a:solidFill>
                        <a:effectLst/>
                        <a:latin typeface="+mn-lt"/>
                      </a:endParaRPr>
                    </a:p>
                  </a:txBody>
                  <a:tcPr marL="9525" marR="9525" marT="9525" marB="0" anchor="ctr">
                    <a:solidFill>
                      <a:schemeClr val="accent1">
                        <a:lumMod val="60000"/>
                        <a:lumOff val="40000"/>
                      </a:schemeClr>
                    </a:solidFill>
                  </a:tcPr>
                </a:tc>
                <a:tc>
                  <a:txBody>
                    <a:bodyPr/>
                    <a:lstStyle/>
                    <a:p>
                      <a:pPr algn="just" rtl="0" fontAlgn="ctr"/>
                      <a:r>
                        <a:rPr lang="en-US" sz="1800" u="none" strike="noStrike" dirty="0">
                          <a:solidFill>
                            <a:srgbClr val="002060"/>
                          </a:solidFill>
                          <a:effectLst/>
                        </a:rPr>
                        <a:t> </a:t>
                      </a:r>
                      <a:endParaRPr lang="en-US" sz="1800" b="0" i="0" u="none" strike="noStrike" dirty="0">
                        <a:solidFill>
                          <a:srgbClr val="002060"/>
                        </a:solidFill>
                        <a:effectLst/>
                        <a:latin typeface="+mn-lt"/>
                      </a:endParaRPr>
                    </a:p>
                  </a:txBody>
                  <a:tcPr marL="9525" marR="9525" marT="9525" marB="0" anchor="ctr">
                    <a:solidFill>
                      <a:schemeClr val="accent1">
                        <a:lumMod val="60000"/>
                        <a:lumOff val="40000"/>
                      </a:schemeClr>
                    </a:solidFill>
                  </a:tcPr>
                </a:tc>
                <a:tc>
                  <a:txBody>
                    <a:bodyPr/>
                    <a:lstStyle/>
                    <a:p>
                      <a:pPr algn="just" rtl="0" fontAlgn="ctr"/>
                      <a:r>
                        <a:rPr lang="en-US" sz="1800" u="none" strike="noStrike" dirty="0">
                          <a:solidFill>
                            <a:srgbClr val="002060"/>
                          </a:solidFill>
                          <a:effectLst/>
                        </a:rPr>
                        <a:t>GF-GS-P-2</a:t>
                      </a:r>
                      <a:endParaRPr lang="en-US" sz="1800" b="0" i="0" u="none" strike="noStrike" dirty="0">
                        <a:solidFill>
                          <a:srgbClr val="002060"/>
                        </a:solidFill>
                        <a:effectLst/>
                        <a:latin typeface="+mn-lt"/>
                      </a:endParaRPr>
                    </a:p>
                  </a:txBody>
                  <a:tcPr marL="9525" marR="9525" marT="9525" marB="0" anchor="ctr">
                    <a:solidFill>
                      <a:schemeClr val="accent1">
                        <a:lumMod val="60000"/>
                        <a:lumOff val="40000"/>
                      </a:schemeClr>
                    </a:solidFill>
                  </a:tcPr>
                </a:tc>
                <a:tc>
                  <a:txBody>
                    <a:bodyPr/>
                    <a:lstStyle/>
                    <a:p>
                      <a:pPr algn="just" rtl="0" fontAlgn="ctr"/>
                      <a:r>
                        <a:rPr lang="es-ES" sz="1800" u="none" strike="noStrike" dirty="0">
                          <a:solidFill>
                            <a:srgbClr val="002060"/>
                          </a:solidFill>
                          <a:effectLst/>
                        </a:rPr>
                        <a:t>Expedición de Certificados de Disponibilidad presupuestal y Registro Presupuestal</a:t>
                      </a:r>
                      <a:endParaRPr lang="es-ES" sz="1800" b="0" i="0" u="none" strike="noStrike" dirty="0">
                        <a:solidFill>
                          <a:srgbClr val="002060"/>
                        </a:solidFill>
                        <a:effectLst/>
                        <a:latin typeface="+mn-lt"/>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723659356"/>
                  </a:ext>
                </a:extLst>
              </a:tr>
            </a:tbl>
          </a:graphicData>
        </a:graphic>
      </p:graphicFrame>
    </p:spTree>
    <p:extLst>
      <p:ext uri="{BB962C8B-B14F-4D97-AF65-F5344CB8AC3E}">
        <p14:creationId xmlns:p14="http://schemas.microsoft.com/office/powerpoint/2010/main" val="196591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ángulo 5"/>
          <p:cNvSpPr/>
          <p:nvPr/>
        </p:nvSpPr>
        <p:spPr>
          <a:xfrm>
            <a:off x="5533105" y="536230"/>
            <a:ext cx="5965031" cy="430887"/>
          </a:xfrm>
          <a:prstGeom prst="rect">
            <a:avLst/>
          </a:prstGeom>
        </p:spPr>
        <p:txBody>
          <a:bodyPr wrap="square">
            <a:spAutoFit/>
          </a:bodyPr>
          <a:lstStyle/>
          <a:p>
            <a:pPr algn="ctr" defTabSz="457200"/>
            <a:r>
              <a:rPr lang="es-ES" sz="2200" b="1" dirty="0">
                <a:solidFill>
                  <a:srgbClr val="002060"/>
                </a:solidFill>
                <a:latin typeface="Arial" panose="020B0604020202020204" pitchFamily="34" charset="0"/>
                <a:cs typeface="Arial" panose="020B0604020202020204" pitchFamily="34" charset="0"/>
              </a:rPr>
              <a:t>MACROPROCESO GESTION FINANCIERA</a:t>
            </a:r>
          </a:p>
        </p:txBody>
      </p:sp>
      <p:grpSp>
        <p:nvGrpSpPr>
          <p:cNvPr id="7" name="Grupo 6"/>
          <p:cNvGrpSpPr/>
          <p:nvPr/>
        </p:nvGrpSpPr>
        <p:grpSpPr>
          <a:xfrm>
            <a:off x="934278" y="1140900"/>
            <a:ext cx="9545219" cy="1390261"/>
            <a:chOff x="701686" y="0"/>
            <a:chExt cx="11023402" cy="1605558"/>
          </a:xfrm>
          <a:scene3d>
            <a:camera prst="orthographicFront">
              <a:rot lat="0" lon="0" rev="0"/>
            </a:camera>
            <a:lightRig rig="contrasting" dir="t">
              <a:rot lat="0" lon="0" rev="1200000"/>
            </a:lightRig>
          </a:scene3d>
        </p:grpSpPr>
        <p:sp>
          <p:nvSpPr>
            <p:cNvPr id="8" name="Flecha derecha 7"/>
            <p:cNvSpPr/>
            <p:nvPr/>
          </p:nvSpPr>
          <p:spPr>
            <a:xfrm>
              <a:off x="701686" y="0"/>
              <a:ext cx="11023402" cy="1605558"/>
            </a:xfrm>
            <a:prstGeom prst="rightArrow">
              <a:avLst>
                <a:gd name="adj1" fmla="val 50000"/>
                <a:gd name="adj2" fmla="val 50000"/>
              </a:avLst>
            </a:prstGeom>
            <a:solidFill>
              <a:srgbClr val="8BC145">
                <a:hueOff val="0"/>
                <a:satOff val="0"/>
                <a:lumOff val="0"/>
                <a:alphaOff val="0"/>
              </a:srgbClr>
            </a:solidFill>
            <a:ln>
              <a:noFill/>
            </a:ln>
            <a:effectLst/>
            <a:sp3d contourW="19050" prstMaterial="metal">
              <a:bevelT w="88900" h="203200"/>
              <a:bevelB w="165100" h="254000"/>
            </a:sp3d>
          </p:spPr>
          <p:txBody>
            <a:bodyPr/>
            <a:lstStyle/>
            <a:p>
              <a:endParaRPr lang="es-CO"/>
            </a:p>
          </p:txBody>
        </p:sp>
        <p:sp>
          <p:nvSpPr>
            <p:cNvPr id="10" name="Flecha derecha 4"/>
            <p:cNvSpPr txBox="1"/>
            <p:nvPr/>
          </p:nvSpPr>
          <p:spPr>
            <a:xfrm>
              <a:off x="701686" y="401390"/>
              <a:ext cx="10622013" cy="802779"/>
            </a:xfrm>
            <a:prstGeom prst="rect">
              <a:avLst/>
            </a:prstGeom>
            <a:noFill/>
            <a:ln>
              <a:noFill/>
            </a:ln>
            <a:effectLst/>
            <a:sp3d/>
          </p:spPr>
          <p:txBody>
            <a:bodyPr spcFirstLastPara="0" vert="horz" wrap="square" lIns="92375" tIns="92375" rIns="219940" bIns="220704" numCol="1" spcCol="1270" anchor="ctr" anchorCtr="0">
              <a:noAutofit/>
            </a:bodyPr>
            <a:lstStyle/>
            <a:p>
              <a:pPr marL="0" marR="0" lvl="0" indent="0" defTabSz="1077699" eaLnBrk="1" fontAlgn="auto" latinLnBrk="0" hangingPunct="1">
                <a:lnSpc>
                  <a:spcPct val="90000"/>
                </a:lnSpc>
                <a:spcBef>
                  <a:spcPct val="0"/>
                </a:spcBef>
                <a:spcAft>
                  <a:spcPct val="35000"/>
                </a:spcAft>
                <a:buClrTx/>
                <a:buSzTx/>
                <a:buFontTx/>
                <a:buNone/>
                <a:tabLst/>
                <a:defRPr/>
              </a:pPr>
              <a:r>
                <a:rPr kumimoji="0" lang="es-ES" sz="2425" b="1" i="0" u="none" strike="noStrike" kern="0" cap="none" spc="0" normalizeH="0" baseline="0" noProof="0" dirty="0">
                  <a:ln>
                    <a:noFill/>
                  </a:ln>
                  <a:solidFill>
                    <a:srgbClr val="FFFFFF"/>
                  </a:solidFill>
                  <a:effectLst/>
                  <a:uLnTx/>
                  <a:uFillTx/>
                  <a:latin typeface="Calibri" panose="020F0502020204030204"/>
                  <a:ea typeface="+mn-ea"/>
                  <a:cs typeface="+mn-cs"/>
                </a:rPr>
                <a:t>OBJETIVO GENERAL</a:t>
              </a:r>
            </a:p>
          </p:txBody>
        </p:sp>
      </p:grpSp>
      <p:grpSp>
        <p:nvGrpSpPr>
          <p:cNvPr id="11" name="Grupo 10"/>
          <p:cNvGrpSpPr/>
          <p:nvPr/>
        </p:nvGrpSpPr>
        <p:grpSpPr>
          <a:xfrm>
            <a:off x="934279" y="2217044"/>
            <a:ext cx="5017662" cy="3382349"/>
            <a:chOff x="701686" y="1242096"/>
            <a:chExt cx="5092812" cy="3583691"/>
          </a:xfrm>
          <a:scene3d>
            <a:camera prst="orthographicFront">
              <a:rot lat="0" lon="0" rev="0"/>
            </a:camera>
            <a:lightRig rig="contrasting" dir="t">
              <a:rot lat="0" lon="0" rev="1200000"/>
            </a:lightRig>
          </a:scene3d>
        </p:grpSpPr>
        <p:sp>
          <p:nvSpPr>
            <p:cNvPr id="12" name="Rectángulo 11"/>
            <p:cNvSpPr/>
            <p:nvPr/>
          </p:nvSpPr>
          <p:spPr>
            <a:xfrm>
              <a:off x="701686" y="1242096"/>
              <a:ext cx="5092812" cy="3583691"/>
            </a:xfrm>
            <a:prstGeom prst="rect">
              <a:avLst/>
            </a:prstGeom>
            <a:solidFill>
              <a:srgbClr val="FFFFFF">
                <a:hueOff val="0"/>
                <a:satOff val="0"/>
                <a:lumOff val="0"/>
                <a:alphaOff val="0"/>
              </a:srgbClr>
            </a:solidFill>
            <a:ln>
              <a:noFill/>
            </a:ln>
            <a:effectLst/>
            <a:sp3d contourW="19050" prstMaterial="metal">
              <a:bevelT w="88900" h="203200"/>
              <a:bevelB w="165100" h="254000"/>
            </a:sp3d>
          </p:spPr>
          <p:txBody>
            <a:bodyPr/>
            <a:lstStyle/>
            <a:p>
              <a:endParaRPr lang="es-CO"/>
            </a:p>
          </p:txBody>
        </p:sp>
        <p:sp>
          <p:nvSpPr>
            <p:cNvPr id="13" name="CuadroTexto 12"/>
            <p:cNvSpPr txBox="1"/>
            <p:nvPr/>
          </p:nvSpPr>
          <p:spPr>
            <a:xfrm>
              <a:off x="701686" y="1242096"/>
              <a:ext cx="5092812" cy="3583691"/>
            </a:xfrm>
            <a:prstGeom prst="rect">
              <a:avLst/>
            </a:prstGeom>
            <a:noFill/>
            <a:ln>
              <a:noFill/>
            </a:ln>
            <a:effectLst/>
            <a:sp3d/>
          </p:spPr>
          <p:txBody>
            <a:bodyPr spcFirstLastPara="0" vert="horz" wrap="square" lIns="69281" tIns="69281" rIns="69281" bIns="69281" numCol="1" spcCol="1270" anchor="t" anchorCtr="0">
              <a:noAutofit/>
            </a:bodyPr>
            <a:lstStyle/>
            <a:p>
              <a:pPr marL="0" marR="0" lvl="0" indent="0" algn="just" defTabSz="808274" eaLnBrk="1" fontAlgn="auto" latinLnBrk="0" hangingPunct="1">
                <a:lnSpc>
                  <a:spcPct val="90000"/>
                </a:lnSpc>
                <a:spcBef>
                  <a:spcPct val="0"/>
                </a:spcBef>
                <a:spcAft>
                  <a:spcPct val="35000"/>
                </a:spcAft>
                <a:buClrTx/>
                <a:buSzTx/>
                <a:buFontTx/>
                <a:buNone/>
                <a:tabLst/>
                <a:defRPr/>
              </a:pPr>
              <a:r>
                <a:rPr kumimoji="0" lang="es-ES" sz="2000" b="0" i="0" u="none" strike="noStrike" kern="0" cap="none" spc="0" normalizeH="0" baseline="0" noProof="0" dirty="0">
                  <a:ln>
                    <a:noFill/>
                  </a:ln>
                  <a:solidFill>
                    <a:srgbClr val="0F235A">
                      <a:hueOff val="0"/>
                      <a:satOff val="0"/>
                      <a:lumOff val="0"/>
                      <a:alphaOff val="0"/>
                    </a:srgbClr>
                  </a:solidFill>
                  <a:effectLst/>
                  <a:uLnTx/>
                  <a:uFillTx/>
                  <a:latin typeface="Arial" panose="020B0604020202020204" pitchFamily="34" charset="0"/>
                  <a:cs typeface="Arial" panose="020B0604020202020204" pitchFamily="34" charset="0"/>
                </a:rPr>
                <a:t>Coordinar y controlar el manejo de los recursos de acuerdo con las políticas de la Universidad Militar Nueva Granada y las normas legales establecidas.</a:t>
              </a:r>
            </a:p>
          </p:txBody>
        </p:sp>
      </p:grpSp>
      <p:grpSp>
        <p:nvGrpSpPr>
          <p:cNvPr id="14" name="Grupo 13"/>
          <p:cNvGrpSpPr/>
          <p:nvPr/>
        </p:nvGrpSpPr>
        <p:grpSpPr>
          <a:xfrm>
            <a:off x="5951939" y="1637616"/>
            <a:ext cx="6052956" cy="1390261"/>
            <a:chOff x="5794498" y="535007"/>
            <a:chExt cx="5930590" cy="1605558"/>
          </a:xfrm>
          <a:scene3d>
            <a:camera prst="orthographicFront">
              <a:rot lat="0" lon="0" rev="0"/>
            </a:camera>
            <a:lightRig rig="contrasting" dir="t">
              <a:rot lat="0" lon="0" rev="1200000"/>
            </a:lightRig>
          </a:scene3d>
        </p:grpSpPr>
        <p:sp>
          <p:nvSpPr>
            <p:cNvPr id="15" name="Flecha derecha 14"/>
            <p:cNvSpPr/>
            <p:nvPr/>
          </p:nvSpPr>
          <p:spPr>
            <a:xfrm>
              <a:off x="5794498" y="535007"/>
              <a:ext cx="5930590" cy="1605558"/>
            </a:xfrm>
            <a:prstGeom prst="rightArrow">
              <a:avLst>
                <a:gd name="adj1" fmla="val 50000"/>
                <a:gd name="adj2" fmla="val 50000"/>
              </a:avLst>
            </a:prstGeom>
            <a:solidFill>
              <a:srgbClr val="36AFCE">
                <a:hueOff val="0"/>
                <a:satOff val="0"/>
                <a:lumOff val="0"/>
                <a:alphaOff val="0"/>
              </a:srgbClr>
            </a:solidFill>
            <a:ln>
              <a:noFill/>
            </a:ln>
            <a:effectLst/>
            <a:sp3d contourW="19050" prstMaterial="metal">
              <a:bevelT w="88900" h="203200"/>
              <a:bevelB w="165100" h="254000"/>
            </a:sp3d>
          </p:spPr>
          <p:txBody>
            <a:bodyPr/>
            <a:lstStyle/>
            <a:p>
              <a:endParaRPr lang="es-CO"/>
            </a:p>
          </p:txBody>
        </p:sp>
        <p:sp>
          <p:nvSpPr>
            <p:cNvPr id="16" name="Flecha derecha 8"/>
            <p:cNvSpPr txBox="1"/>
            <p:nvPr/>
          </p:nvSpPr>
          <p:spPr>
            <a:xfrm>
              <a:off x="5794498" y="936397"/>
              <a:ext cx="5529201" cy="802779"/>
            </a:xfrm>
            <a:prstGeom prst="rect">
              <a:avLst/>
            </a:prstGeom>
            <a:noFill/>
            <a:ln>
              <a:noFill/>
            </a:ln>
            <a:effectLst/>
            <a:sp3d/>
          </p:spPr>
          <p:txBody>
            <a:bodyPr spcFirstLastPara="0" vert="horz" wrap="square" lIns="92375" tIns="92375" rIns="219940" bIns="220704" numCol="1" spcCol="1270" anchor="ctr" anchorCtr="0">
              <a:noAutofit/>
            </a:bodyPr>
            <a:lstStyle/>
            <a:p>
              <a:pPr marL="0" marR="0" lvl="0" indent="0" defTabSz="1077699" eaLnBrk="1" fontAlgn="auto" latinLnBrk="0" hangingPunct="1">
                <a:lnSpc>
                  <a:spcPct val="90000"/>
                </a:lnSpc>
                <a:spcBef>
                  <a:spcPct val="0"/>
                </a:spcBef>
                <a:spcAft>
                  <a:spcPct val="35000"/>
                </a:spcAft>
                <a:buClrTx/>
                <a:buSzTx/>
                <a:buFontTx/>
                <a:buNone/>
                <a:tabLst/>
                <a:defRPr/>
              </a:pPr>
              <a:r>
                <a:rPr kumimoji="0" lang="es-ES" sz="2425" b="1" i="0" u="none" strike="noStrike" kern="0" cap="none" spc="0" normalizeH="0" baseline="0" noProof="0" dirty="0">
                  <a:ln>
                    <a:noFill/>
                  </a:ln>
                  <a:solidFill>
                    <a:srgbClr val="FFFFFF"/>
                  </a:solidFill>
                  <a:effectLst/>
                  <a:uLnTx/>
                  <a:uFillTx/>
                  <a:latin typeface="Calibri" panose="020F0502020204030204"/>
                  <a:ea typeface="+mn-ea"/>
                  <a:cs typeface="+mn-cs"/>
                </a:rPr>
                <a:t>FUNCIONES</a:t>
              </a:r>
            </a:p>
          </p:txBody>
        </p:sp>
      </p:grpSp>
      <p:grpSp>
        <p:nvGrpSpPr>
          <p:cNvPr id="17" name="Grupo 16"/>
          <p:cNvGrpSpPr/>
          <p:nvPr/>
        </p:nvGrpSpPr>
        <p:grpSpPr>
          <a:xfrm>
            <a:off x="5951940" y="2680311"/>
            <a:ext cx="5338912" cy="3257014"/>
            <a:chOff x="5794498" y="1777103"/>
            <a:chExt cx="5092812" cy="3583691"/>
          </a:xfrm>
          <a:scene3d>
            <a:camera prst="orthographicFront">
              <a:rot lat="0" lon="0" rev="0"/>
            </a:camera>
            <a:lightRig rig="contrasting" dir="t">
              <a:rot lat="0" lon="0" rev="1200000"/>
            </a:lightRig>
          </a:scene3d>
        </p:grpSpPr>
        <p:sp>
          <p:nvSpPr>
            <p:cNvPr id="18" name="Rectángulo 17"/>
            <p:cNvSpPr/>
            <p:nvPr/>
          </p:nvSpPr>
          <p:spPr>
            <a:xfrm>
              <a:off x="5794498" y="1777103"/>
              <a:ext cx="5092812" cy="3583691"/>
            </a:xfrm>
            <a:prstGeom prst="rect">
              <a:avLst/>
            </a:prstGeom>
            <a:solidFill>
              <a:srgbClr val="FFFFFF">
                <a:hueOff val="0"/>
                <a:satOff val="0"/>
                <a:lumOff val="0"/>
                <a:alphaOff val="0"/>
              </a:srgbClr>
            </a:solidFill>
            <a:ln>
              <a:noFill/>
            </a:ln>
            <a:effectLst/>
            <a:sp3d contourW="19050" prstMaterial="metal">
              <a:bevelT w="88900" h="203200"/>
              <a:bevelB w="165100" h="254000"/>
            </a:sp3d>
          </p:spPr>
          <p:txBody>
            <a:bodyPr/>
            <a:lstStyle/>
            <a:p>
              <a:endParaRPr lang="es-CO"/>
            </a:p>
          </p:txBody>
        </p:sp>
        <p:sp>
          <p:nvSpPr>
            <p:cNvPr id="19" name="CuadroTexto 18"/>
            <p:cNvSpPr txBox="1"/>
            <p:nvPr/>
          </p:nvSpPr>
          <p:spPr>
            <a:xfrm>
              <a:off x="5794498" y="1777103"/>
              <a:ext cx="5092812" cy="3583691"/>
            </a:xfrm>
            <a:prstGeom prst="rect">
              <a:avLst/>
            </a:prstGeom>
            <a:noFill/>
            <a:ln>
              <a:noFill/>
            </a:ln>
            <a:effectLst/>
            <a:sp3d/>
          </p:spPr>
          <p:txBody>
            <a:bodyPr spcFirstLastPara="0" vert="horz" wrap="square" lIns="69281" tIns="69281" rIns="69281" bIns="69281" numCol="1" spcCol="1270" anchor="t" anchorCtr="0">
              <a:noAutofit/>
            </a:bodyPr>
            <a:lstStyle/>
            <a:p>
              <a:pPr marL="0" marR="0" lvl="0" indent="0" algn="just" defTabSz="808274" eaLnBrk="1" fontAlgn="auto" latinLnBrk="0" hangingPunct="1">
                <a:lnSpc>
                  <a:spcPct val="90000"/>
                </a:lnSpc>
                <a:spcBef>
                  <a:spcPct val="0"/>
                </a:spcBef>
                <a:spcAft>
                  <a:spcPct val="35000"/>
                </a:spcAft>
                <a:buClrTx/>
                <a:buSzTx/>
                <a:buFontTx/>
                <a:buNone/>
                <a:tabLst/>
                <a:defRPr/>
              </a:pPr>
              <a:r>
                <a:rPr kumimoji="0" lang="es-ES" sz="1818" b="0" i="0" u="none" strike="noStrike" kern="0" cap="none" spc="0" normalizeH="0" baseline="0" noProof="0" dirty="0">
                  <a:ln>
                    <a:noFill/>
                  </a:ln>
                  <a:solidFill>
                    <a:srgbClr val="0F235A">
                      <a:hueOff val="0"/>
                      <a:satOff val="0"/>
                      <a:lumOff val="0"/>
                      <a:alphaOff val="0"/>
                    </a:srgbClr>
                  </a:solidFill>
                  <a:effectLst/>
                  <a:uLnTx/>
                  <a:uFillTx/>
                  <a:latin typeface="Calibri" panose="020F0502020204030204"/>
                  <a:ea typeface="+mn-ea"/>
                  <a:cs typeface="+mn-cs"/>
                  <a:sym typeface="Wingdings" panose="05000000000000000000" pitchFamily="2" charset="2"/>
                </a:rPr>
                <a:t> </a:t>
              </a:r>
              <a:r>
                <a:rPr kumimoji="0" lang="es-ES" sz="1900" b="0" i="0" u="none" strike="noStrike" kern="0" cap="none" spc="0" normalizeH="0" baseline="0" noProof="0" dirty="0">
                  <a:ln>
                    <a:noFill/>
                  </a:ln>
                  <a:solidFill>
                    <a:srgbClr val="0F235A">
                      <a:hueOff val="0"/>
                      <a:satOff val="0"/>
                      <a:lumOff val="0"/>
                      <a:alphaOff val="0"/>
                    </a:srgbClr>
                  </a:solidFill>
                  <a:effectLst/>
                  <a:uLnTx/>
                  <a:uFillTx/>
                  <a:latin typeface="Arial" panose="020B0604020202020204" pitchFamily="34" charset="0"/>
                  <a:cs typeface="Arial" panose="020B0604020202020204" pitchFamily="34" charset="0"/>
                </a:rPr>
                <a:t>Realizar el pago oportuno de los compromisos adquiridos por la Universidad.</a:t>
              </a:r>
            </a:p>
            <a:p>
              <a:pPr marL="0" marR="0" lvl="0" indent="0" algn="just" defTabSz="808274" eaLnBrk="1" fontAlgn="auto" latinLnBrk="0" hangingPunct="1">
                <a:lnSpc>
                  <a:spcPct val="90000"/>
                </a:lnSpc>
                <a:spcBef>
                  <a:spcPct val="0"/>
                </a:spcBef>
                <a:spcAft>
                  <a:spcPct val="35000"/>
                </a:spcAft>
                <a:buClrTx/>
                <a:buSzTx/>
                <a:buFontTx/>
                <a:buNone/>
                <a:tabLst/>
                <a:defRPr/>
              </a:pPr>
              <a:r>
                <a:rPr kumimoji="0" lang="es-ES" sz="1900" b="0" i="0" u="none" strike="noStrike" kern="0" cap="none" spc="0" normalizeH="0" baseline="0" noProof="0" dirty="0">
                  <a:ln>
                    <a:noFill/>
                  </a:ln>
                  <a:solidFill>
                    <a:srgbClr val="0F235A">
                      <a:hueOff val="0"/>
                      <a:satOff val="0"/>
                      <a:lumOff val="0"/>
                      <a:alphaOff val="0"/>
                    </a:srgbClr>
                  </a:solidFill>
                  <a:effectLst/>
                  <a:uLnTx/>
                  <a:uFillTx/>
                  <a:latin typeface="Arial" panose="020B0604020202020204" pitchFamily="34" charset="0"/>
                  <a:cs typeface="Arial" panose="020B0604020202020204" pitchFamily="34" charset="0"/>
                  <a:sym typeface="Wingdings" panose="05000000000000000000" pitchFamily="2" charset="2"/>
                </a:rPr>
                <a:t> Preparar y presentar los informes financieros de propósito general y específico.</a:t>
              </a:r>
            </a:p>
            <a:p>
              <a:pPr marL="0" marR="0" lvl="0" indent="0" algn="just" defTabSz="808274" eaLnBrk="1" fontAlgn="auto" latinLnBrk="0" hangingPunct="1">
                <a:lnSpc>
                  <a:spcPct val="90000"/>
                </a:lnSpc>
                <a:spcBef>
                  <a:spcPct val="0"/>
                </a:spcBef>
                <a:spcAft>
                  <a:spcPct val="35000"/>
                </a:spcAft>
                <a:buClrTx/>
                <a:buSzTx/>
                <a:buFontTx/>
                <a:buNone/>
                <a:tabLst/>
                <a:defRPr/>
              </a:pPr>
              <a:r>
                <a:rPr kumimoji="0" lang="es-ES" sz="1900" b="0" i="0" u="none" strike="noStrike" kern="0" cap="none" spc="0" normalizeH="0" baseline="0" noProof="0" dirty="0">
                  <a:ln>
                    <a:noFill/>
                  </a:ln>
                  <a:solidFill>
                    <a:srgbClr val="0F235A">
                      <a:hueOff val="0"/>
                      <a:satOff val="0"/>
                      <a:lumOff val="0"/>
                      <a:alphaOff val="0"/>
                    </a:srgbClr>
                  </a:solidFill>
                  <a:effectLst/>
                  <a:uLnTx/>
                  <a:uFillTx/>
                  <a:latin typeface="Arial" panose="020B0604020202020204" pitchFamily="34" charset="0"/>
                  <a:cs typeface="Arial" panose="020B0604020202020204" pitchFamily="34" charset="0"/>
                  <a:sym typeface="Wingdings" panose="05000000000000000000" pitchFamily="2" charset="2"/>
                </a:rPr>
                <a:t> Velar por la aplicación de las normas estatutarias y legales en la ejecución del presupuesto.</a:t>
              </a:r>
            </a:p>
            <a:p>
              <a:pPr marL="0" marR="0" lvl="0" indent="0" algn="just" defTabSz="808274" eaLnBrk="1" fontAlgn="auto" latinLnBrk="0" hangingPunct="1">
                <a:lnSpc>
                  <a:spcPct val="90000"/>
                </a:lnSpc>
                <a:spcBef>
                  <a:spcPct val="0"/>
                </a:spcBef>
                <a:spcAft>
                  <a:spcPct val="35000"/>
                </a:spcAft>
                <a:buClrTx/>
                <a:buSzTx/>
                <a:buFontTx/>
                <a:buNone/>
                <a:tabLst/>
                <a:defRPr/>
              </a:pPr>
              <a:r>
                <a:rPr kumimoji="0" lang="es-ES" sz="1900" b="0" i="0" u="none" strike="noStrike" kern="0" cap="none" spc="0" normalizeH="0" baseline="0" noProof="0" dirty="0">
                  <a:ln>
                    <a:noFill/>
                  </a:ln>
                  <a:solidFill>
                    <a:srgbClr val="0F235A">
                      <a:hueOff val="0"/>
                      <a:satOff val="0"/>
                      <a:lumOff val="0"/>
                      <a:alphaOff val="0"/>
                    </a:srgbClr>
                  </a:solidFill>
                  <a:effectLst/>
                  <a:uLnTx/>
                  <a:uFillTx/>
                  <a:latin typeface="Arial" panose="020B0604020202020204" pitchFamily="34" charset="0"/>
                  <a:cs typeface="Arial" panose="020B0604020202020204" pitchFamily="34" charset="0"/>
                  <a:sym typeface="Wingdings" panose="05000000000000000000" pitchFamily="2" charset="2"/>
                </a:rPr>
                <a:t> Recaudar los valores correspondientes a matrículas y demás ingresos por venta de servicios.</a:t>
              </a:r>
            </a:p>
          </p:txBody>
        </p:sp>
      </p:grpSp>
    </p:spTree>
    <p:extLst>
      <p:ext uri="{BB962C8B-B14F-4D97-AF65-F5344CB8AC3E}">
        <p14:creationId xmlns:p14="http://schemas.microsoft.com/office/powerpoint/2010/main" val="4283302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92396" y="380878"/>
            <a:ext cx="11193342" cy="43088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SECCIÓN </a:t>
            </a:r>
            <a:r>
              <a:rPr kumimoji="0" lang="es-CO" sz="2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TESORERIA</a:t>
            </a:r>
            <a:endParaRPr kumimoji="0" lang="es-ES" sz="2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5" name="CuadroTexto 4"/>
          <p:cNvSpPr txBox="1"/>
          <p:nvPr/>
        </p:nvSpPr>
        <p:spPr>
          <a:xfrm>
            <a:off x="515774" y="1048726"/>
            <a:ext cx="11424737" cy="646331"/>
          </a:xfrm>
          <a:prstGeom prst="rect">
            <a:avLst/>
          </a:prstGeom>
          <a:noFill/>
        </p:spPr>
        <p:txBody>
          <a:bodyPr wrap="square" rtlCol="0">
            <a:spAutoFit/>
          </a:bodyPr>
          <a:lstStyle/>
          <a:p>
            <a:pPr lvl="0" algn="just"/>
            <a:r>
              <a:rPr lang="es-ES" dirty="0">
                <a:solidFill>
                  <a:srgbClr val="0F235A">
                    <a:hueOff val="0"/>
                    <a:satOff val="0"/>
                    <a:lumOff val="0"/>
                    <a:alphaOff val="0"/>
                  </a:srgbClr>
                </a:solidFill>
                <a:cs typeface="Arial" pitchFamily="34" charset="0"/>
              </a:rPr>
              <a:t>Encargada de recaudar y administrar los recursos generados por los diferentes conceptos de ingresos y efectuar el pago oportuno de los compromisos adquiridos por la Universidad.</a:t>
            </a:r>
            <a:endParaRPr lang="es-ES" dirty="0">
              <a:solidFill>
                <a:srgbClr val="0F235A">
                  <a:hueOff val="0"/>
                  <a:satOff val="0"/>
                  <a:lumOff val="0"/>
                  <a:alphaOff val="0"/>
                </a:srgbClr>
              </a:solidFill>
            </a:endParaRPr>
          </a:p>
        </p:txBody>
      </p:sp>
      <p:pic>
        <p:nvPicPr>
          <p:cNvPr id="7" name="Imagen 6"/>
          <p:cNvPicPr>
            <a:picLocks noChangeAspect="1"/>
          </p:cNvPicPr>
          <p:nvPr/>
        </p:nvPicPr>
        <p:blipFill>
          <a:blip r:embed="rId3"/>
          <a:stretch>
            <a:fillRect/>
          </a:stretch>
        </p:blipFill>
        <p:spPr>
          <a:xfrm>
            <a:off x="317501" y="1837336"/>
            <a:ext cx="11874500" cy="6087463"/>
          </a:xfrm>
          <a:prstGeom prst="rect">
            <a:avLst/>
          </a:prstGeom>
        </p:spPr>
      </p:pic>
    </p:spTree>
    <p:extLst>
      <p:ext uri="{BB962C8B-B14F-4D97-AF65-F5344CB8AC3E}">
        <p14:creationId xmlns:p14="http://schemas.microsoft.com/office/powerpoint/2010/main" val="201539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ángulo 11"/>
          <p:cNvSpPr/>
          <p:nvPr/>
        </p:nvSpPr>
        <p:spPr>
          <a:xfrm>
            <a:off x="-284967" y="365085"/>
            <a:ext cx="11193342" cy="4616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SECCIÓN </a:t>
            </a:r>
            <a:r>
              <a:rPr kumimoji="0" lang="es-CO"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TESORERIA</a:t>
            </a:r>
            <a:endParaRPr kumimoji="0" lang="es-E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6" name="Rectángulo 15"/>
          <p:cNvSpPr/>
          <p:nvPr/>
        </p:nvSpPr>
        <p:spPr>
          <a:xfrm>
            <a:off x="224871" y="2986697"/>
            <a:ext cx="2613991" cy="707886"/>
          </a:xfrm>
          <a:prstGeom prst="rect">
            <a:avLst/>
          </a:prstGeom>
        </p:spPr>
        <p:txBody>
          <a:bodyPr wrap="square">
            <a:spAutoFit/>
          </a:bodyPr>
          <a:lstStyle/>
          <a:p>
            <a:pPr marL="0" marR="0" lvl="0" indent="0" algn="ctr" defTabSz="395889"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PROTOCOLOS DE SEGURIDAD</a:t>
            </a:r>
          </a:p>
        </p:txBody>
      </p:sp>
      <p:graphicFrame>
        <p:nvGraphicFramePr>
          <p:cNvPr id="5" name="Diagrama 4"/>
          <p:cNvGraphicFramePr/>
          <p:nvPr>
            <p:extLst>
              <p:ext uri="{D42A27DB-BD31-4B8C-83A1-F6EECF244321}">
                <p14:modId xmlns:p14="http://schemas.microsoft.com/office/powerpoint/2010/main" val="3811227926"/>
              </p:ext>
            </p:extLst>
          </p:nvPr>
        </p:nvGraphicFramePr>
        <p:xfrm>
          <a:off x="2753137" y="720465"/>
          <a:ext cx="9104244" cy="5595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91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6184899" y="467286"/>
            <a:ext cx="4660943" cy="43088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SECCIÓN </a:t>
            </a:r>
            <a:r>
              <a:rPr kumimoji="0" lang="es-CO" sz="2200" b="1" i="0" u="none" strike="noStrike" kern="1200" cap="none" spc="0" normalizeH="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TESORERIA</a:t>
            </a:r>
            <a:endParaRPr kumimoji="0" lang="es-ES" sz="2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64774406"/>
              </p:ext>
            </p:extLst>
          </p:nvPr>
        </p:nvGraphicFramePr>
        <p:xfrm>
          <a:off x="2298701" y="1797844"/>
          <a:ext cx="8242300" cy="2350928"/>
        </p:xfrm>
        <a:graphic>
          <a:graphicData uri="http://schemas.openxmlformats.org/drawingml/2006/table">
            <a:tbl>
              <a:tblPr firstRow="1" bandRow="1">
                <a:tableStyleId>{35758FB7-9AC5-4552-8A53-C91805E547FA}</a:tableStyleId>
              </a:tblPr>
              <a:tblGrid>
                <a:gridCol w="1412966">
                  <a:extLst>
                    <a:ext uri="{9D8B030D-6E8A-4147-A177-3AD203B41FA5}">
                      <a16:colId xmlns:a16="http://schemas.microsoft.com/office/drawing/2014/main" val="602654433"/>
                    </a:ext>
                  </a:extLst>
                </a:gridCol>
                <a:gridCol w="2676433">
                  <a:extLst>
                    <a:ext uri="{9D8B030D-6E8A-4147-A177-3AD203B41FA5}">
                      <a16:colId xmlns:a16="http://schemas.microsoft.com/office/drawing/2014/main" val="1403901977"/>
                    </a:ext>
                  </a:extLst>
                </a:gridCol>
                <a:gridCol w="1295400">
                  <a:extLst>
                    <a:ext uri="{9D8B030D-6E8A-4147-A177-3AD203B41FA5}">
                      <a16:colId xmlns:a16="http://schemas.microsoft.com/office/drawing/2014/main" val="2431335002"/>
                    </a:ext>
                  </a:extLst>
                </a:gridCol>
                <a:gridCol w="2857501">
                  <a:extLst>
                    <a:ext uri="{9D8B030D-6E8A-4147-A177-3AD203B41FA5}">
                      <a16:colId xmlns:a16="http://schemas.microsoft.com/office/drawing/2014/main" val="4021366411"/>
                    </a:ext>
                  </a:extLst>
                </a:gridCol>
              </a:tblGrid>
              <a:tr h="903552">
                <a:tc>
                  <a:txBody>
                    <a:bodyPr/>
                    <a:lstStyle/>
                    <a:p>
                      <a:pPr algn="ctr" rtl="0" fontAlgn="ctr"/>
                      <a:r>
                        <a:rPr lang="en-US" sz="2000" u="none" strike="noStrike" dirty="0">
                          <a:solidFill>
                            <a:srgbClr val="002060"/>
                          </a:solidFill>
                          <a:effectLst/>
                        </a:rPr>
                        <a:t>PROCESO</a:t>
                      </a:r>
                      <a:endParaRPr lang="en-US" sz="2000" b="1" i="0" u="none" strike="noStrike" dirty="0">
                        <a:solidFill>
                          <a:srgbClr val="002060"/>
                        </a:solidFill>
                        <a:effectLst/>
                        <a:latin typeface="+mn-lt"/>
                      </a:endParaRPr>
                    </a:p>
                  </a:txBody>
                  <a:tcPr marL="9525" marR="9525" marT="9525" marB="0" anchor="ctr"/>
                </a:tc>
                <a:tc>
                  <a:txBody>
                    <a:bodyPr/>
                    <a:lstStyle/>
                    <a:p>
                      <a:pPr algn="ctr" rtl="0" fontAlgn="ctr"/>
                      <a:r>
                        <a:rPr lang="en-US" sz="2000" u="none" strike="noStrike" dirty="0">
                          <a:solidFill>
                            <a:srgbClr val="002060"/>
                          </a:solidFill>
                          <a:effectLst/>
                        </a:rPr>
                        <a:t>INDICADORES DE GESTIÓN</a:t>
                      </a:r>
                      <a:endParaRPr lang="en-US" sz="2000" b="1" i="0" u="none" strike="noStrike" dirty="0">
                        <a:solidFill>
                          <a:srgbClr val="002060"/>
                        </a:solidFill>
                        <a:effectLst/>
                        <a:latin typeface="+mn-lt"/>
                      </a:endParaRPr>
                    </a:p>
                  </a:txBody>
                  <a:tcPr marL="9525" marR="9525" marT="9525" marB="0" anchor="ctr"/>
                </a:tc>
                <a:tc gridSpan="2">
                  <a:txBody>
                    <a:bodyPr/>
                    <a:lstStyle/>
                    <a:p>
                      <a:pPr algn="ctr" rtl="0" fontAlgn="ctr"/>
                      <a:r>
                        <a:rPr lang="en-US" sz="2000" u="none" strike="noStrike">
                          <a:solidFill>
                            <a:srgbClr val="002060"/>
                          </a:solidFill>
                          <a:effectLst/>
                        </a:rPr>
                        <a:t>PROCEDIMIENTOS</a:t>
                      </a:r>
                      <a:endParaRPr lang="en-US" sz="2000" b="1" i="0" u="none" strike="noStrike">
                        <a:solidFill>
                          <a:srgbClr val="002060"/>
                        </a:solidFill>
                        <a:effectLst/>
                        <a:latin typeface="+mn-lt"/>
                      </a:endParaRPr>
                    </a:p>
                  </a:txBody>
                  <a:tcPr marL="9525" marR="9525" marT="9525" marB="0" anchor="ctr"/>
                </a:tc>
                <a:tc hMerge="1">
                  <a:txBody>
                    <a:bodyPr/>
                    <a:lstStyle/>
                    <a:p>
                      <a:endParaRPr lang="en-US"/>
                    </a:p>
                  </a:txBody>
                  <a:tcPr/>
                </a:tc>
                <a:extLst>
                  <a:ext uri="{0D108BD9-81ED-4DB2-BD59-A6C34878D82A}">
                    <a16:rowId xmlns:a16="http://schemas.microsoft.com/office/drawing/2014/main" val="376208229"/>
                  </a:ext>
                </a:extLst>
              </a:tr>
              <a:tr h="841904">
                <a:tc>
                  <a:txBody>
                    <a:bodyPr/>
                    <a:lstStyle/>
                    <a:p>
                      <a:pPr algn="l" rtl="0" fontAlgn="ctr"/>
                      <a:r>
                        <a:rPr lang="en-US" sz="2000" u="none" strike="noStrike">
                          <a:solidFill>
                            <a:srgbClr val="002060"/>
                          </a:solidFill>
                          <a:effectLst/>
                        </a:rPr>
                        <a:t>INGRESOS</a:t>
                      </a:r>
                      <a:endParaRPr lang="en-US" sz="2000" b="1" i="0" u="none" strike="noStrike">
                        <a:solidFill>
                          <a:srgbClr val="002060"/>
                        </a:solidFill>
                        <a:effectLst/>
                        <a:latin typeface="+mn-lt"/>
                      </a:endParaRPr>
                    </a:p>
                  </a:txBody>
                  <a:tcPr marL="9525" marR="9525" marT="9525" marB="0" anchor="ctr"/>
                </a:tc>
                <a:tc>
                  <a:txBody>
                    <a:bodyPr/>
                    <a:lstStyle/>
                    <a:p>
                      <a:pPr algn="just" rtl="0" fontAlgn="ctr">
                        <a:buClr>
                          <a:srgbClr val="000000"/>
                        </a:buClr>
                        <a:buSzPts val="900"/>
                        <a:buFont typeface="Arial" panose="020B0604020202020204" pitchFamily="34" charset="0"/>
                        <a:buNone/>
                      </a:pPr>
                      <a:r>
                        <a:rPr lang="en-US" sz="2000" u="none" strike="noStrike" dirty="0">
                          <a:solidFill>
                            <a:srgbClr val="002060"/>
                          </a:solidFill>
                          <a:effectLst/>
                        </a:rPr>
                        <a:t>Rendimientos Financieros</a:t>
                      </a:r>
                      <a:endParaRPr lang="en-US" sz="2000" b="0" i="0" u="none" strike="noStrike" dirty="0">
                        <a:solidFill>
                          <a:srgbClr val="002060"/>
                        </a:solidFill>
                        <a:effectLst/>
                        <a:latin typeface="+mn-lt"/>
                      </a:endParaRPr>
                    </a:p>
                  </a:txBody>
                  <a:tcPr marL="9525" marR="9525" marT="9525" marB="0" anchor="ctr"/>
                </a:tc>
                <a:tc>
                  <a:txBody>
                    <a:bodyPr/>
                    <a:lstStyle/>
                    <a:p>
                      <a:pPr algn="just" rtl="0" fontAlgn="ctr"/>
                      <a:r>
                        <a:rPr lang="en-US" sz="2000" u="none" strike="noStrike" dirty="0">
                          <a:solidFill>
                            <a:srgbClr val="002060"/>
                          </a:solidFill>
                          <a:effectLst/>
                        </a:rPr>
                        <a:t>GF-IG-P-2</a:t>
                      </a:r>
                      <a:endParaRPr lang="en-US" sz="2000" b="0" i="0" u="none" strike="noStrike" dirty="0">
                        <a:solidFill>
                          <a:srgbClr val="002060"/>
                        </a:solidFill>
                        <a:effectLst/>
                        <a:latin typeface="+mn-lt"/>
                      </a:endParaRPr>
                    </a:p>
                  </a:txBody>
                  <a:tcPr marL="9525" marR="9525" marT="9525" marB="0" anchor="ctr"/>
                </a:tc>
                <a:tc>
                  <a:txBody>
                    <a:bodyPr/>
                    <a:lstStyle/>
                    <a:p>
                      <a:pPr algn="just" rtl="0" fontAlgn="ctr"/>
                      <a:r>
                        <a:rPr lang="en-US" sz="2000" u="none" strike="noStrike" dirty="0">
                          <a:solidFill>
                            <a:srgbClr val="002060"/>
                          </a:solidFill>
                          <a:effectLst/>
                        </a:rPr>
                        <a:t>Inversiones</a:t>
                      </a:r>
                      <a:endParaRPr lang="en-US" sz="2000" b="0" i="0" u="none" strike="noStrike" dirty="0">
                        <a:solidFill>
                          <a:srgbClr val="002060"/>
                        </a:solidFill>
                        <a:effectLst/>
                        <a:latin typeface="+mn-lt"/>
                      </a:endParaRPr>
                    </a:p>
                  </a:txBody>
                  <a:tcPr marL="9525" marR="9525" marT="9525" marB="0" anchor="ctr"/>
                </a:tc>
                <a:extLst>
                  <a:ext uri="{0D108BD9-81ED-4DB2-BD59-A6C34878D82A}">
                    <a16:rowId xmlns:a16="http://schemas.microsoft.com/office/drawing/2014/main" val="1401654585"/>
                  </a:ext>
                </a:extLst>
              </a:tr>
              <a:tr h="605472">
                <a:tc>
                  <a:txBody>
                    <a:bodyPr/>
                    <a:lstStyle/>
                    <a:p>
                      <a:pPr algn="l" rtl="0" fontAlgn="ctr"/>
                      <a:r>
                        <a:rPr lang="en-US" sz="2000" u="none" strike="noStrike" dirty="0">
                          <a:solidFill>
                            <a:srgbClr val="002060"/>
                          </a:solidFill>
                          <a:effectLst/>
                        </a:rPr>
                        <a:t>GASTOS</a:t>
                      </a:r>
                      <a:endParaRPr lang="en-US" sz="2000" b="1" i="0" u="none" strike="noStrike" dirty="0">
                        <a:solidFill>
                          <a:srgbClr val="002060"/>
                        </a:solidFill>
                        <a:effectLst/>
                        <a:latin typeface="+mn-lt"/>
                      </a:endParaRPr>
                    </a:p>
                  </a:txBody>
                  <a:tcPr marL="9525" marR="9525" marT="9525" marB="0" anchor="ctr">
                    <a:solidFill>
                      <a:schemeClr val="accent1">
                        <a:lumMod val="40000"/>
                        <a:lumOff val="60000"/>
                      </a:schemeClr>
                    </a:solidFill>
                  </a:tcPr>
                </a:tc>
                <a:tc>
                  <a:txBody>
                    <a:bodyPr/>
                    <a:lstStyle/>
                    <a:p>
                      <a:pPr algn="just" rtl="0" fontAlgn="ctr"/>
                      <a:r>
                        <a:rPr lang="en-US" sz="2000" u="none" strike="noStrike" dirty="0">
                          <a:solidFill>
                            <a:srgbClr val="002060"/>
                          </a:solidFill>
                          <a:effectLst/>
                        </a:rPr>
                        <a:t> </a:t>
                      </a:r>
                      <a:endParaRPr lang="en-US" sz="2000" b="0" i="0" u="none" strike="noStrike" dirty="0">
                        <a:solidFill>
                          <a:srgbClr val="002060"/>
                        </a:solidFill>
                        <a:effectLst/>
                        <a:latin typeface="+mn-lt"/>
                      </a:endParaRPr>
                    </a:p>
                  </a:txBody>
                  <a:tcPr marL="9525" marR="9525" marT="9525" marB="0" anchor="ctr">
                    <a:solidFill>
                      <a:schemeClr val="accent1">
                        <a:lumMod val="40000"/>
                        <a:lumOff val="60000"/>
                      </a:schemeClr>
                    </a:solidFill>
                  </a:tcPr>
                </a:tc>
                <a:tc>
                  <a:txBody>
                    <a:bodyPr/>
                    <a:lstStyle/>
                    <a:p>
                      <a:pPr algn="just" rtl="0" fontAlgn="ctr"/>
                      <a:r>
                        <a:rPr lang="en-US" sz="2000" u="none" strike="noStrike" dirty="0">
                          <a:solidFill>
                            <a:srgbClr val="002060"/>
                          </a:solidFill>
                          <a:effectLst/>
                        </a:rPr>
                        <a:t>GF-GS-P-4</a:t>
                      </a:r>
                      <a:endParaRPr lang="en-US" sz="2000" b="0" i="0" u="none" strike="noStrike" dirty="0">
                        <a:solidFill>
                          <a:srgbClr val="002060"/>
                        </a:solidFill>
                        <a:effectLst/>
                        <a:latin typeface="+mn-lt"/>
                      </a:endParaRPr>
                    </a:p>
                  </a:txBody>
                  <a:tcPr marL="9525" marR="9525" marT="9525" marB="0" anchor="ctr">
                    <a:solidFill>
                      <a:schemeClr val="accent1">
                        <a:lumMod val="40000"/>
                        <a:lumOff val="60000"/>
                      </a:schemeClr>
                    </a:solidFill>
                  </a:tcPr>
                </a:tc>
                <a:tc>
                  <a:txBody>
                    <a:bodyPr/>
                    <a:lstStyle/>
                    <a:p>
                      <a:pPr algn="just" rtl="0" fontAlgn="ctr"/>
                      <a:r>
                        <a:rPr lang="en-US" sz="2000" u="none" strike="noStrike" dirty="0">
                          <a:solidFill>
                            <a:srgbClr val="002060"/>
                          </a:solidFill>
                          <a:effectLst/>
                        </a:rPr>
                        <a:t>Procedimiento de Pagos</a:t>
                      </a:r>
                      <a:endParaRPr lang="en-US" sz="2000" b="0" i="0" u="none" strike="noStrike" dirty="0">
                        <a:solidFill>
                          <a:srgbClr val="002060"/>
                        </a:solidFill>
                        <a:effectLst/>
                        <a:latin typeface="+mn-lt"/>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763949274"/>
                  </a:ext>
                </a:extLst>
              </a:tr>
            </a:tbl>
          </a:graphicData>
        </a:graphic>
      </p:graphicFrame>
    </p:spTree>
    <p:extLst>
      <p:ext uri="{BB962C8B-B14F-4D97-AF65-F5344CB8AC3E}">
        <p14:creationId xmlns:p14="http://schemas.microsoft.com/office/powerpoint/2010/main" val="1596797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ángulo 2"/>
          <p:cNvSpPr/>
          <p:nvPr/>
        </p:nvSpPr>
        <p:spPr>
          <a:xfrm>
            <a:off x="8992581" y="6288255"/>
            <a:ext cx="2286716" cy="276999"/>
          </a:xfrm>
          <a:prstGeom prst="rect">
            <a:avLst/>
          </a:prstGeom>
        </p:spPr>
        <p:txBody>
          <a:bodyPr wrap="none">
            <a:spAutoFit/>
          </a:bodyPr>
          <a:lstStyle/>
          <a:p>
            <a:pPr marL="0" marR="0" lvl="0" indent="0" algn="ctr" defTabSz="395889"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NORMATIVIDAD APLICABLE</a:t>
            </a:r>
          </a:p>
        </p:txBody>
      </p:sp>
      <p:graphicFrame>
        <p:nvGraphicFramePr>
          <p:cNvPr id="4" name="Diagrama 3"/>
          <p:cNvGraphicFramePr/>
          <p:nvPr>
            <p:extLst>
              <p:ext uri="{D42A27DB-BD31-4B8C-83A1-F6EECF244321}">
                <p14:modId xmlns:p14="http://schemas.microsoft.com/office/powerpoint/2010/main" val="1204030044"/>
              </p:ext>
            </p:extLst>
          </p:nvPr>
        </p:nvGraphicFramePr>
        <p:xfrm>
          <a:off x="610539" y="1275527"/>
          <a:ext cx="11216933" cy="5265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5479798" y="388350"/>
            <a:ext cx="6001002"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1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SECCIÓN MATRÍCULAS Y CRÉDITOS ICETEX</a:t>
            </a:r>
            <a:endParaRPr kumimoji="0" lang="es-CO" sz="21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 name="Rectángulo 1"/>
          <p:cNvSpPr/>
          <p:nvPr/>
        </p:nvSpPr>
        <p:spPr>
          <a:xfrm>
            <a:off x="292458" y="1108864"/>
            <a:ext cx="11853094" cy="584775"/>
          </a:xfrm>
          <a:prstGeom prst="rect">
            <a:avLst/>
          </a:prstGeom>
        </p:spPr>
        <p:txBody>
          <a:bodyPr wrap="square">
            <a:spAutoFit/>
          </a:bodyPr>
          <a:lstStyle/>
          <a:p>
            <a:pPr lvl="0" algn="just"/>
            <a:r>
              <a:rPr lang="es-ES" sz="1600" dirty="0">
                <a:solidFill>
                  <a:srgbClr val="0F235A">
                    <a:hueOff val="0"/>
                    <a:satOff val="0"/>
                    <a:lumOff val="0"/>
                    <a:alphaOff val="0"/>
                  </a:srgbClr>
                </a:solidFill>
                <a:cs typeface="Arial" pitchFamily="34" charset="0"/>
              </a:rPr>
              <a:t>Encargada de </a:t>
            </a:r>
            <a:r>
              <a:rPr lang="es-CO" sz="1600" dirty="0">
                <a:solidFill>
                  <a:srgbClr val="0F235A">
                    <a:hueOff val="0"/>
                    <a:satOff val="0"/>
                    <a:lumOff val="0"/>
                    <a:alphaOff val="0"/>
                  </a:srgbClr>
                </a:solidFill>
                <a:cs typeface="Arial" pitchFamily="34" charset="0"/>
              </a:rPr>
              <a:t>generar</a:t>
            </a:r>
            <a:r>
              <a:rPr lang="es-ES" sz="1600" dirty="0">
                <a:solidFill>
                  <a:srgbClr val="0F235A">
                    <a:hueOff val="0"/>
                    <a:satOff val="0"/>
                    <a:lumOff val="0"/>
                    <a:alphaOff val="0"/>
                  </a:srgbClr>
                </a:solidFill>
                <a:cs typeface="Arial" pitchFamily="34" charset="0"/>
              </a:rPr>
              <a:t> y controlar los recibos por concepto de recaudos de matrículas de los diferentes programas académicos de la Universidad, aplicar los diferentes beneficios económicos a los estudiantes, y atender las solicitudes de trámites de créditos.</a:t>
            </a:r>
            <a:endParaRPr lang="es-ES" sz="1600" dirty="0">
              <a:solidFill>
                <a:srgbClr val="0F235A">
                  <a:hueOff val="0"/>
                  <a:satOff val="0"/>
                  <a:lumOff val="0"/>
                  <a:alphaOff val="0"/>
                </a:srgbClr>
              </a:solidFill>
            </a:endParaRPr>
          </a:p>
        </p:txBody>
      </p:sp>
    </p:spTree>
    <p:extLst>
      <p:ext uri="{BB962C8B-B14F-4D97-AF65-F5344CB8AC3E}">
        <p14:creationId xmlns:p14="http://schemas.microsoft.com/office/powerpoint/2010/main" val="155340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790427" y="877360"/>
            <a:ext cx="11505077" cy="5625040"/>
          </a:xfrm>
          <a:prstGeom prst="rect">
            <a:avLst/>
          </a:prstGeom>
        </p:spPr>
      </p:pic>
      <p:sp>
        <p:nvSpPr>
          <p:cNvPr id="7" name="CuadroTexto 6"/>
          <p:cNvSpPr txBox="1"/>
          <p:nvPr/>
        </p:nvSpPr>
        <p:spPr>
          <a:xfrm>
            <a:off x="5657598" y="375650"/>
            <a:ext cx="573022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SECCIÓN MATRÍCULAS Y CRÉDITOS ICETEX</a:t>
            </a:r>
            <a:endParaRPr kumimoji="0" lang="es-CO"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116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ángulo 29"/>
          <p:cNvSpPr/>
          <p:nvPr/>
        </p:nvSpPr>
        <p:spPr>
          <a:xfrm>
            <a:off x="6284533" y="607367"/>
            <a:ext cx="4956934" cy="46166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ES" sz="2400" b="1">
                <a:solidFill>
                  <a:srgbClr val="000447"/>
                </a:solidFill>
                <a:latin typeface="Franklin Gothic Book" panose="020B0503020102020204" pitchFamily="34" charset="0"/>
                <a:ea typeface="Verdana" panose="020B0604030504040204" pitchFamily="34" charset="0"/>
              </a:rPr>
              <a:t>Descuentos - Distinciones  Estímulos</a:t>
            </a:r>
          </a:p>
        </p:txBody>
      </p:sp>
      <p:graphicFrame>
        <p:nvGraphicFramePr>
          <p:cNvPr id="31" name="Diagrama 30"/>
          <p:cNvGraphicFramePr/>
          <p:nvPr>
            <p:extLst>
              <p:ext uri="{D42A27DB-BD31-4B8C-83A1-F6EECF244321}">
                <p14:modId xmlns:p14="http://schemas.microsoft.com/office/powerpoint/2010/main" val="3914190788"/>
              </p:ext>
            </p:extLst>
          </p:nvPr>
        </p:nvGraphicFramePr>
        <p:xfrm>
          <a:off x="2041643" y="1437516"/>
          <a:ext cx="7188082" cy="3667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CuadroTexto 31"/>
          <p:cNvSpPr txBox="1"/>
          <p:nvPr/>
        </p:nvSpPr>
        <p:spPr>
          <a:xfrm>
            <a:off x="8636000" y="5892800"/>
            <a:ext cx="1968424" cy="369332"/>
          </a:xfrm>
          <a:prstGeom prst="rect">
            <a:avLst/>
          </a:prstGeom>
          <a:noFill/>
        </p:spPr>
        <p:txBody>
          <a:bodyPr wrap="none" rtlCol="0">
            <a:spAutoFit/>
          </a:bodyPr>
          <a:lstStyle/>
          <a:p>
            <a:r>
              <a:rPr lang="es-CO" dirty="0">
                <a:hlinkClick r:id="rId7" action="ppaction://hlinkpres?slideindex=1&amp;slidetitle="/>
              </a:rPr>
              <a:t>Detalle descuentos</a:t>
            </a:r>
            <a:endParaRPr lang="en-US" dirty="0"/>
          </a:p>
        </p:txBody>
      </p:sp>
    </p:spTree>
    <p:extLst>
      <p:ext uri="{BB962C8B-B14F-4D97-AF65-F5344CB8AC3E}">
        <p14:creationId xmlns:p14="http://schemas.microsoft.com/office/powerpoint/2010/main" val="251859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5511801" y="467286"/>
            <a:ext cx="5537242" cy="43088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MATRICULAS Y CRÉDITOS ICETEX</a:t>
            </a:r>
            <a:endParaRPr kumimoji="0" lang="es-ES" sz="2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608428993"/>
              </p:ext>
            </p:extLst>
          </p:nvPr>
        </p:nvGraphicFramePr>
        <p:xfrm>
          <a:off x="3048001" y="1993901"/>
          <a:ext cx="7061199" cy="2205994"/>
        </p:xfrm>
        <a:graphic>
          <a:graphicData uri="http://schemas.openxmlformats.org/drawingml/2006/table">
            <a:tbl>
              <a:tblPr firstRow="1" bandRow="1">
                <a:tableStyleId>{35758FB7-9AC5-4552-8A53-C91805E547FA}</a:tableStyleId>
              </a:tblPr>
              <a:tblGrid>
                <a:gridCol w="1707420">
                  <a:extLst>
                    <a:ext uri="{9D8B030D-6E8A-4147-A177-3AD203B41FA5}">
                      <a16:colId xmlns:a16="http://schemas.microsoft.com/office/drawing/2014/main" val="65208633"/>
                    </a:ext>
                  </a:extLst>
                </a:gridCol>
                <a:gridCol w="1233828">
                  <a:extLst>
                    <a:ext uri="{9D8B030D-6E8A-4147-A177-3AD203B41FA5}">
                      <a16:colId xmlns:a16="http://schemas.microsoft.com/office/drawing/2014/main" val="1546214313"/>
                    </a:ext>
                  </a:extLst>
                </a:gridCol>
                <a:gridCol w="4119951">
                  <a:extLst>
                    <a:ext uri="{9D8B030D-6E8A-4147-A177-3AD203B41FA5}">
                      <a16:colId xmlns:a16="http://schemas.microsoft.com/office/drawing/2014/main" val="3361946776"/>
                    </a:ext>
                  </a:extLst>
                </a:gridCol>
              </a:tblGrid>
              <a:tr h="745495">
                <a:tc>
                  <a:txBody>
                    <a:bodyPr/>
                    <a:lstStyle/>
                    <a:p>
                      <a:pPr algn="ctr" rtl="0" fontAlgn="ctr"/>
                      <a:r>
                        <a:rPr lang="en-US" sz="2000" u="none" strike="noStrike" dirty="0">
                          <a:solidFill>
                            <a:srgbClr val="002060"/>
                          </a:solidFill>
                          <a:effectLst/>
                        </a:rPr>
                        <a:t>PROCESO</a:t>
                      </a:r>
                      <a:endParaRPr lang="en-US" sz="2000" b="1" i="0" u="none" strike="noStrike" dirty="0">
                        <a:solidFill>
                          <a:srgbClr val="002060"/>
                        </a:solidFill>
                        <a:effectLst/>
                        <a:latin typeface="+mn-lt"/>
                      </a:endParaRPr>
                    </a:p>
                  </a:txBody>
                  <a:tcPr marL="9525" marR="9525" marT="9525" marB="0" anchor="ctr"/>
                </a:tc>
                <a:tc gridSpan="2">
                  <a:txBody>
                    <a:bodyPr/>
                    <a:lstStyle/>
                    <a:p>
                      <a:pPr algn="ctr" rtl="0" fontAlgn="ctr"/>
                      <a:r>
                        <a:rPr lang="en-US" sz="2000" u="none" strike="noStrike" dirty="0">
                          <a:solidFill>
                            <a:srgbClr val="002060"/>
                          </a:solidFill>
                          <a:effectLst/>
                        </a:rPr>
                        <a:t>PROCEDIMIENTOS</a:t>
                      </a:r>
                      <a:endParaRPr lang="en-US" sz="2000" b="1" i="0" u="none" strike="noStrike" dirty="0">
                        <a:solidFill>
                          <a:srgbClr val="002060"/>
                        </a:solidFill>
                        <a:effectLst/>
                        <a:latin typeface="+mn-lt"/>
                      </a:endParaRPr>
                    </a:p>
                  </a:txBody>
                  <a:tcPr marL="9525" marR="9525" marT="9525" marB="0" anchor="ctr"/>
                </a:tc>
                <a:tc hMerge="1">
                  <a:txBody>
                    <a:bodyPr/>
                    <a:lstStyle/>
                    <a:p>
                      <a:endParaRPr lang="en-US"/>
                    </a:p>
                  </a:txBody>
                  <a:tcPr/>
                </a:tc>
                <a:extLst>
                  <a:ext uri="{0D108BD9-81ED-4DB2-BD59-A6C34878D82A}">
                    <a16:rowId xmlns:a16="http://schemas.microsoft.com/office/drawing/2014/main" val="1042297698"/>
                  </a:ext>
                </a:extLst>
              </a:tr>
              <a:tr h="715004">
                <a:tc rowSpan="2">
                  <a:txBody>
                    <a:bodyPr/>
                    <a:lstStyle/>
                    <a:p>
                      <a:pPr algn="ctr" rtl="0" fontAlgn="ctr"/>
                      <a:r>
                        <a:rPr lang="en-US" sz="2000" b="1" u="none" strike="noStrike" dirty="0">
                          <a:solidFill>
                            <a:srgbClr val="002060"/>
                          </a:solidFill>
                          <a:effectLst/>
                        </a:rPr>
                        <a:t>INGRESOS</a:t>
                      </a:r>
                      <a:endParaRPr lang="en-US" sz="2000" b="1" i="0" u="none" strike="noStrike" dirty="0">
                        <a:solidFill>
                          <a:srgbClr val="002060"/>
                        </a:solidFill>
                        <a:effectLst/>
                        <a:latin typeface="+mn-lt"/>
                      </a:endParaRPr>
                    </a:p>
                  </a:txBody>
                  <a:tcPr marL="9525" marR="9525" marT="9525" marB="0" anchor="ctr"/>
                </a:tc>
                <a:tc>
                  <a:txBody>
                    <a:bodyPr/>
                    <a:lstStyle/>
                    <a:p>
                      <a:pPr algn="just" rtl="0" fontAlgn="ctr"/>
                      <a:r>
                        <a:rPr lang="en-US" sz="2000" u="none" strike="noStrike" dirty="0">
                          <a:solidFill>
                            <a:srgbClr val="002060"/>
                          </a:solidFill>
                          <a:effectLst/>
                        </a:rPr>
                        <a:t>GF-IG-P-3</a:t>
                      </a:r>
                      <a:endParaRPr lang="en-US" sz="2000" b="0" i="0" u="none" strike="noStrike" dirty="0">
                        <a:solidFill>
                          <a:srgbClr val="002060"/>
                        </a:solidFill>
                        <a:effectLst/>
                        <a:latin typeface="+mn-lt"/>
                      </a:endParaRPr>
                    </a:p>
                  </a:txBody>
                  <a:tcPr marL="9525" marR="9525" marT="9525" marB="0" anchor="ctr"/>
                </a:tc>
                <a:tc>
                  <a:txBody>
                    <a:bodyPr/>
                    <a:lstStyle/>
                    <a:p>
                      <a:pPr algn="just" rtl="0" fontAlgn="ctr"/>
                      <a:r>
                        <a:rPr lang="en-US" sz="2000" u="none" strike="noStrike" dirty="0">
                          <a:solidFill>
                            <a:srgbClr val="002060"/>
                          </a:solidFill>
                          <a:effectLst/>
                        </a:rPr>
                        <a:t>Recaudos por matrícula</a:t>
                      </a:r>
                      <a:endParaRPr lang="en-US" sz="2000" b="0" i="0" u="none" strike="noStrike" dirty="0">
                        <a:solidFill>
                          <a:srgbClr val="002060"/>
                        </a:solidFill>
                        <a:effectLst/>
                        <a:latin typeface="+mn-lt"/>
                      </a:endParaRPr>
                    </a:p>
                  </a:txBody>
                  <a:tcPr marL="9525" marR="9525" marT="9525" marB="0" anchor="ctr"/>
                </a:tc>
                <a:extLst>
                  <a:ext uri="{0D108BD9-81ED-4DB2-BD59-A6C34878D82A}">
                    <a16:rowId xmlns:a16="http://schemas.microsoft.com/office/drawing/2014/main" val="3212897771"/>
                  </a:ext>
                </a:extLst>
              </a:tr>
              <a:tr h="745495">
                <a:tc vMerge="1">
                  <a:txBody>
                    <a:bodyPr/>
                    <a:lstStyle/>
                    <a:p>
                      <a:endParaRPr lang="en-US"/>
                    </a:p>
                  </a:txBody>
                  <a:tcPr/>
                </a:tc>
                <a:tc>
                  <a:txBody>
                    <a:bodyPr/>
                    <a:lstStyle/>
                    <a:p>
                      <a:pPr algn="just" rtl="0" fontAlgn="ctr"/>
                      <a:r>
                        <a:rPr lang="en-US" sz="2000" u="none" strike="noStrike">
                          <a:solidFill>
                            <a:srgbClr val="002060"/>
                          </a:solidFill>
                          <a:effectLst/>
                        </a:rPr>
                        <a:t>GF-IG-P-5</a:t>
                      </a:r>
                      <a:endParaRPr lang="en-US" sz="2000" b="0" i="0" u="none" strike="noStrike">
                        <a:solidFill>
                          <a:srgbClr val="002060"/>
                        </a:solidFill>
                        <a:effectLst/>
                        <a:latin typeface="+mn-lt"/>
                      </a:endParaRPr>
                    </a:p>
                  </a:txBody>
                  <a:tcPr marL="9525" marR="9525" marT="9525" marB="0" anchor="ctr"/>
                </a:tc>
                <a:tc>
                  <a:txBody>
                    <a:bodyPr/>
                    <a:lstStyle/>
                    <a:p>
                      <a:pPr algn="just" rtl="0" fontAlgn="ctr"/>
                      <a:r>
                        <a:rPr lang="en-US" sz="2000" u="none" strike="noStrike" dirty="0">
                          <a:solidFill>
                            <a:srgbClr val="002060"/>
                          </a:solidFill>
                          <a:effectLst/>
                        </a:rPr>
                        <a:t>Créditos ICETEX</a:t>
                      </a:r>
                      <a:endParaRPr lang="en-US" sz="2000" b="0" i="0" u="none" strike="noStrike" dirty="0">
                        <a:solidFill>
                          <a:srgbClr val="002060"/>
                        </a:solidFill>
                        <a:effectLst/>
                        <a:latin typeface="+mn-lt"/>
                      </a:endParaRPr>
                    </a:p>
                  </a:txBody>
                  <a:tcPr marL="9525" marR="9525" marT="9525" marB="0" anchor="ctr"/>
                </a:tc>
                <a:extLst>
                  <a:ext uri="{0D108BD9-81ED-4DB2-BD59-A6C34878D82A}">
                    <a16:rowId xmlns:a16="http://schemas.microsoft.com/office/drawing/2014/main" val="1436958872"/>
                  </a:ext>
                </a:extLst>
              </a:tr>
            </a:tbl>
          </a:graphicData>
        </a:graphic>
      </p:graphicFrame>
    </p:spTree>
    <p:extLst>
      <p:ext uri="{BB962C8B-B14F-4D97-AF65-F5344CB8AC3E}">
        <p14:creationId xmlns:p14="http://schemas.microsoft.com/office/powerpoint/2010/main" val="3213465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3" name="Shape">
            <a:extLst>
              <a:ext uri="{FF2B5EF4-FFF2-40B4-BE49-F238E27FC236}">
                <a16:creationId xmlns:a16="http://schemas.microsoft.com/office/drawing/2014/main" id="{0000F08C-4309-B346-874B-5CBA7A724AF4}"/>
              </a:ext>
            </a:extLst>
          </p:cNvPr>
          <p:cNvSpPr/>
          <p:nvPr/>
        </p:nvSpPr>
        <p:spPr>
          <a:xfrm>
            <a:off x="7020395" y="148560"/>
            <a:ext cx="39588" cy="39588"/>
          </a:xfrm>
          <a:custGeom>
            <a:avLst/>
            <a:gdLst/>
            <a:ahLst/>
            <a:cxnLst>
              <a:cxn ang="0">
                <a:pos x="wd2" y="hd2"/>
              </a:cxn>
              <a:cxn ang="5400000">
                <a:pos x="wd2" y="hd2"/>
              </a:cxn>
              <a:cxn ang="10800000">
                <a:pos x="wd2" y="hd2"/>
              </a:cxn>
              <a:cxn ang="16200000">
                <a:pos x="wd2" y="hd2"/>
              </a:cxn>
            </a:cxnLst>
            <a:rect l="0" t="0" r="r" b="b"/>
            <a:pathLst>
              <a:path w="21600" h="21600" extrusionOk="0">
                <a:moveTo>
                  <a:pt x="14681" y="21600"/>
                </a:moveTo>
                <a:lnTo>
                  <a:pt x="0" y="5405"/>
                </a:lnTo>
                <a:cubicBezTo>
                  <a:pt x="1730" y="3604"/>
                  <a:pt x="2573" y="1802"/>
                  <a:pt x="4303" y="0"/>
                </a:cubicBezTo>
                <a:lnTo>
                  <a:pt x="21600" y="17996"/>
                </a:lnTo>
                <a:cubicBezTo>
                  <a:pt x="19870" y="19798"/>
                  <a:pt x="17297" y="19798"/>
                  <a:pt x="14681" y="21600"/>
                </a:cubicBezTo>
                <a:close/>
              </a:path>
            </a:pathLst>
          </a:custGeom>
          <a:solidFill>
            <a:srgbClr val="EED6C2"/>
          </a:solidFill>
          <a:ln w="12700">
            <a:miter lim="400000"/>
          </a:ln>
        </p:spPr>
        <p:txBody>
          <a:bodyPr lIns="24743" tIns="24743" rIns="24743" bIns="24743" anchor="ctr"/>
          <a:lstStyle/>
          <a:p>
            <a:pPr marL="0" marR="0" lvl="0" indent="0" algn="l" defTabSz="395889"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1948"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3" name="Imagen 2">
            <a:extLst>
              <a:ext uri="{FF2B5EF4-FFF2-40B4-BE49-F238E27FC236}">
                <a16:creationId xmlns:a16="http://schemas.microsoft.com/office/drawing/2014/main" id="{DA39F3F3-4DBA-F652-78F6-657A2079654F}"/>
              </a:ext>
            </a:extLst>
          </p:cNvPr>
          <p:cNvPicPr>
            <a:picLocks noChangeAspect="1"/>
          </p:cNvPicPr>
          <p:nvPr/>
        </p:nvPicPr>
        <p:blipFill>
          <a:blip r:embed="rId4"/>
          <a:stretch>
            <a:fillRect/>
          </a:stretch>
        </p:blipFill>
        <p:spPr>
          <a:xfrm>
            <a:off x="5571266" y="75732"/>
            <a:ext cx="6496957" cy="6706536"/>
          </a:xfrm>
          <a:prstGeom prst="rect">
            <a:avLst/>
          </a:prstGeom>
        </p:spPr>
      </p:pic>
      <p:sp>
        <p:nvSpPr>
          <p:cNvPr id="4" name="Google Shape;927;p48">
            <a:extLst>
              <a:ext uri="{FF2B5EF4-FFF2-40B4-BE49-F238E27FC236}">
                <a16:creationId xmlns:a16="http://schemas.microsoft.com/office/drawing/2014/main" id="{BA70A67E-DCA1-30A7-FFBE-297619964D0B}"/>
              </a:ext>
            </a:extLst>
          </p:cNvPr>
          <p:cNvSpPr txBox="1">
            <a:spLocks/>
          </p:cNvSpPr>
          <p:nvPr/>
        </p:nvSpPr>
        <p:spPr>
          <a:xfrm>
            <a:off x="1151237" y="2444115"/>
            <a:ext cx="3438651" cy="1969770"/>
          </a:xfrm>
          <a:prstGeom prst="rect">
            <a:avLst/>
          </a:prstGeom>
          <a:noFill/>
          <a:ln>
            <a:noFill/>
          </a:ln>
        </p:spPr>
        <p:txBody>
          <a:bodyPr spcFirstLastPara="1"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0"/>
              </a:spcBef>
              <a:spcAft>
                <a:spcPts val="0"/>
              </a:spcAft>
              <a:buClr>
                <a:srgbClr val="000447"/>
              </a:buClr>
              <a:buSzPts val="2800"/>
              <a:buFontTx/>
              <a:buNone/>
              <a:tabLst/>
              <a:defRPr/>
            </a:pPr>
            <a:r>
              <a:rPr kumimoji="0" lang="es-ES" sz="32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Jornadas de socialización sobre Política de Gratuidad</a:t>
            </a:r>
          </a:p>
        </p:txBody>
      </p:sp>
    </p:spTree>
    <p:extLst>
      <p:ext uri="{BB962C8B-B14F-4D97-AF65-F5344CB8AC3E}">
        <p14:creationId xmlns:p14="http://schemas.microsoft.com/office/powerpoint/2010/main" val="3107338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05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ángulo 4"/>
          <p:cNvSpPr/>
          <p:nvPr/>
        </p:nvSpPr>
        <p:spPr>
          <a:xfrm>
            <a:off x="7089416" y="317296"/>
            <a:ext cx="3759362" cy="446276"/>
          </a:xfrm>
          <a:prstGeom prst="rect">
            <a:avLst/>
          </a:prstGeom>
        </p:spPr>
        <p:txBody>
          <a:bodyPr wrap="none">
            <a:spAutoFit/>
          </a:bodyPr>
          <a:lstStyle/>
          <a:p>
            <a:pPr algn="ctr" defTabSz="457200"/>
            <a:r>
              <a:rPr lang="es-ES" sz="23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GESTIÓN DE PROCESOS</a:t>
            </a:r>
          </a:p>
        </p:txBody>
      </p:sp>
      <p:sp>
        <p:nvSpPr>
          <p:cNvPr id="6" name="2 Rectángulo"/>
          <p:cNvSpPr/>
          <p:nvPr/>
        </p:nvSpPr>
        <p:spPr>
          <a:xfrm>
            <a:off x="304802" y="1095381"/>
            <a:ext cx="11252200" cy="646331"/>
          </a:xfrm>
          <a:prstGeom prst="rect">
            <a:avLst/>
          </a:prstGeom>
        </p:spPr>
        <p:txBody>
          <a:bodyPr wrap="square">
            <a:spAutoFit/>
          </a:bodyPr>
          <a:lstStyle/>
          <a:p>
            <a:pPr algn="just" defTabSz="457200"/>
            <a:r>
              <a:rPr lang="es-CO" dirty="0">
                <a:solidFill>
                  <a:srgbClr val="002060"/>
                </a:solidFill>
                <a:latin typeface="Arial" pitchFamily="34" charset="0"/>
                <a:ea typeface="Times New Roman" panose="02020603050405020304" pitchFamily="18" charset="0"/>
                <a:cs typeface="Arial" pitchFamily="34" charset="0"/>
              </a:rPr>
              <a:t>La División Financiera para el cumplimiento del objetivo general y de las funciones, esta División cuenta con las secciones de:</a:t>
            </a:r>
          </a:p>
        </p:txBody>
      </p:sp>
      <p:graphicFrame>
        <p:nvGraphicFramePr>
          <p:cNvPr id="7" name="4 Diagrama"/>
          <p:cNvGraphicFramePr/>
          <p:nvPr>
            <p:extLst>
              <p:ext uri="{D42A27DB-BD31-4B8C-83A1-F6EECF244321}">
                <p14:modId xmlns:p14="http://schemas.microsoft.com/office/powerpoint/2010/main" val="3951384336"/>
              </p:ext>
            </p:extLst>
          </p:nvPr>
        </p:nvGraphicFramePr>
        <p:xfrm>
          <a:off x="304802" y="1894112"/>
          <a:ext cx="11620498" cy="4102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38482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5006330" y="569895"/>
            <a:ext cx="6280887" cy="44627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3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SISTEMAS DE INFORMACIÓN FINANCIERA</a:t>
            </a:r>
          </a:p>
        </p:txBody>
      </p:sp>
      <p:sp>
        <p:nvSpPr>
          <p:cNvPr id="8" name="CuadroTexto 7"/>
          <p:cNvSpPr txBox="1"/>
          <p:nvPr/>
        </p:nvSpPr>
        <p:spPr>
          <a:xfrm>
            <a:off x="662940" y="1067405"/>
            <a:ext cx="12725400" cy="369332"/>
          </a:xfrm>
          <a:prstGeom prst="rect">
            <a:avLst/>
          </a:prstGeom>
          <a:noFill/>
          <a:ln>
            <a:noFill/>
          </a:ln>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F235A"/>
                </a:solidFill>
                <a:effectLst/>
                <a:uLnTx/>
                <a:uFillTx/>
                <a:latin typeface="Arial" panose="020B0604020202020204" pitchFamily="34" charset="0"/>
                <a:ea typeface="+mn-ea"/>
                <a:cs typeface="Arial" panose="020B0604020202020204" pitchFamily="34" charset="0"/>
              </a:rPr>
              <a:t>En la División Financiera se emplean las siguientes herramientas tecnológicas:</a:t>
            </a:r>
          </a:p>
        </p:txBody>
      </p:sp>
      <p:graphicFrame>
        <p:nvGraphicFramePr>
          <p:cNvPr id="11" name="Diagrama 10"/>
          <p:cNvGraphicFramePr/>
          <p:nvPr/>
        </p:nvGraphicFramePr>
        <p:xfrm>
          <a:off x="1165430" y="1539205"/>
          <a:ext cx="9969602" cy="4617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909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5056025" y="518661"/>
            <a:ext cx="6280887" cy="446276"/>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3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SISTEMAS DE INFORMACIÓN FINANCIERA</a:t>
            </a:r>
          </a:p>
        </p:txBody>
      </p:sp>
      <p:sp>
        <p:nvSpPr>
          <p:cNvPr id="8" name="CuadroTexto 7"/>
          <p:cNvSpPr txBox="1"/>
          <p:nvPr/>
        </p:nvSpPr>
        <p:spPr>
          <a:xfrm>
            <a:off x="821584" y="1244905"/>
            <a:ext cx="12725400" cy="369332"/>
          </a:xfrm>
          <a:prstGeom prst="rect">
            <a:avLst/>
          </a:prstGeom>
          <a:noFill/>
          <a:ln>
            <a:noFill/>
          </a:ln>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a:ln>
                  <a:noFill/>
                </a:ln>
                <a:solidFill>
                  <a:srgbClr val="0F235A"/>
                </a:solidFill>
                <a:effectLst/>
                <a:uLnTx/>
                <a:uFillTx/>
                <a:latin typeface="Arial" panose="020B0604020202020204" pitchFamily="34" charset="0"/>
                <a:ea typeface="+mn-ea"/>
                <a:cs typeface="Arial" panose="020B0604020202020204" pitchFamily="34" charset="0"/>
              </a:rPr>
              <a:t>En la División Financiera se emplean las siguientes herramientas tecnológicas:</a:t>
            </a:r>
          </a:p>
        </p:txBody>
      </p:sp>
      <p:graphicFrame>
        <p:nvGraphicFramePr>
          <p:cNvPr id="5" name="Objeto 4"/>
          <p:cNvGraphicFramePr>
            <a:graphicFrameLocks noChangeAspect="1"/>
          </p:cNvGraphicFramePr>
          <p:nvPr/>
        </p:nvGraphicFramePr>
        <p:xfrm>
          <a:off x="821584" y="1894205"/>
          <a:ext cx="10918909" cy="3485515"/>
        </p:xfrm>
        <a:graphic>
          <a:graphicData uri="http://schemas.openxmlformats.org/presentationml/2006/ole">
            <mc:AlternateContent xmlns:mc="http://schemas.openxmlformats.org/markup-compatibility/2006">
              <mc:Choice xmlns:v="urn:schemas-microsoft-com:vml" Requires="v">
                <p:oleObj name="Worksheet" r:id="rId4" imgW="11696797" imgH="3733769" progId="Excel.Sheet.12">
                  <p:embed/>
                </p:oleObj>
              </mc:Choice>
              <mc:Fallback>
                <p:oleObj name="Worksheet" r:id="rId4" imgW="11696797" imgH="3733769" progId="Excel.Sheet.12">
                  <p:embed/>
                  <p:pic>
                    <p:nvPicPr>
                      <p:cNvPr id="5" name="Objeto 4"/>
                      <p:cNvPicPr/>
                      <p:nvPr/>
                    </p:nvPicPr>
                    <p:blipFill>
                      <a:blip r:embed="rId5"/>
                      <a:stretch>
                        <a:fillRect/>
                      </a:stretch>
                    </p:blipFill>
                    <p:spPr>
                      <a:xfrm>
                        <a:off x="821584" y="1894205"/>
                        <a:ext cx="10918909" cy="3485515"/>
                      </a:xfrm>
                      <a:prstGeom prst="rect">
                        <a:avLst/>
                      </a:prstGeom>
                    </p:spPr>
                  </p:pic>
                </p:oleObj>
              </mc:Fallback>
            </mc:AlternateContent>
          </a:graphicData>
        </a:graphic>
      </p:graphicFrame>
    </p:spTree>
    <p:extLst>
      <p:ext uri="{BB962C8B-B14F-4D97-AF65-F5344CB8AC3E}">
        <p14:creationId xmlns:p14="http://schemas.microsoft.com/office/powerpoint/2010/main" val="73169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DE52C719-0BD3-E644-BB5F-730C2C2690E7}"/>
              </a:ext>
            </a:extLst>
          </p:cNvPr>
          <p:cNvSpPr txBox="1">
            <a:spLocks/>
          </p:cNvSpPr>
          <p:nvPr/>
        </p:nvSpPr>
        <p:spPr>
          <a:xfrm>
            <a:off x="4045226" y="704399"/>
            <a:ext cx="8577469" cy="366190"/>
          </a:xfrm>
          <a:prstGeom prst="rect">
            <a:avLst/>
          </a:prstGeom>
        </p:spPr>
        <p:txBody>
          <a:bodyPr vert="horz" wrap="square" lIns="0" tIns="0" rIns="0" bIns="0" rtlCol="0" anchor="ctr">
            <a:spAutoFit/>
          </a:bodyPr>
          <a:lstStyle>
            <a:lvl1pPr algn="r" defTabSz="1025957" rtl="0" eaLnBrk="1" latinLnBrk="0" hangingPunct="1">
              <a:lnSpc>
                <a:spcPts val="3200"/>
              </a:lnSpc>
              <a:spcBef>
                <a:spcPct val="0"/>
              </a:spcBef>
              <a:buNone/>
              <a:defRPr sz="2800" b="0" i="0" kern="1200" spc="0" baseline="0">
                <a:solidFill>
                  <a:srgbClr val="000447"/>
                </a:solidFill>
                <a:latin typeface="Helvetica" pitchFamily="2" charset="0"/>
                <a:ea typeface="Verdana" panose="020B0604030504040204" pitchFamily="34" charset="0"/>
                <a:cs typeface="Verdana" panose="020B0604030504040204" pitchFamily="34" charset="0"/>
              </a:defRPr>
            </a:lvl1pPr>
          </a:lstStyle>
          <a:p>
            <a:pPr marL="357188" marR="0" lvl="0" indent="-357188" algn="l" defTabSz="457200" rtl="0" eaLnBrk="1" fontAlgn="auto" latinLnBrk="0" hangingPunct="1">
              <a:lnSpc>
                <a:spcPts val="3200"/>
              </a:lnSpc>
              <a:spcBef>
                <a:spcPct val="0"/>
              </a:spcBef>
              <a:spcAft>
                <a:spcPts val="0"/>
              </a:spcAft>
              <a:buClrTx/>
              <a:buSzTx/>
              <a:buFontTx/>
              <a:buNone/>
              <a:tabLst/>
              <a:defRPr/>
            </a:pPr>
            <a:r>
              <a:rPr kumimoji="0" lang="es-CO" sz="2000" b="1" i="0" u="none" strike="noStrike" kern="1200" cap="none" spc="0" normalizeH="0" baseline="0" noProof="0" dirty="0">
                <a:ln>
                  <a:noFill/>
                </a:ln>
                <a:solidFill>
                  <a:srgbClr val="002060"/>
                </a:solidFill>
                <a:effectLst/>
                <a:uLnTx/>
                <a:uFillTx/>
                <a:latin typeface="Arial" panose="020B0604020202020204" pitchFamily="34" charset="0"/>
                <a:ea typeface="Verdana" panose="020B0604030504040204" pitchFamily="34" charset="0"/>
                <a:cs typeface="Arial" panose="020B0604020202020204" pitchFamily="34" charset="0"/>
              </a:rPr>
              <a:t>5. COMITÉS EN LOS QUE PARTICIPA EL JEFE DE LA DIVISIÓN </a:t>
            </a:r>
          </a:p>
        </p:txBody>
      </p:sp>
      <p:graphicFrame>
        <p:nvGraphicFramePr>
          <p:cNvPr id="2" name="Diagrama 1"/>
          <p:cNvGraphicFramePr/>
          <p:nvPr/>
        </p:nvGraphicFramePr>
        <p:xfrm>
          <a:off x="2429565" y="1209087"/>
          <a:ext cx="8128000" cy="45556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2198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ángulo 9"/>
          <p:cNvSpPr/>
          <p:nvPr/>
        </p:nvSpPr>
        <p:spPr>
          <a:xfrm>
            <a:off x="235598" y="571115"/>
            <a:ext cx="11193342" cy="3693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6. </a:t>
            </a:r>
            <a:r>
              <a:rPr kumimoji="0" lang="es-CO"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RESPONSABILIDADES LÍDER DE FRENTE – ERP FINANCIERO</a:t>
            </a:r>
            <a:endParaRPr kumimoji="0" lang="es-ES"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aphicFrame>
        <p:nvGraphicFramePr>
          <p:cNvPr id="2" name="Diagrama 1"/>
          <p:cNvGraphicFramePr/>
          <p:nvPr/>
        </p:nvGraphicFramePr>
        <p:xfrm>
          <a:off x="-337930" y="1127656"/>
          <a:ext cx="7215808" cy="4766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a 5"/>
          <p:cNvGraphicFramePr/>
          <p:nvPr/>
        </p:nvGraphicFramePr>
        <p:xfrm>
          <a:off x="5377070" y="1127656"/>
          <a:ext cx="7098746" cy="51890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029079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4"/>
          <a:stretch>
            <a:fillRect/>
          </a:stretch>
        </p:blipFill>
        <p:spPr>
          <a:xfrm>
            <a:off x="799875" y="1028700"/>
            <a:ext cx="11230199" cy="5705475"/>
          </a:xfrm>
          <a:prstGeom prst="rect">
            <a:avLst/>
          </a:prstGeom>
        </p:spPr>
      </p:pic>
      <p:sp>
        <p:nvSpPr>
          <p:cNvPr id="21" name="Elipse 20"/>
          <p:cNvSpPr/>
          <p:nvPr/>
        </p:nvSpPr>
        <p:spPr>
          <a:xfrm>
            <a:off x="2212975" y="4558631"/>
            <a:ext cx="1028699" cy="797594"/>
          </a:xfrm>
          <a:prstGeom prst="ellipse">
            <a:avLst/>
          </a:prstGeom>
          <a:noFill/>
          <a:ln w="76200">
            <a:solidFill>
              <a:srgbClr val="00B0F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00B0F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25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7860628" y="266620"/>
            <a:ext cx="2807372" cy="461665"/>
          </a:xfrm>
          <a:prstGeom prst="rect">
            <a:avLst/>
          </a:prstGeom>
          <a:noFill/>
        </p:spPr>
        <p:txBody>
          <a:bodyPr wrap="none" rtlCol="0">
            <a:spAutoFit/>
          </a:bodyPr>
          <a:lstStyle/>
          <a:p>
            <a:r>
              <a:rPr lang="es-CO" sz="2400" b="1" dirty="0">
                <a:solidFill>
                  <a:srgbClr val="002060"/>
                </a:solidFill>
              </a:rPr>
              <a:t>GRUPOS DE INTERÉS</a:t>
            </a:r>
            <a:endParaRPr lang="en-US" sz="2400" b="1" dirty="0">
              <a:solidFill>
                <a:srgbClr val="002060"/>
              </a:solidFill>
            </a:endParaRPr>
          </a:p>
        </p:txBody>
      </p:sp>
      <p:pic>
        <p:nvPicPr>
          <p:cNvPr id="7" name="Imagen 6">
            <a:extLst>
              <a:ext uri="{FF2B5EF4-FFF2-40B4-BE49-F238E27FC236}">
                <a16:creationId xmlns:a16="http://schemas.microsoft.com/office/drawing/2014/main" id="{7FB3E5A6-B010-925E-B461-D9A471B8C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5254" y="1885676"/>
            <a:ext cx="9122746" cy="4102031"/>
          </a:xfrm>
          <a:prstGeom prst="rect">
            <a:avLst/>
          </a:prstGeom>
        </p:spPr>
      </p:pic>
      <p:sp>
        <p:nvSpPr>
          <p:cNvPr id="2" name="CuadroTexto 1"/>
          <p:cNvSpPr txBox="1"/>
          <p:nvPr/>
        </p:nvSpPr>
        <p:spPr>
          <a:xfrm>
            <a:off x="9056496" y="6024321"/>
            <a:ext cx="2206053" cy="261610"/>
          </a:xfrm>
          <a:prstGeom prst="rect">
            <a:avLst/>
          </a:prstGeom>
          <a:noFill/>
        </p:spPr>
        <p:txBody>
          <a:bodyPr wrap="none" rtlCol="0">
            <a:spAutoFit/>
          </a:bodyPr>
          <a:lstStyle/>
          <a:p>
            <a:r>
              <a:rPr lang="es-CO" sz="1100" dirty="0"/>
              <a:t>Fuente: División Gestión de Calidad</a:t>
            </a:r>
            <a:endParaRPr lang="en-US" sz="1100" dirty="0"/>
          </a:p>
        </p:txBody>
      </p:sp>
      <p:sp>
        <p:nvSpPr>
          <p:cNvPr id="3" name="Rectángulo 2"/>
          <p:cNvSpPr/>
          <p:nvPr/>
        </p:nvSpPr>
        <p:spPr>
          <a:xfrm>
            <a:off x="221204" y="1218366"/>
            <a:ext cx="10726868" cy="369332"/>
          </a:xfrm>
          <a:prstGeom prst="rect">
            <a:avLst/>
          </a:prstGeom>
        </p:spPr>
        <p:txBody>
          <a:bodyPr wrap="square">
            <a:spAutoFit/>
          </a:bodyPr>
          <a:lstStyle/>
          <a:p>
            <a:pPr fontAlgn="base"/>
            <a:r>
              <a:rPr lang="es-ES" dirty="0">
                <a:solidFill>
                  <a:srgbClr val="002060"/>
                </a:solidFill>
                <a:latin typeface="inherit"/>
              </a:rPr>
              <a:t>Las partes interesadas pertinentes e identificadas al macroproceso de Gestión Financiera:</a:t>
            </a:r>
          </a:p>
        </p:txBody>
      </p:sp>
      <p:sp>
        <p:nvSpPr>
          <p:cNvPr id="5" name="Rectángulo redondeado 4"/>
          <p:cNvSpPr/>
          <p:nvPr/>
        </p:nvSpPr>
        <p:spPr>
          <a:xfrm>
            <a:off x="1663700" y="2019652"/>
            <a:ext cx="3124200" cy="373344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redondeado 7"/>
          <p:cNvSpPr/>
          <p:nvPr/>
        </p:nvSpPr>
        <p:spPr>
          <a:xfrm>
            <a:off x="7226300" y="1914251"/>
            <a:ext cx="3365500" cy="335307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2449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1">
      <a:dk1>
        <a:srgbClr val="0F235A"/>
      </a:dk1>
      <a:lt1>
        <a:srgbClr val="FFFFFF"/>
      </a:lt1>
      <a:dk2>
        <a:srgbClr val="0F235A"/>
      </a:dk2>
      <a:lt2>
        <a:srgbClr val="FFFFFF"/>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4426</TotalTime>
  <Words>1633</Words>
  <Application>Microsoft Office PowerPoint</Application>
  <PresentationFormat>Panorámica</PresentationFormat>
  <Paragraphs>244</Paragraphs>
  <Slides>28</Slides>
  <Notes>14</Notes>
  <HiddenSlides>0</HiddenSlides>
  <MMClips>0</MMClips>
  <ScaleCrop>false</ScaleCrop>
  <HeadingPairs>
    <vt:vector size="8" baseType="variant">
      <vt:variant>
        <vt:lpstr>Fuentes usadas</vt:lpstr>
      </vt:variant>
      <vt:variant>
        <vt:i4>11</vt:i4>
      </vt:variant>
      <vt:variant>
        <vt:lpstr>Tema</vt:lpstr>
      </vt:variant>
      <vt:variant>
        <vt:i4>2</vt:i4>
      </vt:variant>
      <vt:variant>
        <vt:lpstr>Servidores OLE incrustados</vt:lpstr>
      </vt:variant>
      <vt:variant>
        <vt:i4>1</vt:i4>
      </vt:variant>
      <vt:variant>
        <vt:lpstr>Títulos de diapositiva</vt:lpstr>
      </vt:variant>
      <vt:variant>
        <vt:i4>28</vt:i4>
      </vt:variant>
    </vt:vector>
  </HeadingPairs>
  <TitlesOfParts>
    <vt:vector size="42" baseType="lpstr">
      <vt:lpstr>Arial</vt:lpstr>
      <vt:lpstr>Bahnschrift Condensed</vt:lpstr>
      <vt:lpstr>Calibri</vt:lpstr>
      <vt:lpstr>Calibri Light</vt:lpstr>
      <vt:lpstr>Cambria</vt:lpstr>
      <vt:lpstr>Franklin Gothic Book</vt:lpstr>
      <vt:lpstr>inherit</vt:lpstr>
      <vt:lpstr>Open Sans Light</vt:lpstr>
      <vt:lpstr>Poppins SemiBold</vt:lpstr>
      <vt:lpstr>Tahoma</vt:lpstr>
      <vt:lpstr>Times New Roman</vt:lpstr>
      <vt:lpstr>Tema de Office</vt:lpstr>
      <vt:lpstr>1_Tema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Normatividad aplicable</vt:lpstr>
      <vt:lpstr>Presentación de PowerPoint</vt:lpstr>
      <vt:lpstr>ACTIVIDADES PERIODICAS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presentación</dc:title>
  <dc:creator>Armando Bohorquez Aparicio</dc:creator>
  <cp:lastModifiedBy>Edgara Guerrero</cp:lastModifiedBy>
  <cp:revision>215</cp:revision>
  <dcterms:created xsi:type="dcterms:W3CDTF">2023-08-23T16:27:47Z</dcterms:created>
  <dcterms:modified xsi:type="dcterms:W3CDTF">2024-07-12T19:16:51Z</dcterms:modified>
</cp:coreProperties>
</file>