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70" r:id="rId4"/>
    <p:sldId id="268" r:id="rId5"/>
    <p:sldId id="269" r:id="rId6"/>
    <p:sldId id="271" r:id="rId7"/>
    <p:sldId id="267" r:id="rId8"/>
    <p:sldId id="25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204172"/>
    <a:srgbClr val="E08F03"/>
    <a:srgbClr val="FDD102"/>
    <a:srgbClr val="860026"/>
    <a:srgbClr val="B7BFBC"/>
    <a:srgbClr val="92A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65F30-F6E2-14E3-61FF-EADA26423074}" v="222" dt="2024-05-15T14:40:08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sarrollo.tecnologico@unimilitar.edu.c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mailto:laura.cabra@unimilitar.edu.c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810" y="2665540"/>
            <a:ext cx="5956190" cy="630195"/>
          </a:xfrm>
        </p:spPr>
        <p:txBody>
          <a:bodyPr>
            <a:normAutofit fontScale="90000"/>
          </a:bodyPr>
          <a:lstStyle/>
          <a:p>
            <a:r>
              <a:rPr lang="es-CO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TECNOLÓGICO </a:t>
            </a:r>
            <a:br>
              <a:rPr lang="es-CO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INNOVACIÓN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F4E77C-6688-9BDB-E7EA-32946C51C079}"/>
              </a:ext>
            </a:extLst>
          </p:cNvPr>
          <p:cNvSpPr txBox="1"/>
          <p:nvPr/>
        </p:nvSpPr>
        <p:spPr>
          <a:xfrm>
            <a:off x="8137423" y="3429000"/>
            <a:ext cx="2614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DE INNOVACIÓN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O" sz="2800" b="1" dirty="0">
                <a:solidFill>
                  <a:srgbClr val="204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Tecnológico e Innovación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1B80BF-FC23-8FDA-B301-53BDAF76C2AC}"/>
              </a:ext>
            </a:extLst>
          </p:cNvPr>
          <p:cNvSpPr txBox="1"/>
          <p:nvPr/>
        </p:nvSpPr>
        <p:spPr>
          <a:xfrm>
            <a:off x="424513" y="1520424"/>
            <a:ext cx="58582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riweather Sans" panose="020F0502020204030204" pitchFamily="2" charset="0"/>
              </a:rPr>
              <a:t>Tiene la función de dinamizar la creación de obras, invenciones y emprendimientos, mediante la interconexión de la Cuádruple Hélice "Universidad, Estado, Industria y Sociedad"; garantizando la protección de la Propiedad Intelectual e incentivando la apropiación de prácticas, herramientas y metodologías que impulsen la Cultura Innovadora de la Comunidad Neogranadina.</a:t>
            </a:r>
            <a:endParaRPr lang="es-CO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C2E785-4AAD-648F-763B-0636BF98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48" y="1977898"/>
            <a:ext cx="4973631" cy="34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O" sz="2800" b="1" dirty="0">
                <a:solidFill>
                  <a:srgbClr val="204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de Innovación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1B80BF-FC23-8FDA-B301-53BDAF76C2AC}"/>
              </a:ext>
            </a:extLst>
          </p:cNvPr>
          <p:cNvSpPr txBox="1"/>
          <p:nvPr/>
        </p:nvSpPr>
        <p:spPr>
          <a:xfrm>
            <a:off x="380268" y="2090172"/>
            <a:ext cx="58582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Espacio que promueve la cultura para la innovación y el emprendimiento y </a:t>
            </a:r>
          </a:p>
          <a:p>
            <a:pPr algn="ctr"/>
            <a:r>
              <a:rPr lang="es-CO" sz="2800" dirty="0"/>
              <a:t>permite fortalecer las capacidades de investigación y el incremento de las </a:t>
            </a:r>
          </a:p>
          <a:p>
            <a:pPr algn="ctr"/>
            <a:r>
              <a:rPr lang="es-CO" sz="2800" dirty="0"/>
              <a:t>habilidades para innovar dentro de la comunidad Neogranadina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7A56F2-2E32-CFE9-65F8-4DC615A8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716" y="1161041"/>
            <a:ext cx="3914760" cy="49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800" b="1" dirty="0">
                <a:solidFill>
                  <a:srgbClr val="204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de 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C9F77E-C5B2-9006-C395-B50F120B8E3A}"/>
              </a:ext>
            </a:extLst>
          </p:cNvPr>
          <p:cNvSpPr txBox="1"/>
          <p:nvPr/>
        </p:nvSpPr>
        <p:spPr>
          <a:xfrm>
            <a:off x="1253613" y="1784917"/>
            <a:ext cx="5943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u="sng" dirty="0">
                <a:solidFill>
                  <a:srgbClr val="6E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  <a:endParaRPr lang="es-CO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000" dirty="0"/>
              <a:t>Lugar diseñado para fomentar la creación de ideas y nuevos productos o servicios, mediante el intercambio de conocimiento y soluciones entre los miembros del sistema de ciencia, tecnología e innovación.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91AF15-E141-D1F0-28C5-77DC45E8C6D5}"/>
              </a:ext>
            </a:extLst>
          </p:cNvPr>
          <p:cNvSpPr txBox="1"/>
          <p:nvPr/>
        </p:nvSpPr>
        <p:spPr>
          <a:xfrm>
            <a:off x="5261487" y="4474893"/>
            <a:ext cx="5375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u="sng" dirty="0">
                <a:solidFill>
                  <a:srgbClr val="6E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COWORKING</a:t>
            </a:r>
            <a:endParaRPr lang="es-CO" b="1" u="sng" dirty="0">
              <a:solidFill>
                <a:srgbClr val="E08F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dirty="0"/>
              <a:t>Espacio diseñado para que miembros de la comunidad neogranadina  y sus grupos de valor se den cita para trabajar, desarrollar y generar valor a las ideas.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F9BA9D-2991-4D38-56B7-DCE763663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7333" r="71602" b="67891"/>
          <a:stretch/>
        </p:blipFill>
        <p:spPr bwMode="auto">
          <a:xfrm>
            <a:off x="0" y="1784917"/>
            <a:ext cx="125361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BCA2A9-CD82-67E4-D376-FE4755BB6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0" t="8782" r="49836" b="66442"/>
          <a:stretch/>
        </p:blipFill>
        <p:spPr bwMode="auto">
          <a:xfrm>
            <a:off x="10703103" y="4326562"/>
            <a:ext cx="125361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O" sz="2800" b="1" dirty="0">
                <a:solidFill>
                  <a:srgbClr val="204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de 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C9F77E-C5B2-9006-C395-B50F120B8E3A}"/>
              </a:ext>
            </a:extLst>
          </p:cNvPr>
          <p:cNvSpPr txBox="1"/>
          <p:nvPr/>
        </p:nvSpPr>
        <p:spPr>
          <a:xfrm>
            <a:off x="1294170" y="1607941"/>
            <a:ext cx="8428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rgbClr val="6E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ENSAMBLE</a:t>
            </a:r>
          </a:p>
          <a:p>
            <a:r>
              <a:rPr lang="es-MX" dirty="0"/>
              <a:t>Con la idea desarrollada, este espacio está destinado al diseño digital de nuevo productos y la simulación de procesos mediante la facilitación de tecnologías y aplicativos capaces de modelar escenarios y realizar pruebas en entornos relevantes.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91AF15-E141-D1F0-28C5-77DC45E8C6D5}"/>
              </a:ext>
            </a:extLst>
          </p:cNvPr>
          <p:cNvSpPr txBox="1"/>
          <p:nvPr/>
        </p:nvSpPr>
        <p:spPr>
          <a:xfrm>
            <a:off x="1460090" y="3274195"/>
            <a:ext cx="8616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b="1" u="sng" dirty="0">
                <a:solidFill>
                  <a:srgbClr val="6E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</a:t>
            </a:r>
          </a:p>
          <a:p>
            <a:pPr algn="r"/>
            <a:r>
              <a:rPr lang="es-MX" dirty="0"/>
              <a:t>Espacio destinado para la producción de objetos físicos a escalas no industriales. </a:t>
            </a:r>
          </a:p>
          <a:p>
            <a:pPr algn="r"/>
            <a:r>
              <a:rPr lang="es-MX" dirty="0"/>
              <a:t>Dotado de tecnología de manufactura de la industria 4.0 capaz de fabricar de forma tangible prototipos que expliquen y den solución a retos o desafíos.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CEF29-8925-20C7-D3DD-CDA578250B5E}"/>
              </a:ext>
            </a:extLst>
          </p:cNvPr>
          <p:cNvSpPr txBox="1"/>
          <p:nvPr/>
        </p:nvSpPr>
        <p:spPr>
          <a:xfrm>
            <a:off x="2561302" y="4788133"/>
            <a:ext cx="7860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u="sng" dirty="0">
                <a:solidFill>
                  <a:srgbClr val="6E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TECNOLOGICO E INNOVACIÓN</a:t>
            </a:r>
          </a:p>
          <a:p>
            <a:r>
              <a:rPr lang="es-CO" dirty="0"/>
              <a:t>Espacio destinado para la administración del Cubo de Innovación, agendamiento de asesorías, jornadas de formación, planeación y seguimiento a las actividades de innovación, emprendimiento, transferencia tecnológica.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030746-462A-E9F7-1C44-7421F8941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9524" r="31450" b="65700"/>
          <a:stretch/>
        </p:blipFill>
        <p:spPr bwMode="auto">
          <a:xfrm>
            <a:off x="40558" y="1607941"/>
            <a:ext cx="1065571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2374D2C-092C-643D-03DD-4DE746892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3" t="7298" r="10133" b="67926"/>
          <a:stretch/>
        </p:blipFill>
        <p:spPr bwMode="auto">
          <a:xfrm>
            <a:off x="10076297" y="2997196"/>
            <a:ext cx="125361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6B249D-970A-FD3E-1136-4FFEC7E13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33601" r="70529" b="41623"/>
          <a:stretch/>
        </p:blipFill>
        <p:spPr bwMode="auto">
          <a:xfrm>
            <a:off x="1106129" y="4511395"/>
            <a:ext cx="125361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O" sz="2800" b="1" dirty="0">
                <a:solidFill>
                  <a:srgbClr val="204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de Innovación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42F9D8-049D-2B81-A508-E0995317C8AB}"/>
              </a:ext>
            </a:extLst>
          </p:cNvPr>
          <p:cNvSpPr txBox="1"/>
          <p:nvPr/>
        </p:nvSpPr>
        <p:spPr>
          <a:xfrm>
            <a:off x="2053098" y="2103622"/>
            <a:ext cx="80858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riweather Sans" pitchFamily="2" charset="0"/>
              </a:rPr>
              <a:t>Para la UMNG Innovación y emprendimiento, es la unión de esfuerzos en la Universidad que permitirán potenciar la capacidad innovadora, emprendedora e investigativa de toda la comunidad neogranadina; enfocada en generar un impacto positivo y aportar a la sostenibilidad social, económica y ambiental de la Universidad y todo su entorno.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64739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89018" y="2318904"/>
            <a:ext cx="8021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 de Desarrollo Tecnológico e Innovación </a:t>
            </a:r>
          </a:p>
          <a:p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desarrollo.tecnologico@unimilitar.edu.co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propiedad.intelectual@unimilitar.edu.co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935" y="2719027"/>
            <a:ext cx="1861729" cy="2255001"/>
          </a:xfrm>
          <a:prstGeom prst="rect">
            <a:avLst/>
          </a:prstGeom>
        </p:spPr>
      </p:pic>
      <p:pic>
        <p:nvPicPr>
          <p:cNvPr id="6" name="Picture 2" descr="Comunicación, Correo Electrónico, Sobre, Carta, Icono De Correo  Ilustraciones svg, vectoriales, clip art vectorizado libre de derechos.  Image 8217619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" y="3063888"/>
            <a:ext cx="782640" cy="7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371</Words>
  <Application>Microsoft Office PowerPoint</Application>
  <PresentationFormat>Panorámica</PresentationFormat>
  <Paragraphs>30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Merriweather Sans</vt:lpstr>
      <vt:lpstr>Office Theme</vt:lpstr>
      <vt:lpstr>DESARROLLO TECNOLÓGICO  E INNOVACIÓN </vt:lpstr>
      <vt:lpstr>Desarrollo Tecnológico e Innovación</vt:lpstr>
      <vt:lpstr>Hub de Innovación</vt:lpstr>
      <vt:lpstr>Hub de Innovación</vt:lpstr>
      <vt:lpstr>Hub de Innovación</vt:lpstr>
      <vt:lpstr>Hub de Innovación</vt:lpstr>
      <vt:lpstr>CONTACTO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Jefe División Desarrollo Tecnológico e Innovación</cp:lastModifiedBy>
  <cp:revision>84</cp:revision>
  <dcterms:created xsi:type="dcterms:W3CDTF">2023-08-23T16:27:47Z</dcterms:created>
  <dcterms:modified xsi:type="dcterms:W3CDTF">2024-07-11T18:26:55Z</dcterms:modified>
</cp:coreProperties>
</file>